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7" r:id="rId2"/>
    <p:sldId id="264" r:id="rId3"/>
    <p:sldId id="265" r:id="rId4"/>
    <p:sldId id="266" r:id="rId5"/>
    <p:sldId id="299" r:id="rId6"/>
    <p:sldId id="300" r:id="rId7"/>
    <p:sldId id="301" r:id="rId8"/>
    <p:sldId id="269" r:id="rId9"/>
    <p:sldId id="270" r:id="rId10"/>
    <p:sldId id="271" r:id="rId11"/>
    <p:sldId id="272" r:id="rId12"/>
    <p:sldId id="273" r:id="rId13"/>
    <p:sldId id="274" r:id="rId14"/>
    <p:sldId id="275" r:id="rId15"/>
    <p:sldId id="283" r:id="rId16"/>
    <p:sldId id="284" r:id="rId17"/>
    <p:sldId id="285" r:id="rId18"/>
    <p:sldId id="286" r:id="rId19"/>
    <p:sldId id="287" r:id="rId20"/>
    <p:sldId id="288" r:id="rId21"/>
    <p:sldId id="289" r:id="rId22"/>
    <p:sldId id="290" r:id="rId23"/>
    <p:sldId id="291" r:id="rId24"/>
    <p:sldId id="276" r:id="rId25"/>
    <p:sldId id="277" r:id="rId26"/>
    <p:sldId id="303" r:id="rId27"/>
    <p:sldId id="278" r:id="rId28"/>
    <p:sldId id="279" r:id="rId29"/>
    <p:sldId id="305" r:id="rId30"/>
    <p:sldId id="304" r:id="rId31"/>
    <p:sldId id="281" r:id="rId32"/>
    <p:sldId id="306" r:id="rId33"/>
    <p:sldId id="307" r:id="rId34"/>
    <p:sldId id="309" r:id="rId35"/>
    <p:sldId id="310" r:id="rId36"/>
    <p:sldId id="311" r:id="rId37"/>
    <p:sldId id="312" r:id="rId38"/>
    <p:sldId id="313" r:id="rId39"/>
    <p:sldId id="320" r:id="rId40"/>
    <p:sldId id="314" r:id="rId41"/>
    <p:sldId id="319" r:id="rId42"/>
    <p:sldId id="315" r:id="rId43"/>
    <p:sldId id="317" r:id="rId44"/>
    <p:sldId id="318" r:id="rId45"/>
    <p:sldId id="316" r:id="rId46"/>
    <p:sldId id="262" r:id="rId47"/>
    <p:sldId id="293" r:id="rId48"/>
    <p:sldId id="294" r:id="rId49"/>
    <p:sldId id="261" r:id="rId50"/>
    <p:sldId id="263" r:id="rId51"/>
    <p:sldId id="295" r:id="rId52"/>
    <p:sldId id="296" r:id="rId53"/>
    <p:sldId id="297" r:id="rId54"/>
    <p:sldId id="298"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ag Thakore" initials="" lastIdx="1" clrIdx="0"/>
  <p:cmAuthor id="2" name="Matt Berr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9" autoAdjust="0"/>
    <p:restoredTop sz="92137" autoAdjust="0"/>
  </p:normalViewPr>
  <p:slideViewPr>
    <p:cSldViewPr snapToGrid="0" snapToObjects="1">
      <p:cViewPr varScale="1">
        <p:scale>
          <a:sx n="60" d="100"/>
          <a:sy n="60" d="100"/>
        </p:scale>
        <p:origin x="63" y="768"/>
      </p:cViewPr>
      <p:guideLst/>
    </p:cSldViewPr>
  </p:slideViewPr>
  <p:notesTextViewPr>
    <p:cViewPr>
      <p:scale>
        <a:sx n="3" d="2"/>
        <a:sy n="3" d="2"/>
      </p:scale>
      <p:origin x="0" y="0"/>
    </p:cViewPr>
  </p:notesTextViewPr>
  <p:sorterViewPr>
    <p:cViewPr>
      <p:scale>
        <a:sx n="100" d="100"/>
        <a:sy n="100" d="100"/>
      </p:scale>
      <p:origin x="0" y="-4623"/>
    </p:cViewPr>
  </p:sorterViewPr>
  <p:notesViewPr>
    <p:cSldViewPr snapToGrid="0" snapToObjects="1">
      <p:cViewPr varScale="1">
        <p:scale>
          <a:sx n="90" d="100"/>
          <a:sy n="90" d="100"/>
        </p:scale>
        <p:origin x="3453"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A26605-DB98-4ADB-A92D-FD6DA6B466E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EE38784-95D6-4A34-9A78-D886E2968B0D}">
      <dgm:prSet/>
      <dgm:spPr/>
      <dgm:t>
        <a:bodyPr/>
        <a:lstStyle/>
        <a:p>
          <a:r>
            <a:rPr lang="en-AU" b="0" i="0" dirty="0"/>
            <a:t>Overview</a:t>
          </a:r>
          <a:endParaRPr lang="en-AU" dirty="0"/>
        </a:p>
      </dgm:t>
    </dgm:pt>
    <dgm:pt modelId="{876AEF72-DA08-4628-AF08-F1C204081F90}" type="parTrans" cxnId="{3F506DEA-4DD1-4B5D-A2D5-29F92ABF3753}">
      <dgm:prSet/>
      <dgm:spPr/>
      <dgm:t>
        <a:bodyPr/>
        <a:lstStyle/>
        <a:p>
          <a:endParaRPr lang="en-US"/>
        </a:p>
      </dgm:t>
    </dgm:pt>
    <dgm:pt modelId="{9D2EB845-F208-46D4-ABEB-C5B23427C198}" type="sibTrans" cxnId="{3F506DEA-4DD1-4B5D-A2D5-29F92ABF3753}">
      <dgm:prSet/>
      <dgm:spPr/>
      <dgm:t>
        <a:bodyPr/>
        <a:lstStyle/>
        <a:p>
          <a:endParaRPr lang="en-US"/>
        </a:p>
      </dgm:t>
    </dgm:pt>
    <dgm:pt modelId="{D71A5AAC-9316-4D7E-A0EB-E8ABF78F0730}">
      <dgm:prSet/>
      <dgm:spPr/>
      <dgm:t>
        <a:bodyPr/>
        <a:lstStyle/>
        <a:p>
          <a:r>
            <a:rPr lang="en-AU" b="0" i="0" dirty="0"/>
            <a:t>Per Packet Remediation</a:t>
          </a:r>
          <a:endParaRPr lang="en-AU" dirty="0"/>
        </a:p>
      </dgm:t>
    </dgm:pt>
    <dgm:pt modelId="{5906818F-2B18-4300-BD1F-4342B7670C31}" type="parTrans" cxnId="{DB49F74E-07EA-4AC6-92C7-47784122B60A}">
      <dgm:prSet/>
      <dgm:spPr/>
      <dgm:t>
        <a:bodyPr/>
        <a:lstStyle/>
        <a:p>
          <a:endParaRPr lang="en-US"/>
        </a:p>
      </dgm:t>
    </dgm:pt>
    <dgm:pt modelId="{9CC50E8C-A56A-4029-BE47-1B513AB6DD9E}" type="sibTrans" cxnId="{DB49F74E-07EA-4AC6-92C7-47784122B60A}">
      <dgm:prSet/>
      <dgm:spPr/>
      <dgm:t>
        <a:bodyPr/>
        <a:lstStyle/>
        <a:p>
          <a:endParaRPr lang="en-US"/>
        </a:p>
      </dgm:t>
    </dgm:pt>
    <dgm:pt modelId="{588722A9-83A2-4D00-8568-68187BB737B7}">
      <dgm:prSet/>
      <dgm:spPr/>
      <dgm:t>
        <a:bodyPr/>
        <a:lstStyle/>
        <a:p>
          <a:r>
            <a:rPr lang="en-AU" b="0" i="0" dirty="0"/>
            <a:t>The </a:t>
          </a:r>
          <a:r>
            <a:rPr lang="en-AU" b="0" i="0" dirty="0" err="1"/>
            <a:t>VeloCloud</a:t>
          </a:r>
          <a:r>
            <a:rPr lang="en-AU" b="0" i="0" dirty="0"/>
            <a:t> Gateway</a:t>
          </a:r>
          <a:endParaRPr lang="en-AU" dirty="0"/>
        </a:p>
      </dgm:t>
    </dgm:pt>
    <dgm:pt modelId="{3688B232-3E52-4544-8569-08C4867720F6}" type="parTrans" cxnId="{50F6F37E-6BB1-4E86-9BC7-5FD46D82FF49}">
      <dgm:prSet/>
      <dgm:spPr/>
      <dgm:t>
        <a:bodyPr/>
        <a:lstStyle/>
        <a:p>
          <a:endParaRPr lang="en-US"/>
        </a:p>
      </dgm:t>
    </dgm:pt>
    <dgm:pt modelId="{FA7C88AF-2EDB-491F-AD5C-B64DC707C08B}" type="sibTrans" cxnId="{50F6F37E-6BB1-4E86-9BC7-5FD46D82FF49}">
      <dgm:prSet/>
      <dgm:spPr/>
      <dgm:t>
        <a:bodyPr/>
        <a:lstStyle/>
        <a:p>
          <a:endParaRPr lang="en-US"/>
        </a:p>
      </dgm:t>
    </dgm:pt>
    <dgm:pt modelId="{1ABCF56B-A009-4685-8D21-C922392C210F}">
      <dgm:prSet/>
      <dgm:spPr/>
      <dgm:t>
        <a:bodyPr/>
        <a:lstStyle/>
        <a:p>
          <a:r>
            <a:rPr lang="en-AU" b="0" i="0" dirty="0"/>
            <a:t>Security</a:t>
          </a:r>
          <a:endParaRPr lang="en-AU" dirty="0"/>
        </a:p>
      </dgm:t>
    </dgm:pt>
    <dgm:pt modelId="{ED7F7370-4D5E-497F-87A9-27326F63D0DC}" type="parTrans" cxnId="{8158CF21-D3A7-4E4E-9F99-E34868D90856}">
      <dgm:prSet/>
      <dgm:spPr/>
      <dgm:t>
        <a:bodyPr/>
        <a:lstStyle/>
        <a:p>
          <a:endParaRPr lang="en-US"/>
        </a:p>
      </dgm:t>
    </dgm:pt>
    <dgm:pt modelId="{E459CA2B-D87B-4E25-8539-2F0F2F792233}" type="sibTrans" cxnId="{8158CF21-D3A7-4E4E-9F99-E34868D90856}">
      <dgm:prSet/>
      <dgm:spPr/>
      <dgm:t>
        <a:bodyPr/>
        <a:lstStyle/>
        <a:p>
          <a:endParaRPr lang="en-US"/>
        </a:p>
      </dgm:t>
    </dgm:pt>
    <dgm:pt modelId="{45B9A4E9-0DA6-41FA-A1EF-984FDBAA8129}">
      <dgm:prSet/>
      <dgm:spPr/>
      <dgm:t>
        <a:bodyPr/>
        <a:lstStyle/>
        <a:p>
          <a:r>
            <a:rPr lang="en-AU" b="0" i="0" dirty="0"/>
            <a:t>Hardware Appliance</a:t>
          </a:r>
          <a:endParaRPr lang="en-AU" dirty="0"/>
        </a:p>
      </dgm:t>
    </dgm:pt>
    <dgm:pt modelId="{EC59BE14-46EF-45A6-9E3A-B351082B85BF}" type="parTrans" cxnId="{81D2045E-B719-4F5A-9BF3-AE9DAFB62801}">
      <dgm:prSet/>
      <dgm:spPr/>
      <dgm:t>
        <a:bodyPr/>
        <a:lstStyle/>
        <a:p>
          <a:endParaRPr lang="en-US"/>
        </a:p>
      </dgm:t>
    </dgm:pt>
    <dgm:pt modelId="{E9CAFDCD-06C1-4996-BB51-3644D2E1C8B3}" type="sibTrans" cxnId="{81D2045E-B719-4F5A-9BF3-AE9DAFB62801}">
      <dgm:prSet/>
      <dgm:spPr/>
      <dgm:t>
        <a:bodyPr/>
        <a:lstStyle/>
        <a:p>
          <a:endParaRPr lang="en-US"/>
        </a:p>
      </dgm:t>
    </dgm:pt>
    <dgm:pt modelId="{BA2638C0-2E1E-45BF-9BD3-3E0AB284FBD8}">
      <dgm:prSet/>
      <dgm:spPr/>
      <dgm:t>
        <a:bodyPr/>
        <a:lstStyle/>
        <a:p>
          <a:r>
            <a:rPr lang="en-AU" b="0" i="0" dirty="0"/>
            <a:t>Virtual Appliance</a:t>
          </a:r>
          <a:endParaRPr lang="en-AU" dirty="0"/>
        </a:p>
      </dgm:t>
    </dgm:pt>
    <dgm:pt modelId="{97AFC3B0-CFB0-408C-8400-00C5DA09C878}" type="parTrans" cxnId="{E320F5C0-945D-482F-A77F-D5AA4951FA11}">
      <dgm:prSet/>
      <dgm:spPr/>
      <dgm:t>
        <a:bodyPr/>
        <a:lstStyle/>
        <a:p>
          <a:endParaRPr lang="en-US"/>
        </a:p>
      </dgm:t>
    </dgm:pt>
    <dgm:pt modelId="{F4C4A079-3357-4CBA-9C2D-E3C53995B311}" type="sibTrans" cxnId="{E320F5C0-945D-482F-A77F-D5AA4951FA11}">
      <dgm:prSet/>
      <dgm:spPr/>
      <dgm:t>
        <a:bodyPr/>
        <a:lstStyle/>
        <a:p>
          <a:endParaRPr lang="en-US"/>
        </a:p>
      </dgm:t>
    </dgm:pt>
    <dgm:pt modelId="{B664F836-5722-488B-B6A8-EEB6754363CE}">
      <dgm:prSet/>
      <dgm:spPr/>
      <dgm:t>
        <a:bodyPr/>
        <a:lstStyle/>
        <a:p>
          <a:r>
            <a:rPr lang="en-AU"/>
            <a:t>Use </a:t>
          </a:r>
          <a:r>
            <a:rPr lang="en-AU" dirty="0"/>
            <a:t>Case: Retail</a:t>
          </a:r>
        </a:p>
      </dgm:t>
    </dgm:pt>
    <dgm:pt modelId="{BE6EC02A-2C77-42C6-A8B0-150E9EB12DCA}" type="parTrans" cxnId="{F9EEE2BA-79D3-4FDD-B3FE-5A4C05601AEA}">
      <dgm:prSet/>
      <dgm:spPr/>
    </dgm:pt>
    <dgm:pt modelId="{4B7B033C-05F6-4EF8-AF62-5A6854155BEA}" type="sibTrans" cxnId="{F9EEE2BA-79D3-4FDD-B3FE-5A4C05601AEA}">
      <dgm:prSet/>
      <dgm:spPr/>
    </dgm:pt>
    <dgm:pt modelId="{F324FD2C-AC59-4F96-8E50-1CE545C40D48}" type="pres">
      <dgm:prSet presAssocID="{D0A26605-DB98-4ADB-A92D-FD6DA6B466E4}" presName="linear" presStyleCnt="0">
        <dgm:presLayoutVars>
          <dgm:animLvl val="lvl"/>
          <dgm:resizeHandles val="exact"/>
        </dgm:presLayoutVars>
      </dgm:prSet>
      <dgm:spPr/>
    </dgm:pt>
    <dgm:pt modelId="{30D433DD-1180-480A-906B-6AAA7959702C}" type="pres">
      <dgm:prSet presAssocID="{2EE38784-95D6-4A34-9A78-D886E2968B0D}" presName="parentText" presStyleLbl="node1" presStyleIdx="0" presStyleCnt="7">
        <dgm:presLayoutVars>
          <dgm:chMax val="0"/>
          <dgm:bulletEnabled val="1"/>
        </dgm:presLayoutVars>
      </dgm:prSet>
      <dgm:spPr/>
    </dgm:pt>
    <dgm:pt modelId="{0AFA9076-0B0E-42F5-8DC7-DCD6E09D3210}" type="pres">
      <dgm:prSet presAssocID="{9D2EB845-F208-46D4-ABEB-C5B23427C198}" presName="spacer" presStyleCnt="0"/>
      <dgm:spPr/>
    </dgm:pt>
    <dgm:pt modelId="{B56CF7E5-9E1E-4DDA-A63C-429C476B19C6}" type="pres">
      <dgm:prSet presAssocID="{D71A5AAC-9316-4D7E-A0EB-E8ABF78F0730}" presName="parentText" presStyleLbl="node1" presStyleIdx="1" presStyleCnt="7">
        <dgm:presLayoutVars>
          <dgm:chMax val="0"/>
          <dgm:bulletEnabled val="1"/>
        </dgm:presLayoutVars>
      </dgm:prSet>
      <dgm:spPr/>
    </dgm:pt>
    <dgm:pt modelId="{56812B4C-E659-439E-955C-FFDF285C8285}" type="pres">
      <dgm:prSet presAssocID="{9CC50E8C-A56A-4029-BE47-1B513AB6DD9E}" presName="spacer" presStyleCnt="0"/>
      <dgm:spPr/>
    </dgm:pt>
    <dgm:pt modelId="{392D73E2-1FD6-4590-B3EA-4C381286BCEB}" type="pres">
      <dgm:prSet presAssocID="{588722A9-83A2-4D00-8568-68187BB737B7}" presName="parentText" presStyleLbl="node1" presStyleIdx="2" presStyleCnt="7">
        <dgm:presLayoutVars>
          <dgm:chMax val="0"/>
          <dgm:bulletEnabled val="1"/>
        </dgm:presLayoutVars>
      </dgm:prSet>
      <dgm:spPr/>
    </dgm:pt>
    <dgm:pt modelId="{3AFF9DFB-935F-47B3-8545-17E8983C05A3}" type="pres">
      <dgm:prSet presAssocID="{FA7C88AF-2EDB-491F-AD5C-B64DC707C08B}" presName="spacer" presStyleCnt="0"/>
      <dgm:spPr/>
    </dgm:pt>
    <dgm:pt modelId="{98DD7AFB-B2DE-4EAE-9AB0-6B0428DD0A04}" type="pres">
      <dgm:prSet presAssocID="{1ABCF56B-A009-4685-8D21-C922392C210F}" presName="parentText" presStyleLbl="node1" presStyleIdx="3" presStyleCnt="7">
        <dgm:presLayoutVars>
          <dgm:chMax val="0"/>
          <dgm:bulletEnabled val="1"/>
        </dgm:presLayoutVars>
      </dgm:prSet>
      <dgm:spPr/>
    </dgm:pt>
    <dgm:pt modelId="{DCE10470-A405-496D-B57F-647423D56A8F}" type="pres">
      <dgm:prSet presAssocID="{E459CA2B-D87B-4E25-8539-2F0F2F792233}" presName="spacer" presStyleCnt="0"/>
      <dgm:spPr/>
    </dgm:pt>
    <dgm:pt modelId="{E4A29CE8-450F-49F5-8476-15B83919ABC9}" type="pres">
      <dgm:prSet presAssocID="{45B9A4E9-0DA6-41FA-A1EF-984FDBAA8129}" presName="parentText" presStyleLbl="node1" presStyleIdx="4" presStyleCnt="7">
        <dgm:presLayoutVars>
          <dgm:chMax val="0"/>
          <dgm:bulletEnabled val="1"/>
        </dgm:presLayoutVars>
      </dgm:prSet>
      <dgm:spPr/>
    </dgm:pt>
    <dgm:pt modelId="{91C0BE5D-DB4E-43A5-8801-3B26B15AA4AB}" type="pres">
      <dgm:prSet presAssocID="{E9CAFDCD-06C1-4996-BB51-3644D2E1C8B3}" presName="spacer" presStyleCnt="0"/>
      <dgm:spPr/>
    </dgm:pt>
    <dgm:pt modelId="{5C6B9494-6DDE-4AD0-8702-CBA407026D11}" type="pres">
      <dgm:prSet presAssocID="{BA2638C0-2E1E-45BF-9BD3-3E0AB284FBD8}" presName="parentText" presStyleLbl="node1" presStyleIdx="5" presStyleCnt="7">
        <dgm:presLayoutVars>
          <dgm:chMax val="0"/>
          <dgm:bulletEnabled val="1"/>
        </dgm:presLayoutVars>
      </dgm:prSet>
      <dgm:spPr/>
    </dgm:pt>
    <dgm:pt modelId="{87730977-F61B-4F18-ACDD-E9CC541C245D}" type="pres">
      <dgm:prSet presAssocID="{F4C4A079-3357-4CBA-9C2D-E3C53995B311}" presName="spacer" presStyleCnt="0"/>
      <dgm:spPr/>
    </dgm:pt>
    <dgm:pt modelId="{C7AA64A5-50C5-4A2C-AA5D-D1CC6F07803B}" type="pres">
      <dgm:prSet presAssocID="{B664F836-5722-488B-B6A8-EEB6754363CE}" presName="parentText" presStyleLbl="node1" presStyleIdx="6" presStyleCnt="7">
        <dgm:presLayoutVars>
          <dgm:chMax val="0"/>
          <dgm:bulletEnabled val="1"/>
        </dgm:presLayoutVars>
      </dgm:prSet>
      <dgm:spPr/>
    </dgm:pt>
  </dgm:ptLst>
  <dgm:cxnLst>
    <dgm:cxn modelId="{8158CF21-D3A7-4E4E-9F99-E34868D90856}" srcId="{D0A26605-DB98-4ADB-A92D-FD6DA6B466E4}" destId="{1ABCF56B-A009-4685-8D21-C922392C210F}" srcOrd="3" destOrd="0" parTransId="{ED7F7370-4D5E-497F-87A9-27326F63D0DC}" sibTransId="{E459CA2B-D87B-4E25-8539-2F0F2F792233}"/>
    <dgm:cxn modelId="{3ACD6E5B-2EEE-4064-AC96-29A5FFB43D73}" type="presOf" srcId="{45B9A4E9-0DA6-41FA-A1EF-984FDBAA8129}" destId="{E4A29CE8-450F-49F5-8476-15B83919ABC9}" srcOrd="0" destOrd="0" presId="urn:microsoft.com/office/officeart/2005/8/layout/vList2"/>
    <dgm:cxn modelId="{81D2045E-B719-4F5A-9BF3-AE9DAFB62801}" srcId="{D0A26605-DB98-4ADB-A92D-FD6DA6B466E4}" destId="{45B9A4E9-0DA6-41FA-A1EF-984FDBAA8129}" srcOrd="4" destOrd="0" parTransId="{EC59BE14-46EF-45A6-9E3A-B351082B85BF}" sibTransId="{E9CAFDCD-06C1-4996-BB51-3644D2E1C8B3}"/>
    <dgm:cxn modelId="{DB49F74E-07EA-4AC6-92C7-47784122B60A}" srcId="{D0A26605-DB98-4ADB-A92D-FD6DA6B466E4}" destId="{D71A5AAC-9316-4D7E-A0EB-E8ABF78F0730}" srcOrd="1" destOrd="0" parTransId="{5906818F-2B18-4300-BD1F-4342B7670C31}" sibTransId="{9CC50E8C-A56A-4029-BE47-1B513AB6DD9E}"/>
    <dgm:cxn modelId="{4D095370-51CE-446C-8316-51ACF5E12D80}" type="presOf" srcId="{588722A9-83A2-4D00-8568-68187BB737B7}" destId="{392D73E2-1FD6-4590-B3EA-4C381286BCEB}" srcOrd="0" destOrd="0" presId="urn:microsoft.com/office/officeart/2005/8/layout/vList2"/>
    <dgm:cxn modelId="{8752AD7A-B08D-4953-B875-DA152B846F3E}" type="presOf" srcId="{BA2638C0-2E1E-45BF-9BD3-3E0AB284FBD8}" destId="{5C6B9494-6DDE-4AD0-8702-CBA407026D11}" srcOrd="0" destOrd="0" presId="urn:microsoft.com/office/officeart/2005/8/layout/vList2"/>
    <dgm:cxn modelId="{50F6F37E-6BB1-4E86-9BC7-5FD46D82FF49}" srcId="{D0A26605-DB98-4ADB-A92D-FD6DA6B466E4}" destId="{588722A9-83A2-4D00-8568-68187BB737B7}" srcOrd="2" destOrd="0" parTransId="{3688B232-3E52-4544-8569-08C4867720F6}" sibTransId="{FA7C88AF-2EDB-491F-AD5C-B64DC707C08B}"/>
    <dgm:cxn modelId="{BA3DBFA2-4758-466A-BB33-FE785712D97D}" type="presOf" srcId="{B664F836-5722-488B-B6A8-EEB6754363CE}" destId="{C7AA64A5-50C5-4A2C-AA5D-D1CC6F07803B}" srcOrd="0" destOrd="0" presId="urn:microsoft.com/office/officeart/2005/8/layout/vList2"/>
    <dgm:cxn modelId="{4DFEE2A6-4843-4A60-AE00-08968D76A112}" type="presOf" srcId="{D0A26605-DB98-4ADB-A92D-FD6DA6B466E4}" destId="{F324FD2C-AC59-4F96-8E50-1CE545C40D48}" srcOrd="0" destOrd="0" presId="urn:microsoft.com/office/officeart/2005/8/layout/vList2"/>
    <dgm:cxn modelId="{B30B31AD-3E22-489C-896F-290C42AAF8B8}" type="presOf" srcId="{2EE38784-95D6-4A34-9A78-D886E2968B0D}" destId="{30D433DD-1180-480A-906B-6AAA7959702C}" srcOrd="0" destOrd="0" presId="urn:microsoft.com/office/officeart/2005/8/layout/vList2"/>
    <dgm:cxn modelId="{223293B1-9E51-49BC-8D85-01E4FC2CE0D9}" type="presOf" srcId="{D71A5AAC-9316-4D7E-A0EB-E8ABF78F0730}" destId="{B56CF7E5-9E1E-4DDA-A63C-429C476B19C6}" srcOrd="0" destOrd="0" presId="urn:microsoft.com/office/officeart/2005/8/layout/vList2"/>
    <dgm:cxn modelId="{B67ABAB6-624E-466A-9C1A-A3CBD174B8F7}" type="presOf" srcId="{1ABCF56B-A009-4685-8D21-C922392C210F}" destId="{98DD7AFB-B2DE-4EAE-9AB0-6B0428DD0A04}" srcOrd="0" destOrd="0" presId="urn:microsoft.com/office/officeart/2005/8/layout/vList2"/>
    <dgm:cxn modelId="{F9EEE2BA-79D3-4FDD-B3FE-5A4C05601AEA}" srcId="{D0A26605-DB98-4ADB-A92D-FD6DA6B466E4}" destId="{B664F836-5722-488B-B6A8-EEB6754363CE}" srcOrd="6" destOrd="0" parTransId="{BE6EC02A-2C77-42C6-A8B0-150E9EB12DCA}" sibTransId="{4B7B033C-05F6-4EF8-AF62-5A6854155BEA}"/>
    <dgm:cxn modelId="{E320F5C0-945D-482F-A77F-D5AA4951FA11}" srcId="{D0A26605-DB98-4ADB-A92D-FD6DA6B466E4}" destId="{BA2638C0-2E1E-45BF-9BD3-3E0AB284FBD8}" srcOrd="5" destOrd="0" parTransId="{97AFC3B0-CFB0-408C-8400-00C5DA09C878}" sibTransId="{F4C4A079-3357-4CBA-9C2D-E3C53995B311}"/>
    <dgm:cxn modelId="{3F506DEA-4DD1-4B5D-A2D5-29F92ABF3753}" srcId="{D0A26605-DB98-4ADB-A92D-FD6DA6B466E4}" destId="{2EE38784-95D6-4A34-9A78-D886E2968B0D}" srcOrd="0" destOrd="0" parTransId="{876AEF72-DA08-4628-AF08-F1C204081F90}" sibTransId="{9D2EB845-F208-46D4-ABEB-C5B23427C198}"/>
    <dgm:cxn modelId="{E2DE9C33-01DE-4DBD-A6EA-D1FA2FD24D9C}" type="presParOf" srcId="{F324FD2C-AC59-4F96-8E50-1CE545C40D48}" destId="{30D433DD-1180-480A-906B-6AAA7959702C}" srcOrd="0" destOrd="0" presId="urn:microsoft.com/office/officeart/2005/8/layout/vList2"/>
    <dgm:cxn modelId="{8921A3F5-A1C8-4242-9A71-863F3A26D0DD}" type="presParOf" srcId="{F324FD2C-AC59-4F96-8E50-1CE545C40D48}" destId="{0AFA9076-0B0E-42F5-8DC7-DCD6E09D3210}" srcOrd="1" destOrd="0" presId="urn:microsoft.com/office/officeart/2005/8/layout/vList2"/>
    <dgm:cxn modelId="{63CB9372-9723-47EB-907A-9AE8051963F4}" type="presParOf" srcId="{F324FD2C-AC59-4F96-8E50-1CE545C40D48}" destId="{B56CF7E5-9E1E-4DDA-A63C-429C476B19C6}" srcOrd="2" destOrd="0" presId="urn:microsoft.com/office/officeart/2005/8/layout/vList2"/>
    <dgm:cxn modelId="{0170C445-3D13-494A-A3DA-0F16D6353045}" type="presParOf" srcId="{F324FD2C-AC59-4F96-8E50-1CE545C40D48}" destId="{56812B4C-E659-439E-955C-FFDF285C8285}" srcOrd="3" destOrd="0" presId="urn:microsoft.com/office/officeart/2005/8/layout/vList2"/>
    <dgm:cxn modelId="{833102D0-408F-4414-B658-1A344D323805}" type="presParOf" srcId="{F324FD2C-AC59-4F96-8E50-1CE545C40D48}" destId="{392D73E2-1FD6-4590-B3EA-4C381286BCEB}" srcOrd="4" destOrd="0" presId="urn:microsoft.com/office/officeart/2005/8/layout/vList2"/>
    <dgm:cxn modelId="{BB986611-B4BE-4CCE-A3C2-1673FDF1133D}" type="presParOf" srcId="{F324FD2C-AC59-4F96-8E50-1CE545C40D48}" destId="{3AFF9DFB-935F-47B3-8545-17E8983C05A3}" srcOrd="5" destOrd="0" presId="urn:microsoft.com/office/officeart/2005/8/layout/vList2"/>
    <dgm:cxn modelId="{37FA1CDF-CA6C-4FD9-AC9A-543988056895}" type="presParOf" srcId="{F324FD2C-AC59-4F96-8E50-1CE545C40D48}" destId="{98DD7AFB-B2DE-4EAE-9AB0-6B0428DD0A04}" srcOrd="6" destOrd="0" presId="urn:microsoft.com/office/officeart/2005/8/layout/vList2"/>
    <dgm:cxn modelId="{9755BCAA-1CBE-449C-8811-058B5454B00B}" type="presParOf" srcId="{F324FD2C-AC59-4F96-8E50-1CE545C40D48}" destId="{DCE10470-A405-496D-B57F-647423D56A8F}" srcOrd="7" destOrd="0" presId="urn:microsoft.com/office/officeart/2005/8/layout/vList2"/>
    <dgm:cxn modelId="{6051248B-0A93-484E-8100-30A764D48E1E}" type="presParOf" srcId="{F324FD2C-AC59-4F96-8E50-1CE545C40D48}" destId="{E4A29CE8-450F-49F5-8476-15B83919ABC9}" srcOrd="8" destOrd="0" presId="urn:microsoft.com/office/officeart/2005/8/layout/vList2"/>
    <dgm:cxn modelId="{9FEC7A4D-EB88-4765-B2F2-CE7961BC2C2A}" type="presParOf" srcId="{F324FD2C-AC59-4F96-8E50-1CE545C40D48}" destId="{91C0BE5D-DB4E-43A5-8801-3B26B15AA4AB}" srcOrd="9" destOrd="0" presId="urn:microsoft.com/office/officeart/2005/8/layout/vList2"/>
    <dgm:cxn modelId="{4432C3CB-3D44-4CD2-85C2-FE815BC1923E}" type="presParOf" srcId="{F324FD2C-AC59-4F96-8E50-1CE545C40D48}" destId="{5C6B9494-6DDE-4AD0-8702-CBA407026D11}" srcOrd="10" destOrd="0" presId="urn:microsoft.com/office/officeart/2005/8/layout/vList2"/>
    <dgm:cxn modelId="{EBD869BC-579C-456A-BDA4-A362D33A0B57}" type="presParOf" srcId="{F324FD2C-AC59-4F96-8E50-1CE545C40D48}" destId="{87730977-F61B-4F18-ACDD-E9CC541C245D}" srcOrd="11" destOrd="0" presId="urn:microsoft.com/office/officeart/2005/8/layout/vList2"/>
    <dgm:cxn modelId="{88B2C720-696B-4609-B94F-66276F98A502}" type="presParOf" srcId="{F324FD2C-AC59-4F96-8E50-1CE545C40D48}" destId="{C7AA64A5-50C5-4A2C-AA5D-D1CC6F0780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433DD-1180-480A-906B-6AAA7959702C}">
      <dsp:nvSpPr>
        <dsp:cNvPr id="0" name=""/>
        <dsp:cNvSpPr/>
      </dsp:nvSpPr>
      <dsp:spPr>
        <a:xfrm>
          <a:off x="0" y="5972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Overview</a:t>
          </a:r>
          <a:endParaRPr lang="en-AU" sz="2600" kern="1200" dirty="0"/>
        </a:p>
      </dsp:txBody>
      <dsp:txXfrm>
        <a:off x="29700" y="89425"/>
        <a:ext cx="8122074" cy="549000"/>
      </dsp:txXfrm>
    </dsp:sp>
    <dsp:sp modelId="{B56CF7E5-9E1E-4DDA-A63C-429C476B19C6}">
      <dsp:nvSpPr>
        <dsp:cNvPr id="0" name=""/>
        <dsp:cNvSpPr/>
      </dsp:nvSpPr>
      <dsp:spPr>
        <a:xfrm>
          <a:off x="0" y="74300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Per Packet Remediation</a:t>
          </a:r>
          <a:endParaRPr lang="en-AU" sz="2600" kern="1200" dirty="0"/>
        </a:p>
      </dsp:txBody>
      <dsp:txXfrm>
        <a:off x="29700" y="772705"/>
        <a:ext cx="8122074" cy="549000"/>
      </dsp:txXfrm>
    </dsp:sp>
    <dsp:sp modelId="{392D73E2-1FD6-4590-B3EA-4C381286BCEB}">
      <dsp:nvSpPr>
        <dsp:cNvPr id="0" name=""/>
        <dsp:cNvSpPr/>
      </dsp:nvSpPr>
      <dsp:spPr>
        <a:xfrm>
          <a:off x="0" y="142628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The </a:t>
          </a:r>
          <a:r>
            <a:rPr lang="en-AU" sz="2600" b="0" i="0" kern="1200" dirty="0" err="1"/>
            <a:t>VeloCloud</a:t>
          </a:r>
          <a:r>
            <a:rPr lang="en-AU" sz="2600" b="0" i="0" kern="1200" dirty="0"/>
            <a:t> Gateway</a:t>
          </a:r>
          <a:endParaRPr lang="en-AU" sz="2600" kern="1200" dirty="0"/>
        </a:p>
      </dsp:txBody>
      <dsp:txXfrm>
        <a:off x="29700" y="1455985"/>
        <a:ext cx="8122074" cy="549000"/>
      </dsp:txXfrm>
    </dsp:sp>
    <dsp:sp modelId="{98DD7AFB-B2DE-4EAE-9AB0-6B0428DD0A04}">
      <dsp:nvSpPr>
        <dsp:cNvPr id="0" name=""/>
        <dsp:cNvSpPr/>
      </dsp:nvSpPr>
      <dsp:spPr>
        <a:xfrm>
          <a:off x="0" y="210956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Security</a:t>
          </a:r>
          <a:endParaRPr lang="en-AU" sz="2600" kern="1200" dirty="0"/>
        </a:p>
      </dsp:txBody>
      <dsp:txXfrm>
        <a:off x="29700" y="2139265"/>
        <a:ext cx="8122074" cy="549000"/>
      </dsp:txXfrm>
    </dsp:sp>
    <dsp:sp modelId="{E4A29CE8-450F-49F5-8476-15B83919ABC9}">
      <dsp:nvSpPr>
        <dsp:cNvPr id="0" name=""/>
        <dsp:cNvSpPr/>
      </dsp:nvSpPr>
      <dsp:spPr>
        <a:xfrm>
          <a:off x="0" y="279284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Hardware Appliance</a:t>
          </a:r>
          <a:endParaRPr lang="en-AU" sz="2600" kern="1200" dirty="0"/>
        </a:p>
      </dsp:txBody>
      <dsp:txXfrm>
        <a:off x="29700" y="2822545"/>
        <a:ext cx="8122074" cy="549000"/>
      </dsp:txXfrm>
    </dsp:sp>
    <dsp:sp modelId="{5C6B9494-6DDE-4AD0-8702-CBA407026D11}">
      <dsp:nvSpPr>
        <dsp:cNvPr id="0" name=""/>
        <dsp:cNvSpPr/>
      </dsp:nvSpPr>
      <dsp:spPr>
        <a:xfrm>
          <a:off x="0" y="347612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b="0" i="0" kern="1200" dirty="0"/>
            <a:t>Virtual Appliance</a:t>
          </a:r>
          <a:endParaRPr lang="en-AU" sz="2600" kern="1200" dirty="0"/>
        </a:p>
      </dsp:txBody>
      <dsp:txXfrm>
        <a:off x="29700" y="3505825"/>
        <a:ext cx="8122074" cy="549000"/>
      </dsp:txXfrm>
    </dsp:sp>
    <dsp:sp modelId="{C7AA64A5-50C5-4A2C-AA5D-D1CC6F07803B}">
      <dsp:nvSpPr>
        <dsp:cNvPr id="0" name=""/>
        <dsp:cNvSpPr/>
      </dsp:nvSpPr>
      <dsp:spPr>
        <a:xfrm>
          <a:off x="0" y="4159405"/>
          <a:ext cx="8181474"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Use </a:t>
          </a:r>
          <a:r>
            <a:rPr lang="en-AU" sz="2600" kern="1200" dirty="0"/>
            <a:t>Case: Retail</a:t>
          </a:r>
        </a:p>
      </dsp:txBody>
      <dsp:txXfrm>
        <a:off x="29700" y="4189105"/>
        <a:ext cx="8122074"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23C83E-FB9A-49C1-9674-6699485086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06747D6-A7AD-4CA4-8677-2A40FFF7F0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8E75FD7-6899-42BF-AB16-C97F98795C86}" type="datetimeFigureOut">
              <a:rPr lang="en-US"/>
              <a:pPr>
                <a:defRPr/>
              </a:pPr>
              <a:t>11/15/2017</a:t>
            </a:fld>
            <a:endParaRPr lang="en-US"/>
          </a:p>
        </p:txBody>
      </p:sp>
      <p:sp>
        <p:nvSpPr>
          <p:cNvPr id="4" name="Footer Placeholder 3">
            <a:extLst>
              <a:ext uri="{FF2B5EF4-FFF2-40B4-BE49-F238E27FC236}">
                <a16:creationId xmlns:a16="http://schemas.microsoft.com/office/drawing/2014/main" id="{7A7875AA-8B33-484C-B631-00BF72DD74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DCC9F198-DA21-4BBA-952F-5D8A0A357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0CE1192-8573-445E-B4D6-539DE2EB875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12BCDC-5285-4A68-9273-17B42EE88F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9502BAE-A8AE-4916-B734-5CDBAC33AB3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7B37834-D5E3-42D8-9751-C8FA36CF3EA5}" type="datetimeFigureOut">
              <a:rPr lang="en-US"/>
              <a:pPr>
                <a:defRPr/>
              </a:pPr>
              <a:t>11/15/2017</a:t>
            </a:fld>
            <a:endParaRPr lang="en-US"/>
          </a:p>
        </p:txBody>
      </p:sp>
      <p:sp>
        <p:nvSpPr>
          <p:cNvPr id="4" name="Slide Image Placeholder 3">
            <a:extLst>
              <a:ext uri="{FF2B5EF4-FFF2-40B4-BE49-F238E27FC236}">
                <a16:creationId xmlns:a16="http://schemas.microsoft.com/office/drawing/2014/main" id="{43442278-648F-455E-8D34-482AFC0D5A5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81685DCE-7208-4E0F-9933-E5239B0AE90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AD5FF4A-0625-4B6C-8084-6A8DB89C12D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29C2CE-C38D-42BD-BACA-32A77EF0EC2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0AEF195-B8C3-486A-8236-8C75D583962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dxcentral.com/listings/viptela-in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ＭＳ Ｐゴシック" charset="0"/>
                <a:cs typeface="ＭＳ Ｐゴシック" charset="0"/>
              </a:rPr>
              <a:t>VeloCloud</a:t>
            </a:r>
            <a:r>
              <a:rPr lang="en-US" sz="1200" b="0" i="0" kern="1200" dirty="0">
                <a:solidFill>
                  <a:schemeClr val="tx1"/>
                </a:solidFill>
                <a:effectLst/>
                <a:latin typeface="+mn-lt"/>
                <a:ea typeface="ＭＳ Ｐゴシック" charset="0"/>
                <a:cs typeface="ＭＳ Ｐゴシック" charset="0"/>
              </a:rPr>
              <a:t> revenue: 31% rev share, $24 million (increased 33 percent from the first quarter 2017)</a:t>
            </a:r>
          </a:p>
          <a:p>
            <a:r>
              <a:rPr lang="en-US" sz="1200" b="0" i="0" u="none" strike="noStrike" kern="1200" dirty="0" err="1">
                <a:solidFill>
                  <a:schemeClr val="tx1"/>
                </a:solidFill>
                <a:effectLst/>
                <a:latin typeface="+mn-lt"/>
                <a:ea typeface="ＭＳ Ｐゴシック" charset="0"/>
                <a:cs typeface="ＭＳ Ｐゴシック" charset="0"/>
                <a:hlinkClick r:id="rId3"/>
              </a:rPr>
              <a:t>Viptela</a:t>
            </a:r>
            <a:r>
              <a:rPr lang="en-US" sz="1200" b="0" i="0" u="none" strike="noStrike" kern="1200" dirty="0">
                <a:solidFill>
                  <a:schemeClr val="tx1"/>
                </a:solidFill>
                <a:effectLst/>
                <a:latin typeface="+mn-lt"/>
                <a:ea typeface="ＭＳ Ｐゴシック" charset="0"/>
                <a:cs typeface="ＭＳ Ｐゴシック" charset="0"/>
              </a:rPr>
              <a:t>: </a:t>
            </a:r>
            <a:r>
              <a:rPr lang="en-US" sz="1200" b="0" i="0" kern="1200" dirty="0">
                <a:solidFill>
                  <a:schemeClr val="tx1"/>
                </a:solidFill>
                <a:effectLst/>
                <a:latin typeface="+mn-lt"/>
                <a:ea typeface="ＭＳ Ｐゴシック" charset="0"/>
                <a:cs typeface="ＭＳ Ｐゴシック" charset="0"/>
              </a:rPr>
              <a:t>12% rev. share / $9.2 million in revenue. Last </a:t>
            </a:r>
            <a:r>
              <a:rPr lang="en-US" sz="1200" b="0" i="0" kern="1200">
                <a:solidFill>
                  <a:schemeClr val="tx1"/>
                </a:solidFill>
                <a:effectLst/>
                <a:latin typeface="+mn-lt"/>
                <a:ea typeface="ＭＳ Ｐゴシック" charset="0"/>
                <a:cs typeface="ＭＳ Ｐゴシック" charset="0"/>
              </a:rPr>
              <a:t>quarter the report had its revenue at $</a:t>
            </a:r>
            <a:r>
              <a:rPr lang="en-US" sz="1200" b="0" i="0" kern="1200" dirty="0">
                <a:solidFill>
                  <a:schemeClr val="tx1"/>
                </a:solidFill>
                <a:effectLst/>
                <a:latin typeface="+mn-lt"/>
                <a:ea typeface="ＭＳ Ｐゴシック" charset="0"/>
                <a:cs typeface="ＭＳ Ｐゴシック" charset="0"/>
              </a:rPr>
              <a:t>7.7 million, or 13 percent of market share.</a:t>
            </a:r>
            <a:endParaRPr lang="en-AU" dirty="0"/>
          </a:p>
        </p:txBody>
      </p:sp>
      <p:sp>
        <p:nvSpPr>
          <p:cNvPr id="4" name="Slide Number Placeholder 3"/>
          <p:cNvSpPr>
            <a:spLocks noGrp="1"/>
          </p:cNvSpPr>
          <p:nvPr>
            <p:ph type="sldNum" sz="quarter" idx="10"/>
          </p:nvPr>
        </p:nvSpPr>
        <p:spPr/>
        <p:txBody>
          <a:bodyPr/>
          <a:lstStyle/>
          <a:p>
            <a:pPr>
              <a:defRPr/>
            </a:pPr>
            <a:fld id="{C0852C2B-CC13-4DE2-8EBB-F2A1D0643881}" type="slidenum">
              <a:rPr lang="en-US" altLang="en-US" smtClean="0"/>
              <a:pPr>
                <a:defRPr/>
              </a:pPr>
              <a:t>3</a:t>
            </a:fld>
            <a:endParaRPr lang="en-US" altLang="en-US"/>
          </a:p>
        </p:txBody>
      </p:sp>
    </p:spTree>
    <p:extLst>
      <p:ext uri="{BB962C8B-B14F-4D97-AF65-F5344CB8AC3E}">
        <p14:creationId xmlns:p14="http://schemas.microsoft.com/office/powerpoint/2010/main" val="93162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09" name="Shape 182"/>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8610" name="Shape 18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One file transfer, 2x 20Mbps yet only one link is used</a:t>
            </a:r>
          </a:p>
          <a:p>
            <a:pPr marL="171450" indent="-171450">
              <a:spcBef>
                <a:spcPct val="0"/>
              </a:spcBef>
              <a:buClr>
                <a:srgbClr val="000000"/>
              </a:buClr>
              <a:buSzPct val="25000"/>
              <a:buFont typeface="Arial" panose="020B0604020202020204" pitchFamily="34" charset="0"/>
              <a:buChar char="•"/>
            </a:pPr>
            <a:r>
              <a:rPr lang="en-US" altLang="en-US" dirty="0" err="1">
                <a:solidFill>
                  <a:srgbClr val="000000"/>
                </a:solidFill>
                <a:ea typeface="ＭＳ Ｐゴシック" panose="020B0600070205080204" pitchFamily="34" charset="-128"/>
                <a:sym typeface="Calibri" panose="020F0502020204030204" pitchFamily="34" charset="0"/>
              </a:rPr>
              <a:t>Velocloud</a:t>
            </a:r>
            <a:r>
              <a:rPr lang="en-US" altLang="en-US" dirty="0">
                <a:solidFill>
                  <a:srgbClr val="000000"/>
                </a:solidFill>
                <a:ea typeface="ＭＳ Ｐゴシック" panose="020B0600070205080204" pitchFamily="34" charset="-128"/>
                <a:sym typeface="Calibri" panose="020F0502020204030204" pitchFamily="34" charset="0"/>
              </a:rPr>
              <a:t>: 2x 20Mbps links are used</a:t>
            </a:r>
          </a:p>
          <a:p>
            <a:pPr marL="171450" indent="-171450">
              <a:spcBef>
                <a:spcPct val="0"/>
              </a:spcBef>
              <a:buClr>
                <a:srgbClr val="000000"/>
              </a:buClr>
              <a:buSzPct val="25000"/>
              <a:buFont typeface="Arial" panose="020B0604020202020204" pitchFamily="34" charset="0"/>
              <a:buChar char="•"/>
            </a:pPr>
            <a:r>
              <a:rPr lang="en-US" altLang="en-US" dirty="0">
                <a:solidFill>
                  <a:srgbClr val="000000"/>
                </a:solidFill>
                <a:ea typeface="ＭＳ Ｐゴシック" panose="020B0600070205080204" pitchFamily="34" charset="-128"/>
                <a:sym typeface="Calibri" panose="020F0502020204030204" pitchFamily="34" charset="0"/>
              </a:rPr>
              <a:t>Even with 2% packet loss, both links are used and forward error correction overcomes most of the packet loss</a:t>
            </a:r>
          </a:p>
        </p:txBody>
      </p:sp>
      <p:sp>
        <p:nvSpPr>
          <p:cNvPr id="68611" name="Shape 184"/>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2345794E-88DA-4417-8752-59746192E92A}"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14</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169800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5" name="Shape 241"/>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 name="Shape 242"/>
          <p:cNvSpPr txBox="1">
            <a:spLocks noGrp="1"/>
          </p:cNvSpPr>
          <p:nvPr>
            <p:ph type="body" idx="1"/>
          </p:nvPr>
        </p:nvSpPr>
        <p:spPr>
          <a:xfrm>
            <a:off x="685800" y="4400550"/>
            <a:ext cx="5486400" cy="3600450"/>
          </a:xfrm>
          <a:ln/>
        </p:spPr>
        <p:txBody>
          <a:bodyPr wrap="square" lIns="91425" tIns="91425" rIns="91425" bIns="91425" numCol="1" anchor="t" anchorCtr="0" compatLnSpc="1">
            <a:prstTxWarp prst="textNoShape">
              <a:avLst/>
            </a:prstTxWarp>
            <a:noAutofit/>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SD-WAN architecture for service providers uses multi-tenant Gateways deployed directly in providers datacenters and private networks.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provides for all the benefits of SDWAN for the last mile, WITH the unique advantage of access to the private network for mid-mile as well as cloud access.  What is the benefit?</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Traffic at an offnet site, a hybrid site, a pop up retail site – can use an Internet connection for the local access or last mile</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 yet hop onto the private network for midmile transport AND </a:t>
            </a:r>
          </a:p>
          <a:p>
            <a:pPr>
              <a:spcBef>
                <a:spcPct val="0"/>
              </a:spcBef>
              <a:buClr>
                <a:srgbClr val="000000"/>
              </a:buClr>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Connect to all existing non-SDWAN sites</a:t>
            </a:r>
          </a:p>
          <a:p>
            <a:pPr>
              <a:spcBef>
                <a:spcPct val="0"/>
              </a:spcBef>
              <a:buClr>
                <a:srgbClr val="000000"/>
              </a:buClr>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Edges can be deployed as appliances or as VNFs on a vCPE platform.  I’ll cover additional upcoming virtualization features.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training over this conference will cover many features.  </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BGP and support for MPLS only sites enables the elimination of a separate CE router</a:t>
            </a:r>
          </a:p>
          <a:p>
            <a:pPr>
              <a:spcBef>
                <a:spcPct val="0"/>
              </a:spcBef>
              <a:buClr>
                <a:srgbClr val="000000"/>
              </a:buClr>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COS, MPLS policing and tunnel shapers enable managed access to private network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31747" name="Shape 243"/>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Calibri" panose="020F0502020204030204" pitchFamily="34" charset="0"/>
              <a:buNone/>
            </a:pPr>
            <a:fld id="{06F44AC8-11A2-4B4C-84F2-EFC80D8FF992}"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Calibri" panose="020F0502020204030204" pitchFamily="34" charset="0"/>
                <a:buNone/>
              </a:pPr>
              <a:t>16</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01731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5" name="Shape 241"/>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 name="Shape 242"/>
          <p:cNvSpPr txBox="1">
            <a:spLocks noGrp="1"/>
          </p:cNvSpPr>
          <p:nvPr>
            <p:ph type="body" idx="1"/>
          </p:nvPr>
        </p:nvSpPr>
        <p:spPr>
          <a:xfrm>
            <a:off x="685800" y="4400550"/>
            <a:ext cx="5486400" cy="3600450"/>
          </a:xfrm>
          <a:ln/>
        </p:spPr>
        <p:txBody>
          <a:bodyPr wrap="square" lIns="91425" tIns="91425" rIns="91425" bIns="91425" numCol="1" anchor="t" anchorCtr="0" compatLnSpc="1">
            <a:prstTxWarp prst="textNoShape">
              <a:avLst/>
            </a:prstTxWarp>
            <a:noAutofit/>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SD-WAN architecture for service providers uses multi-tenant Gateways deployed directly in providers datacenters and private networks.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provides for all the benefits of SDWAN for the last mile, WITH the unique advantage of access to the private network for mid-mile as well as cloud access.  What is the benefit?</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Traffic at an offnet site, a hybrid site, a pop up retail site – can use an Internet connection for the local access or last mile</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 yet hop onto the private network for midmile transport AND </a:t>
            </a:r>
          </a:p>
          <a:p>
            <a:pPr>
              <a:spcBef>
                <a:spcPct val="0"/>
              </a:spcBef>
              <a:buClr>
                <a:srgbClr val="000000"/>
              </a:buClr>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Connect to all existing non-SDWAN sites</a:t>
            </a:r>
          </a:p>
          <a:p>
            <a:pPr>
              <a:spcBef>
                <a:spcPct val="0"/>
              </a:spcBef>
              <a:buClr>
                <a:srgbClr val="000000"/>
              </a:buClr>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Edges can be deployed as appliances or as VNFs on a vCPE platform.  I’ll cover additional upcoming virtualization features.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training over this conference will cover many features.  </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BGP and support for MPLS only sites enables the elimination of a separate CE router</a:t>
            </a:r>
          </a:p>
          <a:p>
            <a:pPr>
              <a:spcBef>
                <a:spcPct val="0"/>
              </a:spcBef>
              <a:buClr>
                <a:srgbClr val="000000"/>
              </a:buClr>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COS, MPLS policing and tunnel shapers enable managed access to private network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31747" name="Shape 243"/>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Calibri" panose="020F0502020204030204" pitchFamily="34" charset="0"/>
              <a:buNone/>
            </a:pPr>
            <a:fld id="{06F44AC8-11A2-4B4C-84F2-EFC80D8FF992}"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Calibri" panose="020F0502020204030204" pitchFamily="34" charset="0"/>
                <a:buNone/>
              </a:pPr>
              <a:t>17</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05257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5" name="Shape 241"/>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 name="Shape 242"/>
          <p:cNvSpPr txBox="1">
            <a:spLocks noGrp="1"/>
          </p:cNvSpPr>
          <p:nvPr>
            <p:ph type="body" idx="1"/>
          </p:nvPr>
        </p:nvSpPr>
        <p:spPr>
          <a:xfrm>
            <a:off x="685800" y="4400550"/>
            <a:ext cx="5486400" cy="3600450"/>
          </a:xfrm>
          <a:ln/>
        </p:spPr>
        <p:txBody>
          <a:bodyPr wrap="square" lIns="91425" tIns="91425" rIns="91425" bIns="91425" numCol="1" anchor="t" anchorCtr="0" compatLnSpc="1">
            <a:prstTxWarp prst="textNoShape">
              <a:avLst/>
            </a:prstTxWarp>
            <a:noAutofit/>
          </a:bodyPr>
          <a:lstStyle/>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Our SD-WAN architecture for service providers uses multi-tenant Gateways deployed directly in providers datacenters and private networks.</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This provides for all the benefits of SDWAN for the last mile, WITH the unique advantage of access to the private network for mid-mile as well as cloud access.  What is the benefit?</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Traffic at an offnet site, a hybrid site, a pop up retail site – can use an Internet connection for the local access or last mile</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 yet hop onto the private network for </a:t>
            </a:r>
            <a:r>
              <a:rPr lang="en-US" altLang="en-US" dirty="0" err="1">
                <a:solidFill>
                  <a:srgbClr val="000000"/>
                </a:solidFill>
                <a:ea typeface="ＭＳ Ｐゴシック" panose="020B0600070205080204" pitchFamily="34" charset="-128"/>
                <a:sym typeface="Calibri" panose="020F0502020204030204" pitchFamily="34" charset="0"/>
              </a:rPr>
              <a:t>midmile</a:t>
            </a:r>
            <a:r>
              <a:rPr lang="en-US" altLang="en-US" dirty="0">
                <a:solidFill>
                  <a:srgbClr val="000000"/>
                </a:solidFill>
                <a:ea typeface="ＭＳ Ｐゴシック" panose="020B0600070205080204" pitchFamily="34" charset="-128"/>
                <a:sym typeface="Calibri" panose="020F0502020204030204" pitchFamily="34" charset="0"/>
              </a:rPr>
              <a:t> transport AND </a:t>
            </a:r>
          </a:p>
          <a:p>
            <a:pPr>
              <a:spcBef>
                <a:spcPct val="0"/>
              </a:spcBef>
              <a:buClr>
                <a:srgbClr val="000000"/>
              </a:buClr>
              <a:buFont typeface="Calibri" panose="020F0502020204030204" pitchFamily="34" charset="0"/>
              <a:buChar char="-"/>
            </a:pPr>
            <a:r>
              <a:rPr lang="en-US" altLang="en-US" dirty="0">
                <a:solidFill>
                  <a:srgbClr val="000000"/>
                </a:solidFill>
                <a:ea typeface="ＭＳ Ｐゴシック" panose="020B0600070205080204" pitchFamily="34" charset="-128"/>
                <a:sym typeface="Calibri" panose="020F0502020204030204" pitchFamily="34" charset="0"/>
              </a:rPr>
              <a:t>Connect to all existing non-SDWAN sites</a:t>
            </a:r>
          </a:p>
          <a:p>
            <a:pPr>
              <a:spcBef>
                <a:spcPct val="0"/>
              </a:spcBef>
              <a:buClr>
                <a:srgbClr val="000000"/>
              </a:buClr>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Edges can be deployed as appliances or as VNFs on a </a:t>
            </a:r>
            <a:r>
              <a:rPr lang="en-US" altLang="en-US" dirty="0" err="1">
                <a:solidFill>
                  <a:srgbClr val="000000"/>
                </a:solidFill>
                <a:ea typeface="ＭＳ Ｐゴシック" panose="020B0600070205080204" pitchFamily="34" charset="-128"/>
                <a:sym typeface="Calibri" panose="020F0502020204030204" pitchFamily="34" charset="0"/>
              </a:rPr>
              <a:t>vCPE</a:t>
            </a:r>
            <a:r>
              <a:rPr lang="en-US" altLang="en-US" dirty="0">
                <a:solidFill>
                  <a:srgbClr val="000000"/>
                </a:solidFill>
                <a:ea typeface="ＭＳ Ｐゴシック" panose="020B0600070205080204" pitchFamily="34" charset="-128"/>
                <a:sym typeface="Calibri" panose="020F0502020204030204" pitchFamily="34" charset="0"/>
              </a:rPr>
              <a:t> platform.  I’ll cover additional upcoming virtualization features.</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Our training over this conference will cover many features.  </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BGP and support for MPLS only sites enables the elimination of a separate CE router</a:t>
            </a:r>
          </a:p>
          <a:p>
            <a:pPr>
              <a:spcBef>
                <a:spcPct val="0"/>
              </a:spcBef>
              <a:buClr>
                <a:srgbClr val="000000"/>
              </a:buClr>
              <a:buFont typeface="Calibri" panose="020F0502020204030204" pitchFamily="34" charset="0"/>
              <a:buChar char="-"/>
            </a:pPr>
            <a:r>
              <a:rPr lang="en-US" altLang="en-US" dirty="0">
                <a:solidFill>
                  <a:srgbClr val="000000"/>
                </a:solidFill>
                <a:ea typeface="ＭＳ Ｐゴシック" panose="020B0600070205080204" pitchFamily="34" charset="-128"/>
                <a:sym typeface="Calibri" panose="020F0502020204030204" pitchFamily="34" charset="0"/>
              </a:rPr>
              <a:t>COS, MPLS policing and tunnel shapers enable managed access to private network services</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p:txBody>
      </p:sp>
      <p:sp>
        <p:nvSpPr>
          <p:cNvPr id="31747" name="Shape 243"/>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Calibri" panose="020F0502020204030204" pitchFamily="34" charset="0"/>
              <a:buNone/>
            </a:pPr>
            <a:fld id="{06F44AC8-11A2-4B4C-84F2-EFC80D8FF992}"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Calibri" panose="020F0502020204030204" pitchFamily="34" charset="0"/>
                <a:buNone/>
              </a:pPr>
              <a:t>18</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80988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7" name="Shape 377"/>
          <p:cNvSpPr txBox="1">
            <a:spLocks noGrp="1"/>
          </p:cNvSpPr>
          <p:nvPr>
            <p:ph type="body" idx="1"/>
          </p:nvPr>
        </p:nvSpPr>
        <p:spPr>
          <a:xfrm>
            <a:off x="685800" y="4343400"/>
            <a:ext cx="5486400" cy="4114800"/>
          </a:xfrm>
          <a:ln/>
        </p:spPr>
        <p:txBody>
          <a:bodyPr lIns="91425" tIns="91425" rIns="91425" bIns="91425" anchor="t" anchorCtr="0">
            <a:noAutofit/>
          </a:bodyPr>
          <a:lstStyle/>
          <a:p>
            <a:pPr>
              <a:spcBef>
                <a:spcPts val="0"/>
              </a:spcBef>
              <a:spcAft>
                <a:spcPts val="0"/>
              </a:spcAft>
              <a:buClr>
                <a:schemeClr val="dk1"/>
              </a:buClr>
              <a:buSzPct val="25000"/>
              <a:buFont typeface="Calibri"/>
              <a:buNone/>
              <a:defRPr/>
            </a:pPr>
            <a:r>
              <a:rPr lang="en-US">
                <a:solidFill>
                  <a:schemeClr val="dk1"/>
                </a:solidFill>
                <a:ea typeface="Calibri"/>
                <a:cs typeface="Calibri"/>
                <a:sym typeface="Calibri"/>
              </a:rPr>
              <a:t>One major new function currently in beta and to be RELEASED end of this month is segmentation. </a:t>
            </a:r>
          </a:p>
          <a:p>
            <a:pPr>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spcAft>
                <a:spcPts val="0"/>
              </a:spcAft>
              <a:buClr>
                <a:schemeClr val="dk1"/>
              </a:buClr>
              <a:buSzPct val="25000"/>
              <a:buFont typeface="Calibri"/>
              <a:buNone/>
              <a:defRPr/>
            </a:pPr>
            <a:r>
              <a:rPr lang="en-US">
                <a:solidFill>
                  <a:schemeClr val="dk1"/>
                </a:solidFill>
                <a:ea typeface="Calibri"/>
                <a:cs typeface="Calibri"/>
                <a:sym typeface="Calibri"/>
              </a:rPr>
              <a:t>This enables several use cases.</a:t>
            </a:r>
          </a:p>
          <a:p>
            <a:pPr>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spcAft>
                <a:spcPts val="0"/>
              </a:spcAft>
              <a:buClr>
                <a:schemeClr val="dk1"/>
              </a:buClr>
              <a:buSzPct val="25000"/>
              <a:buFont typeface="Calibri"/>
              <a:buNone/>
              <a:defRPr/>
            </a:pPr>
            <a:r>
              <a:rPr lang="en-US">
                <a:solidFill>
                  <a:schemeClr val="dk1"/>
                </a:solidFill>
                <a:ea typeface="Calibri"/>
                <a:cs typeface="Calibri"/>
                <a:sym typeface="Calibri"/>
              </a:rPr>
              <a:t>The first is for security in the enterprise.</a:t>
            </a:r>
          </a:p>
          <a:p>
            <a:pPr marL="171450" indent="-171450">
              <a:spcBef>
                <a:spcPts val="0"/>
              </a:spcBef>
              <a:spcAft>
                <a:spcPts val="0"/>
              </a:spcAft>
              <a:buClr>
                <a:schemeClr val="dk1"/>
              </a:buClr>
              <a:buSzPct val="25000"/>
              <a:buFont typeface="Calibri"/>
              <a:buChar char="-"/>
              <a:defRPr/>
            </a:pPr>
            <a:r>
              <a:rPr lang="en-US">
                <a:solidFill>
                  <a:schemeClr val="dk1"/>
                </a:solidFill>
                <a:ea typeface="Calibri"/>
                <a:cs typeface="Calibri"/>
                <a:sym typeface="Calibri"/>
              </a:rPr>
              <a:t>Guest traffic can be segmented from corporate traffic, and PCI traffic further isolated.</a:t>
            </a:r>
          </a:p>
          <a:p>
            <a:pPr marL="171450" indent="-171450">
              <a:spcBef>
                <a:spcPts val="0"/>
              </a:spcBef>
              <a:spcAft>
                <a:spcPts val="0"/>
              </a:spcAft>
              <a:buClr>
                <a:schemeClr val="dk1"/>
              </a:buClr>
              <a:buSzPct val="25000"/>
              <a:buFont typeface="Calibri"/>
              <a:buChar char="-"/>
              <a:defRPr/>
            </a:pPr>
            <a:r>
              <a:rPr lang="en-US">
                <a:solidFill>
                  <a:schemeClr val="dk1"/>
                </a:solidFill>
                <a:ea typeface="Calibri"/>
                <a:cs typeface="Calibri"/>
                <a:sym typeface="Calibri"/>
              </a:rPr>
              <a:t>Each segment can have own topology; ie dynamic B2B for voice, but backhaul guest internet traffic to  central firewall</a:t>
            </a:r>
          </a:p>
          <a:p>
            <a:pPr marL="171450" indent="-171450">
              <a:spcBef>
                <a:spcPts val="0"/>
              </a:spcBef>
              <a:spcAft>
                <a:spcPts val="0"/>
              </a:spcAft>
              <a:buClr>
                <a:schemeClr val="dk1"/>
              </a:buClr>
              <a:buSzPct val="25000"/>
              <a:buFont typeface="Calibri"/>
              <a:buChar char="-"/>
              <a:defRPr/>
            </a:pPr>
            <a:r>
              <a:rPr lang="en-US">
                <a:solidFill>
                  <a:schemeClr val="dk1"/>
                </a:solidFill>
                <a:ea typeface="Calibri"/>
                <a:cs typeface="Calibri"/>
                <a:sym typeface="Calibri"/>
              </a:rPr>
              <a:t>***Underlying this is multiple VRFs in a single Edge – you may see RFPs specifically calling out this capability</a:t>
            </a:r>
          </a:p>
          <a:p>
            <a:pPr marL="171450" indent="-171450">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spcAft>
                <a:spcPts val="0"/>
              </a:spcAft>
              <a:buClr>
                <a:schemeClr val="dk1"/>
              </a:buClr>
              <a:buSzPct val="25000"/>
              <a:buFont typeface="Calibri"/>
              <a:buNone/>
              <a:defRPr/>
            </a:pPr>
            <a:r>
              <a:rPr lang="en-US">
                <a:solidFill>
                  <a:schemeClr val="dk1"/>
                </a:solidFill>
                <a:ea typeface="Calibri"/>
                <a:cs typeface="Calibri"/>
                <a:sym typeface="Calibri"/>
              </a:rPr>
              <a:t>Segmentation is simplified with a global segment ID.</a:t>
            </a:r>
          </a:p>
          <a:p>
            <a:pPr>
              <a:spcBef>
                <a:spcPts val="0"/>
              </a:spcBef>
              <a:spcAft>
                <a:spcPts val="0"/>
              </a:spcAft>
              <a:buClr>
                <a:schemeClr val="dk1"/>
              </a:buClr>
              <a:buSzPct val="25000"/>
              <a:buFont typeface="Calibri"/>
              <a:buNone/>
              <a:defRPr/>
            </a:pPr>
            <a:r>
              <a:rPr lang="en-US">
                <a:solidFill>
                  <a:schemeClr val="dk1"/>
                </a:solidFill>
                <a:ea typeface="Calibri"/>
                <a:cs typeface="Calibri"/>
                <a:sym typeface="Calibri"/>
              </a:rPr>
              <a:t>Neither complex firewall rules nor Ipsec tunnels per VLAN are required.</a:t>
            </a:r>
          </a:p>
          <a:p>
            <a:pPr>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spcAft>
                <a:spcPts val="0"/>
              </a:spcAft>
              <a:buClr>
                <a:schemeClr val="dk1"/>
              </a:buClr>
              <a:buSzPct val="25000"/>
              <a:buFont typeface="Calibri"/>
              <a:buNone/>
              <a:defRPr/>
            </a:pPr>
            <a:endParaRPr>
              <a:solidFill>
                <a:schemeClr val="dk1"/>
              </a:solidFill>
              <a:ea typeface="Calibri"/>
              <a:cs typeface="Calibri"/>
              <a:sym typeface="Calibri"/>
            </a:endParaRPr>
          </a:p>
          <a:p>
            <a:pPr>
              <a:spcBef>
                <a:spcPts val="0"/>
              </a:spcBef>
              <a:buClr>
                <a:schemeClr val="dk1"/>
              </a:buClr>
              <a:buSzPct val="25000"/>
              <a:buFont typeface="Calibri"/>
              <a:buNone/>
              <a:defRPr/>
            </a:pPr>
            <a:endParaRPr>
              <a:solidFill>
                <a:schemeClr val="dk1"/>
              </a:solidFill>
              <a:ea typeface="Calibri"/>
              <a:cs typeface="Calibri"/>
              <a:sym typeface="Calibri"/>
            </a:endParaRPr>
          </a:p>
        </p:txBody>
      </p:sp>
      <p:sp>
        <p:nvSpPr>
          <p:cNvPr id="48130" name="Shape 378"/>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191146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5" name="Shape 604"/>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2226" name="Shape 605"/>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SECOND area for new functionality is our support of cloud security services.</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extends our capabilities AS A PLATFORM</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Velocloud has provided our SDWAN directly to the doorstep of these services with our Gateways</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These Gateways interconnected to partners such as Zscaler via Ipsec tunnels.</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Support for this is extended to Forcepoint (Websense) as well as the NEW CHECKPOINT Cloud Capsule service.</a:t>
            </a:r>
          </a:p>
          <a:p>
            <a:pPr>
              <a:spcBef>
                <a:spcPct val="0"/>
              </a:spcBef>
              <a:buClr>
                <a:srgbClr val="000000"/>
              </a:buClr>
              <a:buSzPct val="25000"/>
              <a:buFont typeface="Calibri" panose="020F0502020204030204" pitchFamily="34" charset="0"/>
              <a:buNone/>
            </a:pPr>
            <a:r>
              <a:rPr lang="en-US" altLang="en-US">
                <a:solidFill>
                  <a:srgbClr val="FF0000"/>
                </a:solidFill>
                <a:ea typeface="ＭＳ Ｐゴシック" panose="020B0600070205080204" pitchFamily="34" charset="-128"/>
                <a:sym typeface="Calibri" panose="020F0502020204030204" pitchFamily="34" charset="0"/>
              </a:rPr>
              <a:t>[  firewall as well as web?  ]</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In 3Q, traffic can also be tunneled via Ipsec bypassing the Gateway.   [ may be diff automation ]</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can provide connectivity for some geographies not yet served by a Gateway</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And if cloud traffic ie web surfing only does not need reliability nor performance, without Premium Gateway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52227" name="Shape 606"/>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E041A21F-8D95-4088-84D3-287A00AC9CF8}"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21</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695913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903"/>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904" name="Shape 904"/>
          <p:cNvSpPr txBox="1">
            <a:spLocks noGrp="1"/>
          </p:cNvSpPr>
          <p:nvPr>
            <p:ph type="body" idx="1"/>
          </p:nvPr>
        </p:nvSpPr>
        <p:spPr>
          <a:xfrm>
            <a:off x="685800" y="4400550"/>
            <a:ext cx="5486400" cy="3600450"/>
          </a:xfrm>
          <a:ln/>
        </p:spPr>
        <p:txBody>
          <a:bodyPr wrap="square" lIns="91425" tIns="91425" rIns="91425" bIns="91425" numCol="1" anchor="t" anchorCtr="0" compatLnSpc="1">
            <a:prstTxWarp prst="textNoShape">
              <a:avLst/>
            </a:prstTxWarp>
            <a:noAutofit/>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The major extension of our capability AS A PLATFORM</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Comes in the 2H of 2017</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Velocloud SDWAN extends its Virtual Services Platform and Orchestration</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To include the delivery of select third party partner VNFs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With our recent Security Ecosystem press release, we announced that CheckPoint, Fortinet and Palo Alto will be supporting their virtual firewalls on our upcoming platform.</a:t>
            </a:r>
          </a:p>
          <a:p>
            <a:pPr>
              <a:spcBef>
                <a:spcPct val="0"/>
              </a:spcBef>
              <a:buClr>
                <a:srgbClr val="000000"/>
              </a:buClr>
              <a:buSzPct val="25000"/>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These will be separately licensed from our partners</a:t>
            </a:r>
          </a:p>
          <a:p>
            <a:pPr>
              <a:spcBef>
                <a:spcPct val="0"/>
              </a:spcBef>
              <a:buClr>
                <a:srgbClr val="000000"/>
              </a:buClr>
              <a:buSzPct val="25000"/>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Virtual Ready versions of our Edges (540, 840) will have hardware support for these additional VNFs.</a:t>
            </a:r>
          </a:p>
          <a:p>
            <a:pPr>
              <a:spcBef>
                <a:spcPct val="0"/>
              </a:spcBef>
              <a:buClr>
                <a:srgbClr val="000000"/>
              </a:buClr>
              <a:buSzPct val="25000"/>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And our single Orchestrator platform will include the automated instantiation of these VNFs.</a:t>
            </a:r>
          </a:p>
          <a:p>
            <a:pPr marL="628650" lvl="1" indent="-171450">
              <a:spcBef>
                <a:spcPct val="0"/>
              </a:spcBef>
              <a:buClr>
                <a:srgbClr val="000000"/>
              </a:buClr>
              <a:buSzPct val="25000"/>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No other VNF or NFVi tools will be required.</a:t>
            </a:r>
          </a:p>
          <a:p>
            <a:pPr marL="628650" lvl="1" indent="-171450">
              <a:spcBef>
                <a:spcPct val="0"/>
              </a:spcBef>
              <a:buClr>
                <a:srgbClr val="000000"/>
              </a:buClr>
              <a:buSzPct val="25000"/>
              <a:buFont typeface="Calibri" panose="020F0502020204030204" pitchFamily="34" charset="0"/>
              <a:buChar char="-"/>
            </a:pPr>
            <a:r>
              <a:rPr lang="en-US" altLang="en-US">
                <a:solidFill>
                  <a:srgbClr val="000000"/>
                </a:solidFill>
                <a:ea typeface="ＭＳ Ｐゴシック" panose="020B0600070205080204" pitchFamily="34" charset="-128"/>
                <a:sym typeface="Calibri" panose="020F0502020204030204" pitchFamily="34" charset="0"/>
              </a:rPr>
              <a:t>The firewalls will be managed with the existing and same partner portals covering their physical appliances.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solution supports the most flexibility of choice, using our built-in network firewall or supporting the best of breed advanced threat firewalls from our partners.  </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 By having the SDWAN built-in and only supporting one additional VNF, we keep the Orch and Appliance simple and still cost effective.</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57347" name="Shape 905"/>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3E7FCAEA-D733-479A-AE9B-80149CDDB427}"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22</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643433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7" name="Shape 182"/>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0178" name="Shape 18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morning Sanjay mentioned the three key dimensions of our solution – the SDWAN overlay providing abstraction and automation, its availability as a cloud delivered service, and its role as a platform for delivering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We also have powerful architectures to deliver these capabilities for BOTH enterprise and service providers.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 will highlight our recent new and upcoming major features in all these dimensions.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50179" name="Shape 184"/>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DC47913C-3A31-47E4-BFF9-D86EE8B068BF}"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23</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86903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5" name="Shape 93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Switching gears back to our standard platform portfolio.</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month we are adding support for the release of two new platforms</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Extending the low end with the 510, and the high end with the Edge 2000</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The 510 provides more economical support of the lower throughputs such as 30 and 50M.</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It also has capability for built-in LTE support – stay tuned on this front</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The Edge 2000 will support support 1G as well as extend to 2G initially.  And we have plans for a 5G single appliance, targeting the same Edge2000 hardware.</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Our multi-gigabit cluster capability for datacenters, including for Virtual Edges</a:t>
            </a: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Is in deployment at several large ent and scales to many 10s of Gigabits.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72706" name="Shape 934"/>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524884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206" name="Shape 206"/>
          <p:cNvSpPr txBox="1">
            <a:spLocks noGrp="1"/>
          </p:cNvSpPr>
          <p:nvPr>
            <p:ph type="sldNum" idx="12"/>
          </p:nvPr>
        </p:nvSpPr>
        <p:spPr>
          <a:xfrm>
            <a:off x="5179484" y="6513910"/>
            <a:ext cx="3962400" cy="3429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226535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Our belief is that the Network is the next service to be extended into the Cloud. While some parts of the network infrastructure will continue to reside on premises, the shift to the cloud is real. </a:t>
            </a:r>
          </a:p>
        </p:txBody>
      </p:sp>
      <p:sp>
        <p:nvSpPr>
          <p:cNvPr id="275" name="Shape 27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200">
                <a:latin typeface="Calibri"/>
                <a:ea typeface="Calibri"/>
                <a:cs typeface="Calibri"/>
                <a:sym typeface="Calibri"/>
              </a:rPr>
              <a:pPr algn="r">
                <a:buSzPct val="25000"/>
              </a:pPr>
              <a:t>4</a:t>
            </a:fld>
            <a:endParaRPr lang="en-US" sz="1200">
              <a:latin typeface="Calibri"/>
              <a:ea typeface="Calibri"/>
              <a:cs typeface="Calibri"/>
              <a:sym typeface="Calibri"/>
            </a:endParaRPr>
          </a:p>
        </p:txBody>
      </p:sp>
    </p:spTree>
    <p:extLst>
      <p:ext uri="{BB962C8B-B14F-4D97-AF65-F5344CB8AC3E}">
        <p14:creationId xmlns:p14="http://schemas.microsoft.com/office/powerpoint/2010/main" val="3236403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C0852C2B-CC13-4DE2-8EBB-F2A1D0643881}" type="slidenum">
              <a:rPr lang="en-US" altLang="en-US" smtClean="0"/>
              <a:pPr>
                <a:defRPr/>
              </a:pPr>
              <a:t>27</a:t>
            </a:fld>
            <a:endParaRPr lang="en-US" altLang="en-US"/>
          </a:p>
        </p:txBody>
      </p:sp>
    </p:spTree>
    <p:extLst>
      <p:ext uri="{BB962C8B-B14F-4D97-AF65-F5344CB8AC3E}">
        <p14:creationId xmlns:p14="http://schemas.microsoft.com/office/powerpoint/2010/main" val="1020766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ＭＳ Ｐゴシック" charset="0"/>
              </a:rPr>
              <a:t>Wired WAN Connections</a:t>
            </a:r>
            <a:r>
              <a:rPr lang="en-US" sz="1200" b="0" i="0" kern="1200" dirty="0">
                <a:solidFill>
                  <a:schemeClr val="tx1"/>
                </a:solidFill>
                <a:effectLst/>
                <a:latin typeface="+mn-lt"/>
                <a:ea typeface="ＭＳ Ｐゴシック" charset="0"/>
                <a:cs typeface="ＭＳ Ｐゴシック" charset="0"/>
              </a:rPr>
              <a:t> – Provides two Ethernet and two SFP connections for up to four WAN connections.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Se</a:t>
            </a:r>
            <a:r>
              <a:rPr lang="en-US" sz="1200" b="1" i="0" kern="1200" dirty="0">
                <a:solidFill>
                  <a:schemeClr val="tx1"/>
                </a:solidFill>
                <a:effectLst/>
                <a:latin typeface="+mn-lt"/>
                <a:ea typeface="ＭＳ Ｐゴシック" charset="0"/>
                <a:cs typeface="ＭＳ Ｐゴシック" charset="0"/>
              </a:rPr>
              <a:t>rvice Indicator</a:t>
            </a:r>
            <a:r>
              <a:rPr lang="en-US" sz="1200" b="0" i="0" kern="1200" dirty="0">
                <a:solidFill>
                  <a:schemeClr val="tx1"/>
                </a:solidFill>
                <a:effectLst/>
                <a:latin typeface="+mn-lt"/>
                <a:ea typeface="ＭＳ Ｐゴシック" charset="0"/>
                <a:cs typeface="ＭＳ Ｐゴシック" charset="0"/>
              </a:rPr>
              <a:t> – Displays the status of the WAN connection and </a:t>
            </a:r>
            <a:r>
              <a:rPr lang="en-US" sz="1200" b="0" i="0" kern="1200" dirty="0" err="1">
                <a:solidFill>
                  <a:schemeClr val="tx1"/>
                </a:solidFill>
                <a:effectLst/>
                <a:latin typeface="+mn-lt"/>
                <a:ea typeface="ＭＳ Ｐゴシック" charset="0"/>
                <a:cs typeface="ＭＳ Ｐゴシック" charset="0"/>
              </a:rPr>
              <a:t>VeloCloud</a:t>
            </a:r>
            <a:r>
              <a:rPr lang="en-US" sz="1200" b="0" i="0" kern="1200" dirty="0">
                <a:solidFill>
                  <a:schemeClr val="tx1"/>
                </a:solidFill>
                <a:effectLst/>
                <a:latin typeface="+mn-lt"/>
                <a:ea typeface="ＭＳ Ｐゴシック" charset="0"/>
                <a:cs typeface="ＭＳ Ｐゴシック" charset="0"/>
              </a:rPr>
              <a:t> service. The light has the following status colors:</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Red</a:t>
            </a:r>
            <a:r>
              <a:rPr lang="en-US" sz="1200" kern="1200" dirty="0">
                <a:solidFill>
                  <a:schemeClr val="tx1"/>
                </a:solidFill>
                <a:effectLst/>
                <a:latin typeface="+mn-lt"/>
                <a:ea typeface="ＭＳ Ｐゴシック" charset="0"/>
                <a:cs typeface="ＭＳ Ｐゴシック" charset="0"/>
              </a:rPr>
              <a:t> – There is no active WAN connection.</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Yellow</a:t>
            </a:r>
            <a:r>
              <a:rPr lang="en-US" sz="1200" kern="1200" dirty="0">
                <a:solidFill>
                  <a:schemeClr val="tx1"/>
                </a:solidFill>
                <a:effectLst/>
                <a:latin typeface="+mn-lt"/>
                <a:ea typeface="ＭＳ Ｐゴシック" charset="0"/>
                <a:cs typeface="ＭＳ Ｐゴシック" charset="0"/>
              </a:rPr>
              <a:t> – There is an Internet connection, but the device has not been activated, or the </a:t>
            </a:r>
            <a:r>
              <a:rPr lang="en-US" sz="1200" kern="1200" dirty="0" err="1">
                <a:solidFill>
                  <a:schemeClr val="tx1"/>
                </a:solidFill>
                <a:effectLst/>
                <a:latin typeface="+mn-lt"/>
                <a:ea typeface="ＭＳ Ｐゴシック" charset="0"/>
                <a:cs typeface="ＭＳ Ｐゴシック" charset="0"/>
              </a:rPr>
              <a:t>VeloCloud</a:t>
            </a:r>
            <a:r>
              <a:rPr lang="en-US" sz="1200" kern="1200" dirty="0">
                <a:solidFill>
                  <a:schemeClr val="tx1"/>
                </a:solidFill>
                <a:effectLst/>
                <a:latin typeface="+mn-lt"/>
                <a:ea typeface="ＭＳ Ｐゴシック" charset="0"/>
                <a:cs typeface="ＭＳ Ｐゴシック" charset="0"/>
              </a:rPr>
              <a:t> service is not active.</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Green</a:t>
            </a:r>
            <a:r>
              <a:rPr lang="en-US" sz="1200" kern="1200" dirty="0">
                <a:solidFill>
                  <a:schemeClr val="tx1"/>
                </a:solidFill>
                <a:effectLst/>
                <a:latin typeface="+mn-lt"/>
                <a:ea typeface="ＭＳ Ｐゴシック" charset="0"/>
                <a:cs typeface="ＭＳ Ｐゴシック" charset="0"/>
              </a:rPr>
              <a:t> – The device has been activated, and the </a:t>
            </a:r>
            <a:r>
              <a:rPr lang="en-US" sz="1200" kern="1200" dirty="0" err="1">
                <a:solidFill>
                  <a:schemeClr val="tx1"/>
                </a:solidFill>
                <a:effectLst/>
                <a:latin typeface="+mn-lt"/>
                <a:ea typeface="ＭＳ Ｐゴシック" charset="0"/>
                <a:cs typeface="ＭＳ Ｐゴシック" charset="0"/>
              </a:rPr>
              <a:t>VeloCloud</a:t>
            </a:r>
            <a:r>
              <a:rPr lang="en-US" sz="1200" kern="1200" dirty="0">
                <a:solidFill>
                  <a:schemeClr val="tx1"/>
                </a:solidFill>
                <a:effectLst/>
                <a:latin typeface="+mn-lt"/>
                <a:ea typeface="ＭＳ Ｐゴシック" charset="0"/>
                <a:cs typeface="ＭＳ Ｐゴシック" charset="0"/>
              </a:rPr>
              <a:t> service is active.</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Blue</a:t>
            </a:r>
            <a:r>
              <a:rPr lang="en-US" sz="1200" kern="1200" dirty="0">
                <a:solidFill>
                  <a:schemeClr val="tx1"/>
                </a:solidFill>
                <a:effectLst/>
                <a:latin typeface="+mn-lt"/>
                <a:ea typeface="ＭＳ Ｐゴシック" charset="0"/>
                <a:cs typeface="ＭＳ Ｐゴシック" charset="0"/>
              </a:rPr>
              <a:t> – The device is a functioning standby in a High Availability (HA) configuration.</a:t>
            </a:r>
          </a:p>
          <a:p>
            <a:r>
              <a:rPr lang="en-US" sz="1200" b="0" i="0" kern="1200" dirty="0">
                <a:solidFill>
                  <a:schemeClr val="tx1"/>
                </a:solidFill>
                <a:effectLst/>
                <a:latin typeface="+mn-lt"/>
                <a:ea typeface="ＭＳ Ｐゴシック" charset="0"/>
                <a:cs typeface="ＭＳ Ｐゴシック" charset="0"/>
              </a:rPr>
              <a:t>The Service Indicator is also used to indicate some system functions in progress:</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White</a:t>
            </a:r>
            <a:r>
              <a:rPr lang="en-US" sz="1200" kern="1200" dirty="0">
                <a:solidFill>
                  <a:schemeClr val="tx1"/>
                </a:solidFill>
                <a:effectLst/>
                <a:latin typeface="+mn-lt"/>
                <a:ea typeface="ＭＳ Ｐゴシック" charset="0"/>
                <a:cs typeface="ＭＳ Ｐゴシック" charset="0"/>
              </a:rPr>
              <a:t> – Initial power-on and boot sequence.</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Flashing blue</a:t>
            </a:r>
            <a:r>
              <a:rPr lang="en-US" sz="1200" kern="1200" dirty="0">
                <a:solidFill>
                  <a:schemeClr val="tx1"/>
                </a:solidFill>
                <a:effectLst/>
                <a:latin typeface="+mn-lt"/>
                <a:ea typeface="ＭＳ Ｐゴシック" charset="0"/>
                <a:cs typeface="ＭＳ Ｐゴシック" charset="0"/>
              </a:rPr>
              <a:t> – A system reset or a software update is in progress.</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Flashing white</a:t>
            </a:r>
            <a:r>
              <a:rPr lang="en-US" sz="1200" kern="1200" dirty="0">
                <a:solidFill>
                  <a:schemeClr val="tx1"/>
                </a:solidFill>
                <a:effectLst/>
                <a:latin typeface="+mn-lt"/>
                <a:ea typeface="ＭＳ Ｐゴシック" charset="0"/>
                <a:cs typeface="ＭＳ Ｐゴシック" charset="0"/>
              </a:rPr>
              <a:t> – Identifies a function invoked from </a:t>
            </a:r>
            <a:r>
              <a:rPr lang="en-US" sz="1200" kern="1200" dirty="0" err="1">
                <a:solidFill>
                  <a:schemeClr val="tx1"/>
                </a:solidFill>
                <a:effectLst/>
                <a:latin typeface="+mn-lt"/>
                <a:ea typeface="ＭＳ Ｐゴシック" charset="0"/>
                <a:cs typeface="ＭＳ Ｐゴシック" charset="0"/>
              </a:rPr>
              <a:t>VeloCloud</a:t>
            </a:r>
            <a:r>
              <a:rPr lang="en-US" sz="1200" kern="1200" dirty="0">
                <a:solidFill>
                  <a:schemeClr val="tx1"/>
                </a:solidFill>
                <a:effectLst/>
                <a:latin typeface="+mn-lt"/>
                <a:ea typeface="ＭＳ Ｐゴシック" charset="0"/>
                <a:cs typeface="ＭＳ Ｐゴシック" charset="0"/>
              </a:rPr>
              <a:t> Orchestrator.</a:t>
            </a:r>
          </a:p>
          <a:p>
            <a:r>
              <a:rPr lang="en-US" sz="1200" b="1" kern="1200" dirty="0">
                <a:solidFill>
                  <a:schemeClr val="tx1"/>
                </a:solidFill>
                <a:effectLst/>
                <a:latin typeface="+mn-lt"/>
                <a:ea typeface="ＭＳ Ｐゴシック" charset="0"/>
                <a:cs typeface="ＭＳ Ｐゴシック" charset="0"/>
              </a:rPr>
              <a:t>•</a:t>
            </a:r>
            <a:r>
              <a:rPr lang="en-US" sz="1200" kern="1200" dirty="0">
                <a:solidFill>
                  <a:schemeClr val="tx1"/>
                </a:solidFill>
                <a:effectLst/>
                <a:latin typeface="+mn-lt"/>
                <a:ea typeface="ＭＳ Ｐゴシック" charset="0"/>
                <a:cs typeface="ＭＳ Ｐゴシック" charset="0"/>
              </a:rPr>
              <a:t> </a:t>
            </a:r>
            <a:r>
              <a:rPr lang="en-US" sz="1200" b="1" kern="1200" dirty="0">
                <a:solidFill>
                  <a:schemeClr val="tx1"/>
                </a:solidFill>
                <a:effectLst/>
                <a:latin typeface="+mn-lt"/>
                <a:ea typeface="ＭＳ Ｐゴシック" charset="0"/>
                <a:cs typeface="ＭＳ Ｐゴシック" charset="0"/>
              </a:rPr>
              <a:t>Flashing red</a:t>
            </a:r>
            <a:r>
              <a:rPr lang="en-US" sz="1200" kern="1200" dirty="0">
                <a:solidFill>
                  <a:schemeClr val="tx1"/>
                </a:solidFill>
                <a:effectLst/>
                <a:latin typeface="+mn-lt"/>
                <a:ea typeface="ＭＳ Ｐゴシック" charset="0"/>
                <a:cs typeface="ＭＳ Ｐゴシック" charset="0"/>
              </a:rPr>
              <a:t> – The device has detected a hardware failure.</a:t>
            </a:r>
          </a:p>
          <a:p>
            <a:endParaRPr lang="en-AU" dirty="0"/>
          </a:p>
        </p:txBody>
      </p:sp>
      <p:sp>
        <p:nvSpPr>
          <p:cNvPr id="4" name="Slide Number Placeholder 3"/>
          <p:cNvSpPr>
            <a:spLocks noGrp="1"/>
          </p:cNvSpPr>
          <p:nvPr>
            <p:ph type="sldNum" sz="quarter" idx="10"/>
          </p:nvPr>
        </p:nvSpPr>
        <p:spPr/>
        <p:txBody>
          <a:bodyPr/>
          <a:lstStyle/>
          <a:p>
            <a:pPr>
              <a:defRPr/>
            </a:pPr>
            <a:fld id="{C0852C2B-CC13-4DE2-8EBB-F2A1D0643881}" type="slidenum">
              <a:rPr lang="en-US" altLang="en-US" smtClean="0"/>
              <a:pPr>
                <a:defRPr/>
              </a:pPr>
              <a:t>28</a:t>
            </a:fld>
            <a:endParaRPr lang="en-US" altLang="en-US"/>
          </a:p>
        </p:txBody>
      </p:sp>
    </p:spTree>
    <p:extLst>
      <p:ext uri="{BB962C8B-B14F-4D97-AF65-F5344CB8AC3E}">
        <p14:creationId xmlns:p14="http://schemas.microsoft.com/office/powerpoint/2010/main" val="170747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forwarding or backhauling traffic for service insertion, SDWAN can support virtual services delivery.</a:t>
            </a:r>
          </a:p>
          <a:p>
            <a:endParaRPr lang="en-US" dirty="0"/>
          </a:p>
          <a:p>
            <a:r>
              <a:rPr lang="en-US" dirty="0"/>
              <a:t>In the middle, is an example of the </a:t>
            </a:r>
            <a:r>
              <a:rPr lang="en-US" dirty="0" err="1"/>
              <a:t>VeloCloud</a:t>
            </a:r>
            <a:r>
              <a:rPr lang="en-US" dirty="0"/>
              <a:t> approach</a:t>
            </a:r>
          </a:p>
          <a:p>
            <a:r>
              <a:rPr lang="en-US" dirty="0"/>
              <a:t>To offer NFV capabilities tied in with its SDWAN solution.</a:t>
            </a:r>
          </a:p>
          <a:p>
            <a:r>
              <a:rPr lang="en-US" dirty="0"/>
              <a:t>For a selected set of network services most relevant for branch deployments </a:t>
            </a:r>
            <a:r>
              <a:rPr lang="en-US" dirty="0" err="1"/>
              <a:t>eg</a:t>
            </a:r>
            <a:r>
              <a:rPr lang="en-US" dirty="0"/>
              <a:t> firewalls</a:t>
            </a:r>
          </a:p>
          <a:p>
            <a:r>
              <a:rPr lang="en-US" dirty="0"/>
              <a:t>But to target an open non-competing platform that enables best of breed partners.</a:t>
            </a:r>
          </a:p>
          <a:p>
            <a:r>
              <a:rPr lang="en-US" dirty="0"/>
              <a:t>Orchestration would provide the instantiation and initial </a:t>
            </a:r>
            <a:r>
              <a:rPr lang="en-US" dirty="0" err="1"/>
              <a:t>config</a:t>
            </a:r>
            <a:r>
              <a:rPr lang="en-US" dirty="0"/>
              <a:t> of the third party VNF, as well as management of the platform resources.</a:t>
            </a:r>
          </a:p>
          <a:p>
            <a:endParaRPr lang="en-US" dirty="0"/>
          </a:p>
          <a:p>
            <a:r>
              <a:rPr lang="en-US" dirty="0"/>
              <a:t>And on the right is an example of general purpose NFV platforms, now being packaged for the market by providers as virtual CPEs</a:t>
            </a:r>
          </a:p>
          <a:p>
            <a:r>
              <a:rPr lang="en-US" dirty="0"/>
              <a:t>That can offer best of breed choices for all services including the SD-WAN service.  SDWAN solutions need to provide the APIs for integration into the orchestration platforms.</a:t>
            </a:r>
          </a:p>
          <a:p>
            <a:endParaRPr lang="en-US" dirty="0"/>
          </a:p>
          <a:p>
            <a:endParaRPr lang="en-US" dirty="0"/>
          </a:p>
          <a:p>
            <a:endParaRPr lang="en-US" dirty="0"/>
          </a:p>
          <a:p>
            <a:r>
              <a:rPr lang="en-US" dirty="0"/>
              <a:t>.</a:t>
            </a:r>
          </a:p>
          <a:p>
            <a:endParaRPr lang="en-US" dirty="0"/>
          </a:p>
        </p:txBody>
      </p:sp>
      <p:sp>
        <p:nvSpPr>
          <p:cNvPr id="4" name="Slide Number Placeholder 3"/>
          <p:cNvSpPr>
            <a:spLocks noGrp="1"/>
          </p:cNvSpPr>
          <p:nvPr>
            <p:ph type="sldNum" sz="quarter" idx="10"/>
          </p:nvPr>
        </p:nvSpPr>
        <p:spPr/>
        <p:txBody>
          <a:bodyPr/>
          <a:lstStyle/>
          <a:p>
            <a:fld id="{A64A9537-3BFA-894C-8BED-8ADA45B4229D}"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32734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rtl="0">
              <a:spcBef>
                <a:spcPts val="0"/>
              </a:spcBef>
              <a:buNone/>
            </a:pPr>
            <a:endParaRPr/>
          </a:p>
        </p:txBody>
      </p:sp>
      <p:sp>
        <p:nvSpPr>
          <p:cNvPr id="167" name="Shape 16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67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828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187" name="Shape 18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68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196" name="Shape 19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826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206" name="Shape 206"/>
          <p:cNvSpPr txBox="1">
            <a:spLocks noGrp="1"/>
          </p:cNvSpPr>
          <p:nvPr>
            <p:ph type="sldNum" idx="12"/>
          </p:nvPr>
        </p:nvSpPr>
        <p:spPr>
          <a:xfrm>
            <a:off x="5179484" y="6513910"/>
            <a:ext cx="3962400" cy="3429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extLst>
      <p:ext uri="{BB962C8B-B14F-4D97-AF65-F5344CB8AC3E}">
        <p14:creationId xmlns:p14="http://schemas.microsoft.com/office/powerpoint/2010/main" val="203556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rtl="0">
              <a:spcBef>
                <a:spcPts val="0"/>
              </a:spcBef>
              <a:buNone/>
            </a:pPr>
            <a:endParaRPr/>
          </a:p>
        </p:txBody>
      </p:sp>
      <p:sp>
        <p:nvSpPr>
          <p:cNvPr id="228" name="Shape 22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028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214" name="Shape 21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9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8034-70BE-453F-874A-241BE5895DA2}" type="slidenum">
              <a:rPr lang="en-US" smtClean="0"/>
              <a:t>6</a:t>
            </a:fld>
            <a:endParaRPr lang="en-US"/>
          </a:p>
        </p:txBody>
      </p:sp>
    </p:spTree>
    <p:extLst>
      <p:ext uri="{BB962C8B-B14F-4D97-AF65-F5344CB8AC3E}">
        <p14:creationId xmlns:p14="http://schemas.microsoft.com/office/powerpoint/2010/main" val="2327420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a:p>
        </p:txBody>
      </p:sp>
      <p:sp>
        <p:nvSpPr>
          <p:cNvPr id="221" name="Shape 221"/>
          <p:cNvSpPr txBox="1">
            <a:spLocks noGrp="1"/>
          </p:cNvSpPr>
          <p:nvPr>
            <p:ph type="sldNum" idx="12"/>
          </p:nvPr>
        </p:nvSpPr>
        <p:spPr>
          <a:xfrm>
            <a:off x="5179484" y="6513910"/>
            <a:ext cx="3962400" cy="3429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extLst>
      <p:ext uri="{BB962C8B-B14F-4D97-AF65-F5344CB8AC3E}">
        <p14:creationId xmlns:p14="http://schemas.microsoft.com/office/powerpoint/2010/main" val="3574324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182"/>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75778" name="Shape 18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morning Sanjay mentioned the three key dimensions of our solution – the SDWAN overlay providing abstraction and automation, its availability as a cloud delivered service, and its role as a platform for delivering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We also have powerful architectures to deliver these capabilities for BOTH enterprise and service providers.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 will highlight our recent new and upcoming major features in all these dimensions.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75779" name="Shape 184"/>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71A62F61-8640-4FD4-B27E-66D22DC22A86}"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47</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123208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1" name="Shape 751"/>
          <p:cNvSpPr txBox="1">
            <a:spLocks noGrp="1"/>
          </p:cNvSpPr>
          <p:nvPr>
            <p:ph type="body" idx="1"/>
          </p:nvPr>
        </p:nvSpPr>
        <p:spPr>
          <a:xfrm>
            <a:off x="914400" y="3257550"/>
            <a:ext cx="7315200" cy="3086099"/>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52" name="Shape 752"/>
          <p:cNvSpPr txBox="1">
            <a:spLocks noGrp="1"/>
          </p:cNvSpPr>
          <p:nvPr>
            <p:ph type="sldNum" idx="12"/>
          </p:nvPr>
        </p:nvSpPr>
        <p:spPr>
          <a:xfrm>
            <a:off x="5179482" y="6513910"/>
            <a:ext cx="3962399" cy="342899"/>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51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4944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0" name="Shape 1030"/>
          <p:cNvSpPr txBox="1">
            <a:spLocks noGrp="1"/>
          </p:cNvSpPr>
          <p:nvPr>
            <p:ph type="body" idx="1"/>
          </p:nvPr>
        </p:nvSpPr>
        <p:spPr>
          <a:xfrm>
            <a:off x="914400" y="3257550"/>
            <a:ext cx="7315200" cy="3086099"/>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031" name="Shape 1031"/>
          <p:cNvSpPr txBox="1">
            <a:spLocks noGrp="1"/>
          </p:cNvSpPr>
          <p:nvPr>
            <p:ph type="sldNum" idx="12"/>
          </p:nvPr>
        </p:nvSpPr>
        <p:spPr>
          <a:xfrm>
            <a:off x="5179483" y="6513910"/>
            <a:ext cx="3962399" cy="342899"/>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52</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1438127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914400" y="3257550"/>
            <a:ext cx="7315200" cy="3086099"/>
          </a:xfrm>
          <a:prstGeom prst="rect">
            <a:avLst/>
          </a:prstGeom>
        </p:spPr>
        <p:txBody>
          <a:bodyPr lIns="91425" tIns="91425" rIns="91425" bIns="91425" anchor="t" anchorCtr="0">
            <a:noAutofit/>
          </a:bodyPr>
          <a:lstStyle/>
          <a:p>
            <a:pPr lvl="0">
              <a:spcBef>
                <a:spcPts val="0"/>
              </a:spcBef>
              <a:buNone/>
            </a:pPr>
            <a:endParaRPr/>
          </a:p>
        </p:txBody>
      </p:sp>
      <p:sp>
        <p:nvSpPr>
          <p:cNvPr id="1140" name="Shape 114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95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Shape 16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76" name="Shape 1676"/>
          <p:cNvSpPr txBox="1">
            <a:spLocks noGrp="1"/>
          </p:cNvSpPr>
          <p:nvPr>
            <p:ph type="body" idx="1"/>
          </p:nvPr>
        </p:nvSpPr>
        <p:spPr>
          <a:xfrm>
            <a:off x="914400" y="3257550"/>
            <a:ext cx="7315200" cy="3086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For datacenter installations of SDWAN, hubs can scale via clusters</a:t>
            </a:r>
          </a:p>
          <a:p>
            <a:pPr marL="0" marR="0" lvl="0" indent="0" algn="l" rtl="0">
              <a:spcBef>
                <a:spcPts val="0"/>
              </a:spcBef>
              <a:buSzPct val="25000"/>
              <a:buNone/>
            </a:pPr>
            <a:endParaRPr lang="en-US"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These clusters are load balanced by a controller not in the data plane, so there is no single SDWAN appliance or VM limiting scalability.</a:t>
            </a:r>
          </a:p>
          <a:p>
            <a:pPr marL="171450" marR="0" lvl="0" indent="-171450" algn="l" rtl="0">
              <a:spcBef>
                <a:spcPts val="0"/>
              </a:spcBef>
              <a:buSzPct val="25000"/>
              <a:buFontTx/>
              <a:buChar char="-"/>
            </a:pPr>
            <a:r>
              <a:rPr lang="en-US" dirty="0">
                <a:solidFill>
                  <a:schemeClr val="dk1"/>
                </a:solidFill>
                <a:latin typeface="Calibri"/>
                <a:ea typeface="Calibri"/>
                <a:cs typeface="Calibri"/>
                <a:sym typeface="Calibri"/>
              </a:rPr>
              <a:t>The controller load balances tunnels from branch Edges to hubs within the cluster</a:t>
            </a:r>
          </a:p>
          <a:p>
            <a:pPr marL="171450" marR="0" lvl="0" indent="-171450" algn="l" rtl="0">
              <a:spcBef>
                <a:spcPts val="0"/>
              </a:spcBef>
              <a:buSzPct val="25000"/>
              <a:buFontTx/>
              <a:buChar char="-"/>
            </a:pPr>
            <a:endParaRPr lang="en-US" dirty="0">
              <a:solidFill>
                <a:schemeClr val="dk1"/>
              </a:solidFill>
              <a:latin typeface="Calibri"/>
              <a:ea typeface="Calibri"/>
              <a:cs typeface="Calibri"/>
              <a:sym typeface="Calibri"/>
            </a:endParaRPr>
          </a:p>
          <a:p>
            <a:pPr marR="0" lvl="0" algn="l" rtl="0">
              <a:spcBef>
                <a:spcPts val="0"/>
              </a:spcBef>
              <a:buSzPct val="25000"/>
            </a:pPr>
            <a:r>
              <a:rPr lang="en-US" dirty="0">
                <a:solidFill>
                  <a:schemeClr val="dk1"/>
                </a:solidFill>
                <a:latin typeface="Calibri"/>
                <a:ea typeface="Calibri"/>
                <a:cs typeface="Calibri"/>
                <a:sym typeface="Calibri"/>
              </a:rPr>
              <a:t>In addition to scaling, this provides very cost effective N+1 redundancy</a:t>
            </a:r>
          </a:p>
          <a:p>
            <a:pPr marR="0" lvl="0" algn="l" rtl="0">
              <a:spcBef>
                <a:spcPts val="0"/>
              </a:spcBef>
              <a:buSzPct val="25000"/>
            </a:pPr>
            <a:r>
              <a:rPr lang="en-US" dirty="0">
                <a:solidFill>
                  <a:schemeClr val="dk1"/>
                </a:solidFill>
                <a:latin typeface="Calibri"/>
                <a:ea typeface="Calibri"/>
                <a:cs typeface="Calibri"/>
                <a:sym typeface="Calibri"/>
              </a:rPr>
              <a:t>The controller simply rebalances tunnels to the remaining active hubs in the cluster.</a:t>
            </a:r>
          </a:p>
          <a:p>
            <a:pPr marR="0" lvl="0" algn="l" rtl="0">
              <a:spcBef>
                <a:spcPts val="0"/>
              </a:spcBef>
              <a:buSzPct val="25000"/>
            </a:pP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Each hub maintains BGP </a:t>
            </a:r>
            <a:r>
              <a:rPr lang="en-US" dirty="0" err="1">
                <a:solidFill>
                  <a:schemeClr val="dk1"/>
                </a:solidFill>
                <a:latin typeface="Calibri"/>
                <a:ea typeface="Calibri"/>
                <a:cs typeface="Calibri"/>
                <a:sym typeface="Calibri"/>
              </a:rPr>
              <a:t>neighborship</a:t>
            </a:r>
            <a:r>
              <a:rPr lang="en-US" dirty="0">
                <a:solidFill>
                  <a:schemeClr val="dk1"/>
                </a:solidFill>
                <a:latin typeface="Calibri"/>
                <a:ea typeface="Calibri"/>
                <a:cs typeface="Calibri"/>
                <a:sym typeface="Calibri"/>
              </a:rPr>
              <a:t> with the L3 switch.</a:t>
            </a:r>
          </a:p>
          <a:p>
            <a:pPr marR="0" lvl="0" algn="l" rtl="0">
              <a:spcBef>
                <a:spcPts val="0"/>
              </a:spcBef>
              <a:buSzPct val="25000"/>
            </a:pPr>
            <a:endParaRPr lang="en-US" dirty="0">
              <a:solidFill>
                <a:schemeClr val="dk1"/>
              </a:solidFill>
              <a:latin typeface="Calibri"/>
              <a:ea typeface="Calibri"/>
              <a:cs typeface="Calibri"/>
              <a:sym typeface="Calibri"/>
            </a:endParaRPr>
          </a:p>
          <a:p>
            <a:pPr marR="0" lvl="0" algn="l" rtl="0">
              <a:spcBef>
                <a:spcPts val="0"/>
              </a:spcBef>
              <a:buSzPct val="25000"/>
            </a:pPr>
            <a:endParaRPr lang="en-US" dirty="0">
              <a:solidFill>
                <a:schemeClr val="dk1"/>
              </a:solidFill>
              <a:latin typeface="Calibri"/>
              <a:ea typeface="Calibri"/>
              <a:cs typeface="Calibri"/>
              <a:sym typeface="Calibri"/>
            </a:endParaRPr>
          </a:p>
        </p:txBody>
      </p:sp>
      <p:sp>
        <p:nvSpPr>
          <p:cNvPr id="1677" name="Shape 1677"/>
          <p:cNvSpPr txBox="1">
            <a:spLocks noGrp="1"/>
          </p:cNvSpPr>
          <p:nvPr>
            <p:ph type="sldNum" idx="12"/>
          </p:nvPr>
        </p:nvSpPr>
        <p:spPr>
          <a:xfrm>
            <a:off x="5179483" y="6513910"/>
            <a:ext cx="3962399" cy="3429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54</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1513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9C18034-70BE-453F-874A-241BE5895DA2}" type="slidenum">
              <a:rPr lang="en-US" smtClean="0"/>
              <a:t>7</a:t>
            </a:fld>
            <a:endParaRPr lang="en-US"/>
          </a:p>
        </p:txBody>
      </p:sp>
    </p:spTree>
    <p:extLst>
      <p:ext uri="{BB962C8B-B14F-4D97-AF65-F5344CB8AC3E}">
        <p14:creationId xmlns:p14="http://schemas.microsoft.com/office/powerpoint/2010/main" val="66835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overview of our new cloud delivered SD-WAN approach, meeting all the requirements we just outlined.</a:t>
            </a:r>
            <a:endParaRPr lang="en-US" dirty="0"/>
          </a:p>
          <a:p>
            <a:endParaRPr lang="en-US" dirty="0"/>
          </a:p>
          <a:p>
            <a:r>
              <a:rPr lang="en-US" dirty="0"/>
              <a:t>VeloCloud’s solution consists of three key components:</a:t>
            </a:r>
          </a:p>
          <a:p>
            <a:r>
              <a:rPr lang="en-US" dirty="0"/>
              <a:t>FIRST is the Edge for zero touch branch deployment.</a:t>
            </a:r>
          </a:p>
          <a:p>
            <a:pPr marL="171450" indent="-171450">
              <a:buFont typeface="Arial" panose="020B0604020202020204" pitchFamily="34" charset="0"/>
              <a:buChar char="•"/>
            </a:pPr>
            <a:r>
              <a:rPr lang="en-US" dirty="0"/>
              <a:t>It can be Fed </a:t>
            </a:r>
            <a:r>
              <a:rPr lang="en-US" dirty="0" err="1"/>
              <a:t>Ex’ed</a:t>
            </a:r>
            <a:r>
              <a:rPr lang="en-US" dirty="0"/>
              <a:t> to a remote location, where a non-IT person can simply plug it into power any</a:t>
            </a:r>
            <a:r>
              <a:rPr lang="en-US" baseline="0" dirty="0"/>
              <a:t> variety of circuits</a:t>
            </a:r>
            <a:endParaRPr lang="en-US" dirty="0"/>
          </a:p>
          <a:p>
            <a:pPr marL="171450" indent="-171450">
              <a:buFont typeface="Arial" panose="020B0604020202020204" pitchFamily="34" charset="0"/>
              <a:buChar char="•"/>
            </a:pPr>
            <a:r>
              <a:rPr lang="en-US" dirty="0"/>
              <a:t>Each branch can leverage one or more circuits using dynamic multi-path optimization</a:t>
            </a:r>
          </a:p>
          <a:p>
            <a:pPr marL="171450" indent="-171450">
              <a:buFont typeface="Arial" panose="020B0604020202020204" pitchFamily="34" charset="0"/>
              <a:buChar char="•"/>
            </a:pPr>
            <a:r>
              <a:rPr lang="en-US" dirty="0"/>
              <a:t>It calls home to the cloud Orchestrator to receive</a:t>
            </a:r>
            <a:r>
              <a:rPr lang="en-US" baseline="0" dirty="0"/>
              <a:t> updates, policy and path information</a:t>
            </a:r>
            <a:endParaRPr lang="en-US" dirty="0"/>
          </a:p>
          <a:p>
            <a:endParaRPr lang="en-US" dirty="0"/>
          </a:p>
          <a:p>
            <a:r>
              <a:rPr lang="en-US" dirty="0"/>
              <a:t>The Edge then connects to multiple gateways throughout the cloud depending on the specific application or destination.  Cloud orchestration determines</a:t>
            </a:r>
            <a:r>
              <a:rPr lang="en-US" baseline="0" dirty="0"/>
              <a:t> this path selection.</a:t>
            </a:r>
            <a:endParaRPr lang="en-US" dirty="0"/>
          </a:p>
          <a:p>
            <a:pPr marL="171450" indent="-171450">
              <a:buFont typeface="Arial" panose="020B0604020202020204" pitchFamily="34" charset="0"/>
              <a:buChar char="•"/>
            </a:pPr>
            <a:r>
              <a:rPr lang="en-US" dirty="0"/>
              <a:t>Gateways can provide direct access to SaaS, but with overlay optimization</a:t>
            </a:r>
            <a:r>
              <a:rPr lang="en-US" baseline="0" dirty="0"/>
              <a:t> and security</a:t>
            </a:r>
            <a:endParaRPr lang="en-US" dirty="0"/>
          </a:p>
          <a:p>
            <a:pPr marL="171450" indent="-171450">
              <a:buFont typeface="Arial" panose="020B0604020202020204" pitchFamily="34" charset="0"/>
              <a:buChar char="•"/>
            </a:pPr>
            <a:r>
              <a:rPr lang="en-US" dirty="0"/>
              <a:t>as well as access to enterprise datacenters, without any DC installation.</a:t>
            </a:r>
          </a:p>
          <a:p>
            <a:endParaRPr lang="en-US" dirty="0"/>
          </a:p>
          <a:p>
            <a:r>
              <a:rPr lang="en-US" dirty="0"/>
              <a:t>Finally, optimal branch to branch is supported via DISTRIBUTED CLOUD GATEWAYs eliminating hub-spoke backhaul.</a:t>
            </a:r>
          </a:p>
        </p:txBody>
      </p:sp>
      <p:sp>
        <p:nvSpPr>
          <p:cNvPr id="4" name="Slide Number Placeholder 3"/>
          <p:cNvSpPr>
            <a:spLocks noGrp="1"/>
          </p:cNvSpPr>
          <p:nvPr>
            <p:ph type="sldNum" sz="quarter" idx="10"/>
          </p:nvPr>
        </p:nvSpPr>
        <p:spPr/>
        <p:txBody>
          <a:bodyPr/>
          <a:lstStyle/>
          <a:p>
            <a:fld id="{A64A9537-3BFA-894C-8BED-8ADA45B4229D}" type="slidenum">
              <a:rPr lang="en-US" smtClean="0"/>
              <a:pPr/>
              <a:t>8</a:t>
            </a:fld>
            <a:endParaRPr lang="en-US"/>
          </a:p>
        </p:txBody>
      </p:sp>
    </p:spTree>
    <p:extLst>
      <p:ext uri="{BB962C8B-B14F-4D97-AF65-F5344CB8AC3E}">
        <p14:creationId xmlns:p14="http://schemas.microsoft.com/office/powerpoint/2010/main" val="179838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7" name="Shape 166"/>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578" name="Shape 167"/>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Our flexibility also is supported by our </a:t>
            </a:r>
            <a:r>
              <a:rPr lang="en-US" altLang="en-US" b="1" dirty="0">
                <a:solidFill>
                  <a:srgbClr val="FF0000"/>
                </a:solidFill>
                <a:ea typeface="ＭＳ Ｐゴシック" panose="020B0600070205080204" pitchFamily="34" charset="-128"/>
                <a:sym typeface="Calibri" panose="020F0502020204030204" pitchFamily="34" charset="0"/>
              </a:rPr>
              <a:t>existing offering</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Of our SDWAN in a </a:t>
            </a:r>
            <a:r>
              <a:rPr lang="en-US" altLang="en-US" b="1" dirty="0">
                <a:solidFill>
                  <a:srgbClr val="FF0000"/>
                </a:solidFill>
                <a:ea typeface="ＭＳ Ｐゴシック" panose="020B0600070205080204" pitchFamily="34" charset="-128"/>
                <a:sym typeface="Calibri" panose="020F0502020204030204" pitchFamily="34" charset="0"/>
              </a:rPr>
              <a:t>Virtual Edge as a VNF, with the APIs and SDKs </a:t>
            </a:r>
            <a:r>
              <a:rPr lang="en-US" altLang="en-US" dirty="0">
                <a:solidFill>
                  <a:srgbClr val="000000"/>
                </a:solidFill>
                <a:ea typeface="ＭＳ Ｐゴシック" panose="020B0600070205080204" pitchFamily="34" charset="-128"/>
                <a:sym typeface="Calibri" panose="020F0502020204030204" pitchFamily="34" charset="0"/>
              </a:rPr>
              <a:t>for integration into our partners virtual CPEs.</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b="1" dirty="0">
                <a:solidFill>
                  <a:srgbClr val="FF0000"/>
                </a:solidFill>
                <a:ea typeface="ＭＳ Ｐゴシック" panose="020B0600070205080204" pitchFamily="34" charset="-128"/>
                <a:sym typeface="Calibri" panose="020F0502020204030204" pitchFamily="34" charset="0"/>
              </a:rPr>
              <a:t>ATT with their </a:t>
            </a:r>
            <a:r>
              <a:rPr lang="en-US" altLang="en-US" b="1" dirty="0" err="1">
                <a:solidFill>
                  <a:srgbClr val="FF0000"/>
                </a:solidFill>
                <a:ea typeface="ＭＳ Ｐゴシック" panose="020B0600070205080204" pitchFamily="34" charset="-128"/>
                <a:sym typeface="Calibri" panose="020F0502020204030204" pitchFamily="34" charset="0"/>
              </a:rPr>
              <a:t>Flexware</a:t>
            </a:r>
            <a:r>
              <a:rPr lang="en-US" altLang="en-US" b="1" dirty="0">
                <a:solidFill>
                  <a:srgbClr val="FF0000"/>
                </a:solidFill>
                <a:ea typeface="ＭＳ Ｐゴシック" panose="020B0600070205080204" pitchFamily="34" charset="-128"/>
                <a:sym typeface="Calibri" panose="020F0502020204030204" pitchFamily="34" charset="0"/>
              </a:rPr>
              <a:t> </a:t>
            </a:r>
            <a:r>
              <a:rPr lang="en-US" altLang="en-US" dirty="0">
                <a:solidFill>
                  <a:srgbClr val="000000"/>
                </a:solidFill>
                <a:ea typeface="ＭＳ Ｐゴシック" panose="020B0600070205080204" pitchFamily="34" charset="-128"/>
                <a:sym typeface="Calibri" panose="020F0502020204030204" pitchFamily="34" charset="0"/>
              </a:rPr>
              <a:t>solution is a leading example of this.  Additionally from our security ecosystem partners, </a:t>
            </a:r>
            <a:r>
              <a:rPr lang="en-US" altLang="en-US" b="1" dirty="0">
                <a:solidFill>
                  <a:srgbClr val="FF0000"/>
                </a:solidFill>
                <a:ea typeface="ＭＳ Ｐゴシック" panose="020B0600070205080204" pitchFamily="34" charset="-128"/>
                <a:sym typeface="Calibri" panose="020F0502020204030204" pitchFamily="34" charset="0"/>
              </a:rPr>
              <a:t>Fortinet</a:t>
            </a:r>
            <a:r>
              <a:rPr lang="en-US" altLang="en-US" dirty="0">
                <a:solidFill>
                  <a:srgbClr val="000000"/>
                </a:solidFill>
                <a:ea typeface="ＭＳ Ｐゴシック" panose="020B0600070205080204" pitchFamily="34" charset="-128"/>
                <a:sym typeface="Calibri" panose="020F0502020204030204" pitchFamily="34" charset="0"/>
              </a:rPr>
              <a:t> will also add our SDWAN VNF option to their </a:t>
            </a:r>
            <a:r>
              <a:rPr lang="en-US" altLang="en-US" dirty="0" err="1">
                <a:solidFill>
                  <a:srgbClr val="000000"/>
                </a:solidFill>
                <a:ea typeface="ＭＳ Ｐゴシック" panose="020B0600070205080204" pitchFamily="34" charset="-128"/>
                <a:sym typeface="Calibri" panose="020F0502020204030204" pitchFamily="34" charset="0"/>
              </a:rPr>
              <a:t>FortiHypervisor</a:t>
            </a:r>
            <a:r>
              <a:rPr lang="en-US" altLang="en-US" dirty="0">
                <a:solidFill>
                  <a:srgbClr val="000000"/>
                </a:solidFill>
                <a:ea typeface="ＭＳ Ｐゴシック" panose="020B0600070205080204" pitchFamily="34" charset="-128"/>
                <a:sym typeface="Calibri" panose="020F0502020204030204" pitchFamily="34" charset="0"/>
              </a:rPr>
              <a:t>  </a:t>
            </a:r>
            <a:r>
              <a:rPr lang="en-US" altLang="en-US" dirty="0">
                <a:solidFill>
                  <a:srgbClr val="FF0000"/>
                </a:solidFill>
                <a:ea typeface="ＭＳ Ｐゴシック" panose="020B0600070205080204" pitchFamily="34" charset="-128"/>
                <a:sym typeface="Calibri" panose="020F0502020204030204" pitchFamily="34" charset="0"/>
              </a:rPr>
              <a:t>[ now ]</a:t>
            </a:r>
          </a:p>
        </p:txBody>
      </p:sp>
      <p:sp>
        <p:nvSpPr>
          <p:cNvPr id="24579" name="Shape 168"/>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DB5E3601-349B-4332-979C-91CB7D3EA7A0}"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9</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628143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239"/>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0" name="Shape 240"/>
          <p:cNvSpPr txBox="1">
            <a:spLocks noGrp="1"/>
          </p:cNvSpPr>
          <p:nvPr>
            <p:ph type="body" idx="1"/>
          </p:nvPr>
        </p:nvSpPr>
        <p:spPr>
          <a:xfrm>
            <a:off x="685800" y="4400550"/>
            <a:ext cx="5486400" cy="3600450"/>
          </a:xfrm>
          <a:ln/>
        </p:spPr>
        <p:txBody>
          <a:bodyPr wrap="square" lIns="91425" tIns="91425" rIns="91425" bIns="91425" numCol="1" anchor="t" anchorCtr="0" compatLnSpc="1">
            <a:prstTxWarp prst="textNoShape">
              <a:avLst/>
            </a:prstTxWarp>
            <a:noAutofit/>
          </a:bodyPr>
          <a:lstStyle/>
          <a:p>
            <a:pPr>
              <a:spcBef>
                <a:spcPct val="0"/>
              </a:spcBef>
              <a:buClr>
                <a:srgbClr val="000000"/>
              </a:buClr>
              <a:buSzPct val="25000"/>
              <a:buFont typeface="Calibri" panose="020F0502020204030204" pitchFamily="34" charset="0"/>
              <a:buNone/>
            </a:pPr>
            <a:r>
              <a:rPr lang="en-US" altLang="en-US" b="1" dirty="0">
                <a:solidFill>
                  <a:srgbClr val="FF0000"/>
                </a:solidFill>
                <a:ea typeface="ＭＳ Ｐゴシック" panose="020B0600070205080204" pitchFamily="34" charset="-128"/>
                <a:sym typeface="Calibri" panose="020F0502020204030204" pitchFamily="34" charset="0"/>
              </a:rPr>
              <a:t>A key benefit of our SDWAN Edges is simple yet secure activation.</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Today we have something you should be familiar with called </a:t>
            </a:r>
            <a:r>
              <a:rPr lang="en-US" altLang="en-US" b="1" dirty="0">
                <a:solidFill>
                  <a:srgbClr val="FF0000"/>
                </a:solidFill>
                <a:ea typeface="ＭＳ Ｐゴシック" panose="020B0600070205080204" pitchFamily="34" charset="-128"/>
                <a:sym typeface="Calibri" panose="020F0502020204030204" pitchFamily="34" charset="0"/>
              </a:rPr>
              <a:t>pull activation</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A simple email to the installer provides the trust, direction to right Orchestrator, and specific profile, including if needed the static IPs to establish connectivity.</a:t>
            </a:r>
          </a:p>
          <a:p>
            <a:pPr>
              <a:spcBef>
                <a:spcPct val="0"/>
              </a:spcBef>
              <a:buClr>
                <a:srgbClr val="000000"/>
              </a:buClr>
              <a:buSzPct val="25000"/>
              <a:buFont typeface="Calibri" panose="020F0502020204030204" pitchFamily="34" charset="0"/>
              <a:buNone/>
            </a:pPr>
            <a:r>
              <a:rPr lang="en-US" altLang="en-US" b="1" dirty="0">
                <a:solidFill>
                  <a:srgbClr val="FF0000"/>
                </a:solidFill>
                <a:ea typeface="ＭＳ Ｐゴシック" panose="020B0600070205080204" pitchFamily="34" charset="-128"/>
                <a:sym typeface="Calibri" panose="020F0502020204030204" pitchFamily="34" charset="0"/>
              </a:rPr>
              <a:t>But requires knowing who to send the email to.</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We are adding an additional option, PUSH ACTIVATION, in 3Q for providers and 4Q for Enterprises</a:t>
            </a:r>
          </a:p>
          <a:p>
            <a:pPr>
              <a:spcBef>
                <a:spcPct val="0"/>
              </a:spcBef>
              <a:buClr>
                <a:srgbClr val="000000"/>
              </a:buClr>
              <a:buSzPct val="25000"/>
              <a:buFont typeface="Calibri" panose="020F0502020204030204" pitchFamily="34" charset="0"/>
              <a:buNone/>
            </a:pPr>
            <a:r>
              <a:rPr lang="en-US" altLang="en-US" b="1" dirty="0">
                <a:solidFill>
                  <a:srgbClr val="FF0000"/>
                </a:solidFill>
                <a:ea typeface="ＭＳ Ｐゴシック" panose="020B0600070205080204" pitchFamily="34" charset="-128"/>
                <a:sym typeface="Calibri" panose="020F0502020204030204" pitchFamily="34" charset="0"/>
              </a:rPr>
              <a:t>It has all the same benefits:</a:t>
            </a:r>
          </a:p>
          <a:p>
            <a:pPr>
              <a:spcBef>
                <a:spcPct val="0"/>
              </a:spcBef>
              <a:buClr>
                <a:srgbClr val="000000"/>
              </a:buClr>
              <a:buSzPct val="25000"/>
              <a:buFont typeface="Calibri" panose="020F0502020204030204" pitchFamily="34" charset="0"/>
              <a:buChar char="-"/>
            </a:pPr>
            <a:r>
              <a:rPr lang="en-US" altLang="en-US" dirty="0">
                <a:solidFill>
                  <a:srgbClr val="000000"/>
                </a:solidFill>
                <a:ea typeface="ＭＳ Ｐゴシック" panose="020B0600070205080204" pitchFamily="34" charset="-128"/>
                <a:sym typeface="Calibri" panose="020F0502020204030204" pitchFamily="34" charset="0"/>
              </a:rPr>
              <a:t>No IT required at the site</a:t>
            </a:r>
          </a:p>
          <a:p>
            <a:pPr>
              <a:spcBef>
                <a:spcPct val="0"/>
              </a:spcBef>
              <a:buClr>
                <a:srgbClr val="000000"/>
              </a:buClr>
              <a:buSzPct val="25000"/>
              <a:buFont typeface="Calibri" panose="020F0502020204030204" pitchFamily="34" charset="0"/>
              <a:buChar char="-"/>
            </a:pPr>
            <a:r>
              <a:rPr lang="en-US" altLang="en-US" dirty="0">
                <a:solidFill>
                  <a:srgbClr val="000000"/>
                </a:solidFill>
                <a:ea typeface="ＭＳ Ｐゴシック" panose="020B0600070205080204" pitchFamily="34" charset="-128"/>
                <a:sym typeface="Calibri" panose="020F0502020204030204" pitchFamily="34" charset="0"/>
              </a:rPr>
              <a:t>No pre-staging of a </a:t>
            </a:r>
            <a:r>
              <a:rPr lang="en-US" altLang="en-US" dirty="0" err="1">
                <a:solidFill>
                  <a:srgbClr val="000000"/>
                </a:solidFill>
                <a:ea typeface="ＭＳ Ｐゴシック" panose="020B0600070205080204" pitchFamily="34" charset="-128"/>
                <a:sym typeface="Calibri" panose="020F0502020204030204" pitchFamily="34" charset="0"/>
              </a:rPr>
              <a:t>config</a:t>
            </a:r>
            <a:r>
              <a:rPr lang="en-US" altLang="en-US" dirty="0">
                <a:solidFill>
                  <a:srgbClr val="000000"/>
                </a:solidFill>
                <a:ea typeface="ＭＳ Ｐゴシック" panose="020B0600070205080204" pitchFamily="34" charset="-128"/>
                <a:sym typeface="Calibri" panose="020F0502020204030204" pitchFamily="34" charset="0"/>
              </a:rPr>
              <a:t> into the device.  Therefore no security risks nor shipping specific device to a site.</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WHAT IT ADDS is the option for </a:t>
            </a:r>
            <a:r>
              <a:rPr lang="en-US" altLang="en-US" b="1" dirty="0">
                <a:solidFill>
                  <a:srgbClr val="FF0000"/>
                </a:solidFill>
                <a:ea typeface="ＭＳ Ｐゴシック" panose="020B0600070205080204" pitchFamily="34" charset="-128"/>
                <a:sym typeface="Calibri" panose="020F0502020204030204" pitchFamily="34" charset="0"/>
              </a:rPr>
              <a:t>physical installation by an INDEPENDENT PARTY</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Edge calls home, is redirected to Partner Orchestrator</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In a staging MANAGEMENT only mode, can see link quality.</a:t>
            </a:r>
          </a:p>
          <a:p>
            <a:pPr>
              <a:spcBef>
                <a:spcPct val="0"/>
              </a:spcBef>
              <a:buClr>
                <a:srgbClr val="000000"/>
              </a:buClr>
              <a:buSzPct val="25000"/>
              <a:buFont typeface="Calibri" panose="020F0502020204030204" pitchFamily="34" charset="0"/>
              <a:buNone/>
            </a:pPr>
            <a:r>
              <a:rPr lang="en-US" altLang="en-US" dirty="0">
                <a:solidFill>
                  <a:srgbClr val="000000"/>
                </a:solidFill>
                <a:ea typeface="ＭＳ Ｐゴシック" panose="020B0600070205080204" pitchFamily="34" charset="-128"/>
                <a:sym typeface="Calibri" panose="020F0502020204030204" pitchFamily="34" charset="0"/>
              </a:rPr>
              <a:t>Then either Ent or Partner simply PUSHES </a:t>
            </a:r>
            <a:r>
              <a:rPr lang="en-US" altLang="en-US" dirty="0" err="1">
                <a:solidFill>
                  <a:srgbClr val="000000"/>
                </a:solidFill>
                <a:ea typeface="ＭＳ Ｐゴシック" panose="020B0600070205080204" pitchFamily="34" charset="-128"/>
                <a:sym typeface="Calibri" panose="020F0502020204030204" pitchFamily="34" charset="0"/>
              </a:rPr>
              <a:t>config</a:t>
            </a:r>
            <a:r>
              <a:rPr lang="en-US" altLang="en-US" dirty="0">
                <a:solidFill>
                  <a:srgbClr val="000000"/>
                </a:solidFill>
                <a:ea typeface="ＭＳ Ｐゴシック" panose="020B0600070205080204" pitchFamily="34" charset="-128"/>
                <a:sym typeface="Calibri" panose="020F0502020204030204" pitchFamily="34" charset="0"/>
              </a:rPr>
              <a:t> via profile when desired.</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SzPct val="25000"/>
            </a:pPr>
            <a:r>
              <a:rPr lang="en-US" altLang="en-US" dirty="0">
                <a:solidFill>
                  <a:srgbClr val="000000"/>
                </a:solidFill>
                <a:ea typeface="ＭＳ Ｐゴシック" panose="020B0600070205080204" pitchFamily="34" charset="-128"/>
                <a:sym typeface="Calibri" panose="020F0502020204030204" pitchFamily="34" charset="0"/>
              </a:rPr>
              <a:t>3Q for SP; 4Q for ENT</a:t>
            </a: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dirty="0">
              <a:solidFill>
                <a:srgbClr val="000000"/>
              </a:solidFill>
              <a:ea typeface="ＭＳ Ｐゴシック" panose="020B0600070205080204" pitchFamily="34" charset="-128"/>
              <a:sym typeface="Calibri" panose="020F0502020204030204" pitchFamily="34" charset="0"/>
            </a:endParaRPr>
          </a:p>
        </p:txBody>
      </p:sp>
      <p:sp>
        <p:nvSpPr>
          <p:cNvPr id="26627" name="Shape 241"/>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EEBDE070-64FB-4A5D-9BC3-AA2CB4D0F7B5}"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10</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64050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3" name="Shape 182"/>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4514" name="Shape 18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morning Sanjay mentioned the three key dimensions of our solution – the SDWAN overlay providing abstraction and automation, its availability as a cloud delivered service, and its role as a platform for delivering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We also have powerful architectures to deliver these capabilities for BOTH enterprise and service providers.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 will highlight our recent new and upcoming major features in all these dimensions.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64515" name="Shape 184"/>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0A049539-9350-4468-8D47-5880D026E214}"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12</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14012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1" name="Shape 182"/>
          <p:cNvSpPr>
            <a:spLocks noGrp="1" noRot="1" noChangeAspect="1" noTextEdit="1"/>
          </p:cNvSpPr>
          <p:nvPr>
            <p:ph type="sldImg" idx="2"/>
          </p:nvPr>
        </p:nvSpPr>
        <p:spPr bwMode="auto">
          <a:xfrm>
            <a:off x="685800" y="1143000"/>
            <a:ext cx="5486400" cy="30861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6562" name="Shape 183"/>
          <p:cNvSpPr>
            <a:spLocks noGrp="1"/>
          </p:cNvSpPr>
          <p:nvPr>
            <p:ph type="body" idx="1"/>
          </p:nvPr>
        </p:nvSpPr>
        <p:spPr bwMode="auto">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This morning Sanjay mentioned the three key dimensions of our solution – the SDWAN overlay providing abstraction and automation, its availability as a cloud delivered service, and its role as a platform for delivering services.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We also have powerful architectures to deliver these capabilities for BOTH enterprise and service providers.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r>
              <a:rPr lang="en-US" altLang="en-US">
                <a:solidFill>
                  <a:srgbClr val="000000"/>
                </a:solidFill>
                <a:ea typeface="ＭＳ Ｐゴシック" panose="020B0600070205080204" pitchFamily="34" charset="-128"/>
                <a:sym typeface="Calibri" panose="020F0502020204030204" pitchFamily="34" charset="0"/>
              </a:rPr>
              <a:t>I will highlight our recent new and upcoming major features in all these dimensions.</a:t>
            </a: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a:p>
            <a:pPr>
              <a:spcBef>
                <a:spcPct val="0"/>
              </a:spcBef>
              <a:buClr>
                <a:srgbClr val="000000"/>
              </a:buClr>
              <a:buSzPct val="25000"/>
              <a:buFont typeface="Calibri" panose="020F0502020204030204" pitchFamily="34" charset="0"/>
              <a:buNone/>
            </a:pPr>
            <a:endParaRPr lang="en-US" altLang="en-US">
              <a:solidFill>
                <a:srgbClr val="000000"/>
              </a:solidFill>
              <a:ea typeface="ＭＳ Ｐゴシック" panose="020B0600070205080204" pitchFamily="34" charset="-128"/>
              <a:sym typeface="Calibri" panose="020F0502020204030204" pitchFamily="34" charset="0"/>
            </a:endParaRPr>
          </a:p>
        </p:txBody>
      </p:sp>
      <p:sp>
        <p:nvSpPr>
          <p:cNvPr id="66563" name="Shape 184"/>
          <p:cNvSpPr>
            <a:spLocks noGrp="1"/>
          </p:cNvSpPr>
          <p:nvPr>
            <p:ph type="sldNum" sz="quarter" idx="5"/>
          </p:nvPr>
        </p:nvSpPr>
        <p:spPr bwMode="auto">
          <a:xfrm>
            <a:off x="3884613" y="8685213"/>
            <a:ext cx="2971800" cy="45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buClr>
                <a:srgbClr val="000000"/>
              </a:buClr>
              <a:buSzPct val="25000"/>
              <a:buFont typeface="Arial" panose="020B0604020202020204" pitchFamily="34" charset="0"/>
              <a:buNone/>
            </a:pPr>
            <a:fld id="{3A1A37B1-852A-4A59-8CAB-FF4B167DBBD8}" type="slidenum">
              <a:rPr lang="en-US" altLang="en-US" smtClean="0">
                <a:solidFill>
                  <a:srgbClr val="000000"/>
                </a:solidFill>
                <a:latin typeface="Calibri" panose="020F0502020204030204" pitchFamily="34" charset="0"/>
                <a:sym typeface="Calibri" panose="020F0502020204030204" pitchFamily="34" charset="0"/>
              </a:rPr>
              <a:pPr>
                <a:buClr>
                  <a:srgbClr val="000000"/>
                </a:buClr>
                <a:buSzPct val="25000"/>
                <a:buFont typeface="Arial" panose="020B0604020202020204" pitchFamily="34" charset="0"/>
                <a:buNone/>
              </a:pPr>
              <a:t>13</a:t>
            </a:fld>
            <a:endParaRPr lang="en-US" altLang="en-US">
              <a:solidFill>
                <a:srgbClr val="000000"/>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215857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velocloud.com/sd-wan-resources/" TargetMode="External"/><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ption 1">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B36DE19-FE31-4D11-A9F1-17AC57E66A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7848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DFD1234A-9E72-4BA6-BB5B-56AA1F91BF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63" y="14288"/>
            <a:ext cx="7848601"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a:extLst>
              <a:ext uri="{FF2B5EF4-FFF2-40B4-BE49-F238E27FC236}">
                <a16:creationId xmlns:a16="http://schemas.microsoft.com/office/drawing/2014/main" id="{831999E0-EDD3-419E-9FE1-2F2662F5EEE2}"/>
              </a:ext>
            </a:extLst>
          </p:cNvPr>
          <p:cNvSpPr/>
          <p:nvPr/>
        </p:nvSpPr>
        <p:spPr>
          <a:xfrm flipH="1">
            <a:off x="990600" y="0"/>
            <a:ext cx="6858000"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34BBB643-B0E2-4EC4-94B7-BD920D94369C}"/>
              </a:ext>
            </a:extLst>
          </p:cNvPr>
          <p:cNvSpPr/>
          <p:nvPr/>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ight Triangle 8">
            <a:extLst>
              <a:ext uri="{FF2B5EF4-FFF2-40B4-BE49-F238E27FC236}">
                <a16:creationId xmlns:a16="http://schemas.microsoft.com/office/drawing/2014/main" id="{2565D427-EDB0-4544-B4C7-7E8FCE81FDDF}"/>
              </a:ext>
            </a:extLst>
          </p:cNvPr>
          <p:cNvSpPr/>
          <p:nvPr/>
        </p:nvSpPr>
        <p:spPr>
          <a:xfrm flipH="1">
            <a:off x="1600200" y="0"/>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a:extLst>
              <a:ext uri="{FF2B5EF4-FFF2-40B4-BE49-F238E27FC236}">
                <a16:creationId xmlns:a16="http://schemas.microsoft.com/office/drawing/2014/main" id="{1A3873EB-C680-428B-93CF-41A38FFEC6D3}"/>
              </a:ext>
            </a:extLst>
          </p:cNvPr>
          <p:cNvSpPr/>
          <p:nvPr/>
        </p:nvSpPr>
        <p:spPr>
          <a:xfrm>
            <a:off x="8458200"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Right Triangle 10">
            <a:extLst>
              <a:ext uri="{FF2B5EF4-FFF2-40B4-BE49-F238E27FC236}">
                <a16:creationId xmlns:a16="http://schemas.microsoft.com/office/drawing/2014/main" id="{24418FD6-083B-47F6-BE41-2E1A0A0B508D}"/>
              </a:ext>
            </a:extLst>
          </p:cNvPr>
          <p:cNvSpPr/>
          <p:nvPr/>
        </p:nvSpPr>
        <p:spPr>
          <a:xfrm flipH="1">
            <a:off x="10922000" y="5588000"/>
            <a:ext cx="1270000" cy="1270000"/>
          </a:xfrm>
          <a:prstGeom prst="rtTriangle">
            <a:avLst/>
          </a:prstGeom>
          <a:gradFill flip="none" rotWithShape="1">
            <a:gsLst>
              <a:gs pos="0">
                <a:schemeClr val="accent1"/>
              </a:gs>
              <a:gs pos="85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Parallelogram 11">
            <a:extLst>
              <a:ext uri="{FF2B5EF4-FFF2-40B4-BE49-F238E27FC236}">
                <a16:creationId xmlns:a16="http://schemas.microsoft.com/office/drawing/2014/main" id="{F94CB0E8-1D4E-45A2-A0EE-B9737BB1C39D}"/>
              </a:ext>
            </a:extLst>
          </p:cNvPr>
          <p:cNvSpPr/>
          <p:nvPr/>
        </p:nvSpPr>
        <p:spPr>
          <a:xfrm>
            <a:off x="5780088" y="782638"/>
            <a:ext cx="1395412" cy="1162050"/>
          </a:xfrm>
          <a:prstGeom prst="parallelogram">
            <a:avLst>
              <a:gd name="adj" fmla="val 100209"/>
            </a:avLst>
          </a:prstGeom>
          <a:gradFill flip="none" rotWithShape="1">
            <a:gsLst>
              <a:gs pos="0">
                <a:schemeClr val="accent1"/>
              </a:gs>
              <a:gs pos="85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3" name="Straight Connector 12">
            <a:extLst>
              <a:ext uri="{FF2B5EF4-FFF2-40B4-BE49-F238E27FC236}">
                <a16:creationId xmlns:a16="http://schemas.microsoft.com/office/drawing/2014/main" id="{76CA4DAB-2444-4B80-B391-617319E9396F}"/>
              </a:ext>
            </a:extLst>
          </p:cNvPr>
          <p:cNvCxnSpPr>
            <a:cxnSpLocks/>
          </p:cNvCxnSpPr>
          <p:nvPr/>
        </p:nvCxnSpPr>
        <p:spPr>
          <a:xfrm flipV="1">
            <a:off x="4406900" y="1431925"/>
            <a:ext cx="1684338" cy="16684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arallelogram 13">
            <a:extLst>
              <a:ext uri="{FF2B5EF4-FFF2-40B4-BE49-F238E27FC236}">
                <a16:creationId xmlns:a16="http://schemas.microsoft.com/office/drawing/2014/main" id="{AA3D6C5A-7175-4E22-983B-1B5A9BBFEB45}"/>
              </a:ext>
            </a:extLst>
          </p:cNvPr>
          <p:cNvSpPr/>
          <p:nvPr/>
        </p:nvSpPr>
        <p:spPr>
          <a:xfrm>
            <a:off x="2228850" y="3970338"/>
            <a:ext cx="2747963" cy="2490787"/>
          </a:xfrm>
          <a:prstGeom prst="parallelogram">
            <a:avLst>
              <a:gd name="adj" fmla="val 100209"/>
            </a:avLst>
          </a:prstGeom>
          <a:gradFill flip="none" rotWithShape="1">
            <a:gsLst>
              <a:gs pos="0">
                <a:schemeClr val="accent1"/>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5" name="Straight Connector 14">
            <a:extLst>
              <a:ext uri="{FF2B5EF4-FFF2-40B4-BE49-F238E27FC236}">
                <a16:creationId xmlns:a16="http://schemas.microsoft.com/office/drawing/2014/main" id="{C7356233-05CA-4142-9A9A-246EB17C05FD}"/>
              </a:ext>
            </a:extLst>
          </p:cNvPr>
          <p:cNvCxnSpPr>
            <a:cxnSpLocks/>
          </p:cNvCxnSpPr>
          <p:nvPr/>
        </p:nvCxnSpPr>
        <p:spPr>
          <a:xfrm flipV="1">
            <a:off x="10821988" y="6054725"/>
            <a:ext cx="701675" cy="69373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Picture 17" descr="A picture containing thing&#10;&#10;Description generated with high confidence">
            <a:extLst>
              <a:ext uri="{FF2B5EF4-FFF2-40B4-BE49-F238E27FC236}">
                <a16:creationId xmlns:a16="http://schemas.microsoft.com/office/drawing/2014/main" id="{B0BD39B9-F1E9-41EE-8DA9-396F6C802F5E}"/>
              </a:ext>
            </a:extLst>
          </p:cNvPr>
          <p:cNvPicPr>
            <a:picLocks noChangeAspect="1"/>
          </p:cNvPicPr>
          <p:nvPr/>
        </p:nvPicPr>
        <p:blipFill>
          <a:blip r:embed="rId3">
            <a:extLst>
              <a:ext uri="{28A0092B-C50C-407E-A947-70E740481C1C}">
                <a14:useLocalDpi xmlns:a14="http://schemas.microsoft.com/office/drawing/2010/main" val="0"/>
              </a:ext>
            </a:extLst>
          </a:blip>
          <a:srcRect r="5687"/>
          <a:stretch>
            <a:fillRect/>
          </a:stretch>
        </p:blipFill>
        <p:spPr bwMode="auto">
          <a:xfrm>
            <a:off x="9291638" y="814388"/>
            <a:ext cx="22907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8819D802-4D3B-49AA-B061-1261232D5A19}"/>
              </a:ext>
            </a:extLst>
          </p:cNvPr>
          <p:cNvCxnSpPr>
            <a:cxnSpLocks/>
          </p:cNvCxnSpPr>
          <p:nvPr/>
        </p:nvCxnSpPr>
        <p:spPr>
          <a:xfrm flipV="1">
            <a:off x="2411413" y="4699000"/>
            <a:ext cx="2081212" cy="20605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Right Triangle 17">
            <a:extLst>
              <a:ext uri="{FF2B5EF4-FFF2-40B4-BE49-F238E27FC236}">
                <a16:creationId xmlns:a16="http://schemas.microsoft.com/office/drawing/2014/main" id="{053E6214-5BB8-4C5D-966F-BA91991E9C34}"/>
              </a:ext>
            </a:extLst>
          </p:cNvPr>
          <p:cNvSpPr/>
          <p:nvPr userDrawn="1"/>
        </p:nvSpPr>
        <p:spPr>
          <a:xfrm flipH="1">
            <a:off x="990600" y="0"/>
            <a:ext cx="6858000"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Rectangle 18">
            <a:extLst>
              <a:ext uri="{FF2B5EF4-FFF2-40B4-BE49-F238E27FC236}">
                <a16:creationId xmlns:a16="http://schemas.microsoft.com/office/drawing/2014/main" id="{70417141-717A-427F-9E7F-489C47ACFAFA}"/>
              </a:ext>
            </a:extLst>
          </p:cNvPr>
          <p:cNvSpPr/>
          <p:nvPr userDrawn="1"/>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 name="Right Triangle 19">
            <a:extLst>
              <a:ext uri="{FF2B5EF4-FFF2-40B4-BE49-F238E27FC236}">
                <a16:creationId xmlns:a16="http://schemas.microsoft.com/office/drawing/2014/main" id="{8E24EB9A-902D-4D80-AE41-A1DE6B8DB662}"/>
              </a:ext>
            </a:extLst>
          </p:cNvPr>
          <p:cNvSpPr/>
          <p:nvPr userDrawn="1"/>
        </p:nvSpPr>
        <p:spPr>
          <a:xfrm flipH="1">
            <a:off x="1600200" y="11113"/>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1" name="Rectangle 20">
            <a:extLst>
              <a:ext uri="{FF2B5EF4-FFF2-40B4-BE49-F238E27FC236}">
                <a16:creationId xmlns:a16="http://schemas.microsoft.com/office/drawing/2014/main" id="{1BE5E1BA-F358-4865-8D78-83CCBFA583F1}"/>
              </a:ext>
            </a:extLst>
          </p:cNvPr>
          <p:cNvSpPr/>
          <p:nvPr userDrawn="1"/>
        </p:nvSpPr>
        <p:spPr>
          <a:xfrm>
            <a:off x="8458200"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2" name="Right Triangle 21">
            <a:extLst>
              <a:ext uri="{FF2B5EF4-FFF2-40B4-BE49-F238E27FC236}">
                <a16:creationId xmlns:a16="http://schemas.microsoft.com/office/drawing/2014/main" id="{4F5F085A-B580-461E-ACCC-7BDC7FE59EEE}"/>
              </a:ext>
            </a:extLst>
          </p:cNvPr>
          <p:cNvSpPr/>
          <p:nvPr userDrawn="1"/>
        </p:nvSpPr>
        <p:spPr>
          <a:xfrm flipH="1">
            <a:off x="10922000" y="5588000"/>
            <a:ext cx="1270000" cy="1270000"/>
          </a:xfrm>
          <a:prstGeom prst="rtTriangle">
            <a:avLst/>
          </a:prstGeom>
          <a:gradFill flip="none" rotWithShape="1">
            <a:gsLst>
              <a:gs pos="0">
                <a:schemeClr val="accent1"/>
              </a:gs>
              <a:gs pos="85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Parallelogram 22">
            <a:extLst>
              <a:ext uri="{FF2B5EF4-FFF2-40B4-BE49-F238E27FC236}">
                <a16:creationId xmlns:a16="http://schemas.microsoft.com/office/drawing/2014/main" id="{E1A0CDFF-1BD3-4583-9D8C-BF146FC9155B}"/>
              </a:ext>
            </a:extLst>
          </p:cNvPr>
          <p:cNvSpPr/>
          <p:nvPr userDrawn="1"/>
        </p:nvSpPr>
        <p:spPr>
          <a:xfrm>
            <a:off x="5780088" y="782638"/>
            <a:ext cx="1395412" cy="1162050"/>
          </a:xfrm>
          <a:prstGeom prst="parallelogram">
            <a:avLst>
              <a:gd name="adj" fmla="val 100209"/>
            </a:avLst>
          </a:prstGeom>
          <a:gradFill flip="none" rotWithShape="1">
            <a:gsLst>
              <a:gs pos="0">
                <a:schemeClr val="accent1"/>
              </a:gs>
              <a:gs pos="85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4" name="Straight Connector 23">
            <a:extLst>
              <a:ext uri="{FF2B5EF4-FFF2-40B4-BE49-F238E27FC236}">
                <a16:creationId xmlns:a16="http://schemas.microsoft.com/office/drawing/2014/main" id="{85039911-C09F-4938-8887-079FE61C7D5A}"/>
              </a:ext>
            </a:extLst>
          </p:cNvPr>
          <p:cNvCxnSpPr>
            <a:cxnSpLocks/>
          </p:cNvCxnSpPr>
          <p:nvPr userDrawn="1"/>
        </p:nvCxnSpPr>
        <p:spPr>
          <a:xfrm flipV="1">
            <a:off x="4406900" y="1431925"/>
            <a:ext cx="1684338" cy="16684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1489C417-455B-42E1-A045-8130E4E1BE24}"/>
              </a:ext>
            </a:extLst>
          </p:cNvPr>
          <p:cNvSpPr/>
          <p:nvPr userDrawn="1"/>
        </p:nvSpPr>
        <p:spPr>
          <a:xfrm>
            <a:off x="2228850" y="3970338"/>
            <a:ext cx="2747963" cy="2490787"/>
          </a:xfrm>
          <a:prstGeom prst="parallelogram">
            <a:avLst>
              <a:gd name="adj" fmla="val 100209"/>
            </a:avLst>
          </a:prstGeom>
          <a:gradFill flip="none" rotWithShape="1">
            <a:gsLst>
              <a:gs pos="0">
                <a:schemeClr val="accent1"/>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Connector 25">
            <a:extLst>
              <a:ext uri="{FF2B5EF4-FFF2-40B4-BE49-F238E27FC236}">
                <a16:creationId xmlns:a16="http://schemas.microsoft.com/office/drawing/2014/main" id="{72965D69-2A18-4D04-8658-EF68BD3A5C8E}"/>
              </a:ext>
            </a:extLst>
          </p:cNvPr>
          <p:cNvCxnSpPr>
            <a:cxnSpLocks/>
          </p:cNvCxnSpPr>
          <p:nvPr userDrawn="1"/>
        </p:nvCxnSpPr>
        <p:spPr>
          <a:xfrm flipV="1">
            <a:off x="10821988" y="6054725"/>
            <a:ext cx="701675" cy="69373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icture 28" descr="A picture containing thing&#10;&#10;Description generated with high confidence">
            <a:extLst>
              <a:ext uri="{FF2B5EF4-FFF2-40B4-BE49-F238E27FC236}">
                <a16:creationId xmlns:a16="http://schemas.microsoft.com/office/drawing/2014/main" id="{C1970889-A380-4EF6-A2CE-07DB10B6E389}"/>
              </a:ext>
            </a:extLst>
          </p:cNvPr>
          <p:cNvPicPr>
            <a:picLocks noChangeAspect="1"/>
          </p:cNvPicPr>
          <p:nvPr userDrawn="1"/>
        </p:nvPicPr>
        <p:blipFill>
          <a:blip r:embed="rId3">
            <a:extLst>
              <a:ext uri="{28A0092B-C50C-407E-A947-70E740481C1C}">
                <a14:useLocalDpi xmlns:a14="http://schemas.microsoft.com/office/drawing/2010/main" val="0"/>
              </a:ext>
            </a:extLst>
          </a:blip>
          <a:srcRect r="5687"/>
          <a:stretch>
            <a:fillRect/>
          </a:stretch>
        </p:blipFill>
        <p:spPr bwMode="auto">
          <a:xfrm>
            <a:off x="9291638" y="814388"/>
            <a:ext cx="22907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98D03682-9CEF-40DB-9187-BC5F6542E1B5}"/>
              </a:ext>
            </a:extLst>
          </p:cNvPr>
          <p:cNvCxnSpPr>
            <a:cxnSpLocks/>
          </p:cNvCxnSpPr>
          <p:nvPr userDrawn="1"/>
        </p:nvCxnSpPr>
        <p:spPr>
          <a:xfrm flipV="1">
            <a:off x="2411413" y="4699000"/>
            <a:ext cx="2081212" cy="20605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Text Placeholder 20"/>
          <p:cNvSpPr>
            <a:spLocks noGrp="1"/>
          </p:cNvSpPr>
          <p:nvPr>
            <p:ph type="body" sz="quarter" idx="12"/>
          </p:nvPr>
        </p:nvSpPr>
        <p:spPr>
          <a:xfrm>
            <a:off x="6091295" y="2464959"/>
            <a:ext cx="5491104" cy="1813667"/>
          </a:xfrm>
        </p:spPr>
        <p:txBody>
          <a:bodyPr anchor="b"/>
          <a:lstStyle>
            <a:lvl1pPr marL="0" indent="0" algn="r">
              <a:spcBef>
                <a:spcPts val="0"/>
              </a:spcBef>
              <a:buNone/>
              <a:defRPr sz="4400" b="1" cap="none" baseline="0">
                <a:solidFill>
                  <a:schemeClr val="tx1"/>
                </a:solidFill>
                <a:latin typeface="+mj-lt"/>
              </a:defRPr>
            </a:lvl1pPr>
          </a:lstStyle>
          <a:p>
            <a:pPr lvl="0"/>
            <a:r>
              <a:rPr lang="en-US"/>
              <a:t>Click to edit Master text styles</a:t>
            </a:r>
          </a:p>
        </p:txBody>
      </p:sp>
      <p:sp>
        <p:nvSpPr>
          <p:cNvPr id="28" name="Text Placeholder 20"/>
          <p:cNvSpPr>
            <a:spLocks noGrp="1"/>
          </p:cNvSpPr>
          <p:nvPr>
            <p:ph type="body" sz="quarter" idx="13"/>
          </p:nvPr>
        </p:nvSpPr>
        <p:spPr>
          <a:xfrm>
            <a:off x="6091295" y="4375788"/>
            <a:ext cx="5491104" cy="322840"/>
          </a:xfrm>
        </p:spPr>
        <p:txBody>
          <a:bodyPr/>
          <a:lstStyle>
            <a:lvl1pPr marL="0" indent="0" algn="r">
              <a:buNone/>
              <a:defRPr sz="1800" b="0">
                <a:solidFill>
                  <a:schemeClr val="tx1"/>
                </a:solidFill>
              </a:defRPr>
            </a:lvl1pPr>
          </a:lstStyle>
          <a:p>
            <a:pPr lvl="0"/>
            <a:r>
              <a:rPr lang="en-US"/>
              <a:t>Edit Master text styles</a:t>
            </a:r>
          </a:p>
        </p:txBody>
      </p:sp>
      <p:sp>
        <p:nvSpPr>
          <p:cNvPr id="34" name="Text Placeholder 32"/>
          <p:cNvSpPr>
            <a:spLocks noGrp="1"/>
          </p:cNvSpPr>
          <p:nvPr>
            <p:ph type="body" sz="quarter" idx="14"/>
          </p:nvPr>
        </p:nvSpPr>
        <p:spPr>
          <a:xfrm>
            <a:off x="7848599" y="5068253"/>
            <a:ext cx="3733801" cy="856886"/>
          </a:xfrm>
        </p:spPr>
        <p:txBody>
          <a:bodyPr/>
          <a:lstStyle>
            <a:lvl1pPr marL="0" indent="0" algn="r">
              <a:buNone/>
              <a:defRPr sz="1600">
                <a:solidFill>
                  <a:schemeClr val="tx1"/>
                </a:solidFill>
              </a:defRPr>
            </a:lvl1pPr>
          </a:lstStyle>
          <a:p>
            <a:pPr lvl="0"/>
            <a:r>
              <a:rPr lang="en-US"/>
              <a:t>Edit Master text styles</a:t>
            </a:r>
          </a:p>
        </p:txBody>
      </p:sp>
    </p:spTree>
    <p:extLst>
      <p:ext uri="{BB962C8B-B14F-4D97-AF65-F5344CB8AC3E}">
        <p14:creationId xmlns:p14="http://schemas.microsoft.com/office/powerpoint/2010/main" val="1050242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emplate Option 1">
    <p:spTree>
      <p:nvGrpSpPr>
        <p:cNvPr id="1" name=""/>
        <p:cNvGrpSpPr/>
        <p:nvPr/>
      </p:nvGrpSpPr>
      <p:grpSpPr>
        <a:xfrm>
          <a:off x="0" y="0"/>
          <a:ext cx="0" cy="0"/>
          <a:chOff x="0" y="0"/>
          <a:chExt cx="0" cy="0"/>
        </a:xfrm>
      </p:grpSpPr>
      <p:sp>
        <p:nvSpPr>
          <p:cNvPr id="19" name="Rectangle 18"/>
          <p:cNvSpPr/>
          <p:nvPr userDrawn="1"/>
        </p:nvSpPr>
        <p:spPr>
          <a:xfrm>
            <a:off x="0" y="76200"/>
            <a:ext cx="12192000" cy="8947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1" y="283010"/>
            <a:ext cx="9688944" cy="519255"/>
          </a:xfrm>
        </p:spPr>
        <p:txBody>
          <a:bodyPr/>
          <a:lstStyle>
            <a:lvl1pPr>
              <a:defRPr sz="3200"/>
            </a:lvl1pPr>
          </a:lstStyle>
          <a:p>
            <a:r>
              <a:rPr lang="en-US"/>
              <a:t>Click to edit Master title style</a:t>
            </a:r>
          </a:p>
        </p:txBody>
      </p:sp>
      <p:sp>
        <p:nvSpPr>
          <p:cNvPr id="13" name="TextBox 12"/>
          <p:cNvSpPr txBox="1"/>
          <p:nvPr userDrawn="1"/>
        </p:nvSpPr>
        <p:spPr>
          <a:xfrm>
            <a:off x="7888941" y="6502836"/>
            <a:ext cx="3998259" cy="153888"/>
          </a:xfrm>
          <a:prstGeom prst="rect">
            <a:avLst/>
          </a:prstGeom>
          <a:noFill/>
        </p:spPr>
        <p:txBody>
          <a:bodyPr wrap="square" lIns="0" tIns="0" rIns="0" bIns="0" rtlCol="0" anchor="ctr">
            <a:noAutofit/>
          </a:bodyPr>
          <a:lstStyle/>
          <a:p>
            <a:pPr algn="r"/>
            <a:r>
              <a:rPr lang="en-US" sz="1000">
                <a:solidFill>
                  <a:schemeClr val="tx1"/>
                </a:solidFill>
              </a:rPr>
              <a:t>VeloCloud Networks Proprietary &amp; Confidential  |  © Copyright 2017</a:t>
            </a:r>
            <a:endParaRPr lang="en-US" sz="1000" dirty="0">
              <a:solidFill>
                <a:schemeClr val="tx1"/>
              </a:solidFill>
            </a:endParaRPr>
          </a:p>
        </p:txBody>
      </p:sp>
      <p:sp>
        <p:nvSpPr>
          <p:cNvPr id="18" name="Rectangle 17"/>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20" name="Straight Connector 19"/>
          <p:cNvCxnSpPr/>
          <p:nvPr userDrawn="1"/>
        </p:nvCxnSpPr>
        <p:spPr>
          <a:xfrm>
            <a:off x="0" y="97097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 Placeholder 12"/>
          <p:cNvSpPr>
            <a:spLocks noGrp="1"/>
          </p:cNvSpPr>
          <p:nvPr>
            <p:ph type="body" sz="quarter" idx="10"/>
          </p:nvPr>
        </p:nvSpPr>
        <p:spPr>
          <a:xfrm>
            <a:off x="304801" y="1085850"/>
            <a:ext cx="11510963" cy="342900"/>
          </a:xfrm>
        </p:spPr>
        <p:txBody>
          <a:bodyPr/>
          <a:lstStyle>
            <a:lvl1pPr marL="0" indent="0">
              <a:buNone/>
              <a:defRPr sz="1800">
                <a:solidFill>
                  <a:schemeClr val="bg1">
                    <a:lumMod val="50000"/>
                  </a:schemeClr>
                </a:solidFill>
              </a:defRPr>
            </a:lvl1pPr>
          </a:lstStyle>
          <a:p>
            <a:pPr lvl="0"/>
            <a:endParaRPr lang="en-US"/>
          </a:p>
        </p:txBody>
      </p:sp>
      <p:cxnSp>
        <p:nvCxnSpPr>
          <p:cNvPr id="11" name="Straight Connector 10"/>
          <p:cNvCxnSpPr>
            <a:cxnSpLocks/>
          </p:cNvCxnSpPr>
          <p:nvPr userDrawn="1"/>
        </p:nvCxnSpPr>
        <p:spPr>
          <a:xfrm>
            <a:off x="720725" y="6579780"/>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a:extLst/>
          </p:cNvPr>
          <p:cNvSpPr txBox="1"/>
          <p:nvPr userDrawn="1"/>
        </p:nvSpPr>
        <p:spPr>
          <a:xfrm>
            <a:off x="301754" y="6502837"/>
            <a:ext cx="442319" cy="153889"/>
          </a:xfrm>
          <a:prstGeom prst="rect">
            <a:avLst/>
          </a:prstGeom>
          <a:noFill/>
        </p:spPr>
        <p:txBody>
          <a:bodyPr wrap="square" lIns="0" tIns="0" rIns="0" bIns="0" rtlCol="0" anchor="ctr">
            <a:noAutofit/>
          </a:bodyPr>
          <a:lstStyle/>
          <a:p>
            <a:pPr algn="l"/>
            <a:fld id="{6E50C3A9-A1C5-42D9-B08B-06176D99F5D4}" type="slidenum">
              <a:rPr lang="en-US" sz="1400" b="1" smtClean="0">
                <a:solidFill>
                  <a:schemeClr val="bg2"/>
                </a:solidFill>
              </a:rPr>
              <a:pPr algn="l"/>
              <a:t>‹#›</a:t>
            </a:fld>
            <a:endParaRPr lang="en-US" sz="1400" b="1" dirty="0">
              <a:solidFill>
                <a:schemeClr val="bg2"/>
              </a:solidFill>
            </a:endParaRPr>
          </a:p>
        </p:txBody>
      </p:sp>
      <p:pic>
        <p:nvPicPr>
          <p:cNvPr id="16" name="Picture 15" descr="A picture containing thing&#10;&#10;Description generated with high confidence"/>
          <p:cNvPicPr>
            <a:picLocks noChangeAspect="1"/>
          </p:cNvPicPr>
          <p:nvPr userDrawn="1"/>
        </p:nvPicPr>
        <p:blipFill rotWithShape="1">
          <a:blip r:embed="rId2" cstate="print">
            <a:extLst>
              <a:ext uri="{28A0092B-C50C-407E-A947-70E740481C1C}">
                <a14:useLocalDpi xmlns:a14="http://schemas.microsoft.com/office/drawing/2010/main"/>
              </a:ext>
            </a:extLst>
          </a:blip>
          <a:srcRect r="5687"/>
          <a:stretch/>
        </p:blipFill>
        <p:spPr>
          <a:xfrm>
            <a:off x="10545489" y="393432"/>
            <a:ext cx="1341713" cy="305069"/>
          </a:xfrm>
          <a:prstGeom prst="rect">
            <a:avLst/>
          </a:prstGeom>
        </p:spPr>
      </p:pic>
    </p:spTree>
    <p:extLst>
      <p:ext uri="{BB962C8B-B14F-4D97-AF65-F5344CB8AC3E}">
        <p14:creationId xmlns:p14="http://schemas.microsoft.com/office/powerpoint/2010/main" val="2376529223"/>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extLst mod="1">
    <p:ext uri="{DCECCB84-F9BA-43D5-87BE-67443E8EF086}">
      <p15:sldGuideLst xmlns:p15="http://schemas.microsoft.com/office/powerpoint/2012/main">
        <p15:guide id="1" pos="192">
          <p15:clr>
            <a:srgbClr val="FBAE40"/>
          </p15:clr>
        </p15:guide>
        <p15:guide id="2" pos="7488">
          <p15:clr>
            <a:srgbClr val="FBAE40"/>
          </p15:clr>
        </p15:guide>
        <p15:guide id="3" orient="horz" pos="900">
          <p15:clr>
            <a:srgbClr val="FBAE40"/>
          </p15:clr>
        </p15:guide>
        <p15:guide id="4" orient="horz" pos="972">
          <p15:clr>
            <a:srgbClr val="FBAE40"/>
          </p15:clr>
        </p15:guide>
        <p15:guide id="5" orient="horz" pos="168">
          <p15:clr>
            <a:srgbClr val="FBAE40"/>
          </p15:clr>
        </p15:guide>
        <p15:guide id="6" orient="horz" pos="3960">
          <p15:clr>
            <a:srgbClr val="FBAE40"/>
          </p15:clr>
        </p15:guide>
        <p15:guide id="7"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duotone>
              <a:prstClr val="black"/>
              <a:schemeClr val="accent6">
                <a:tint val="45000"/>
                <a:satMod val="400000"/>
              </a:schemeClr>
            </a:duotone>
            <a:alphaModFix amt="44000"/>
            <a:extLst>
              <a:ext uri="{28A0092B-C50C-407E-A947-70E740481C1C}">
                <a14:useLocalDpi xmlns:a14="http://schemas.microsoft.com/office/drawing/2010/main" val="0"/>
              </a:ext>
            </a:extLst>
          </a:blip>
          <a:srcRect t="17766" b="-1"/>
          <a:stretch/>
        </p:blipFill>
        <p:spPr>
          <a:xfrm>
            <a:off x="0" y="0"/>
            <a:ext cx="12192000" cy="6858000"/>
          </a:xfrm>
          <a:prstGeom prst="rect">
            <a:avLst/>
          </a:prstGeom>
          <a:solidFill>
            <a:srgbClr val="002060"/>
          </a:solidFill>
        </p:spPr>
      </p:pic>
      <p:sp>
        <p:nvSpPr>
          <p:cNvPr id="3" name="TextBox 2"/>
          <p:cNvSpPr txBox="1"/>
          <p:nvPr userDrawn="1"/>
        </p:nvSpPr>
        <p:spPr>
          <a:xfrm>
            <a:off x="1" y="6491818"/>
            <a:ext cx="4434417" cy="366183"/>
          </a:xfrm>
          <a:prstGeom prst="rect">
            <a:avLst/>
          </a:prstGeom>
        </p:spPr>
        <p:txBody>
          <a:bodyPr anchor="ctr"/>
          <a:lstStyle>
            <a:defPPr>
              <a:defRPr lang="en-US"/>
            </a:defPPr>
            <a:lvl1pPr>
              <a:defRPr sz="800">
                <a:solidFill>
                  <a:schemeClr val="tx1">
                    <a:tint val="75000"/>
                  </a:schemeClr>
                </a:solidFill>
              </a:defRPr>
            </a:lvl1pPr>
          </a:lstStyle>
          <a:p>
            <a:pPr>
              <a:defRPr/>
            </a:pPr>
            <a:r>
              <a:rPr lang="en-US" sz="1067" dirty="0">
                <a:solidFill>
                  <a:prstClr val="white"/>
                </a:solidFill>
                <a:latin typeface="Arial" charset="0"/>
                <a:ea typeface="ＭＳ Ｐゴシック" charset="-128"/>
                <a:cs typeface="ＭＳ Ｐゴシック" charset="-128"/>
              </a:rPr>
              <a:t>VeloCloud Networks Proprietary &amp; Confidential  |  © Copyright 2016</a:t>
            </a:r>
          </a:p>
        </p:txBody>
      </p:sp>
      <p:pic>
        <p:nvPicPr>
          <p:cNvPr id="4"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4134" y="6358467"/>
            <a:ext cx="1454151"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04702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9541" y="22260"/>
            <a:ext cx="10972800" cy="914400"/>
          </a:xfrm>
          <a:prstGeom prst="rect">
            <a:avLst/>
          </a:prstGeom>
        </p:spPr>
        <p:txBody>
          <a:bodyPr vert="horz" lIns="91440" tIns="45720" rIns="91440" bIns="45720" rtlCol="0" anchor="ctr">
            <a:normAutofit/>
          </a:bodyPr>
          <a:lstStyle/>
          <a:p>
            <a:r>
              <a:rPr lang="en-US" dirty="0"/>
              <a:t>Click to edit Master title style</a:t>
            </a:r>
          </a:p>
        </p:txBody>
      </p:sp>
      <p:pic>
        <p:nvPicPr>
          <p:cNvPr id="11" name="Picture 10" descr="Velocloud-Logo-White-On-Black.png"/>
          <p:cNvPicPr>
            <a:picLocks noChangeAspect="1"/>
          </p:cNvPicPr>
          <p:nvPr userDrawn="1"/>
        </p:nvPicPr>
        <p:blipFill>
          <a:blip r:embed="rId2" cstate="screen">
            <a:clrChange>
              <a:clrFrom>
                <a:srgbClr val="010101"/>
              </a:clrFrom>
              <a:clrTo>
                <a:srgbClr val="010101">
                  <a:alpha val="0"/>
                </a:srgbClr>
              </a:clrTo>
            </a:clrChange>
            <a:extLst>
              <a:ext uri="{28A0092B-C50C-407E-A947-70E740481C1C}">
                <a14:useLocalDpi xmlns:a14="http://schemas.microsoft.com/office/drawing/2010/main"/>
              </a:ext>
            </a:extLst>
          </a:blip>
          <a:stretch>
            <a:fillRect/>
          </a:stretch>
        </p:blipFill>
        <p:spPr>
          <a:xfrm>
            <a:off x="9979439" y="162587"/>
            <a:ext cx="1864216" cy="521980"/>
          </a:xfrm>
          <a:prstGeom prst="rect">
            <a:avLst/>
          </a:prstGeom>
        </p:spPr>
      </p:pic>
      <p:sp>
        <p:nvSpPr>
          <p:cNvPr id="13" name="TextBox 12"/>
          <p:cNvSpPr txBox="1"/>
          <p:nvPr userDrawn="1"/>
        </p:nvSpPr>
        <p:spPr>
          <a:xfrm>
            <a:off x="259540" y="6356351"/>
            <a:ext cx="4435403" cy="365760"/>
          </a:xfrm>
          <a:prstGeom prst="rect">
            <a:avLst/>
          </a:prstGeom>
        </p:spPr>
        <p:txBody>
          <a:bodyPr vert="horz" lIns="121920" tIns="60960" rIns="121920" bIns="60960" rtlCol="0" anchor="ctr"/>
          <a:lstStyle>
            <a:defPPr>
              <a:defRPr lang="en-US"/>
            </a:defPPr>
            <a:lvl1pPr>
              <a:defRPr sz="800">
                <a:solidFill>
                  <a:schemeClr val="tx1">
                    <a:tint val="75000"/>
                  </a:schemeClr>
                </a:solidFill>
              </a:defRPr>
            </a:lvl1pPr>
          </a:lstStyle>
          <a:p>
            <a:pPr lvl="0"/>
            <a:r>
              <a:rPr lang="en-US" sz="1067" dirty="0"/>
              <a:t>VeloCloud Networks Proprietary &amp; Confidential  |  © Copyright </a:t>
            </a:r>
            <a:r>
              <a:rPr lang="is-IS" sz="1067" dirty="0"/>
              <a:t>2016</a:t>
            </a:r>
            <a:endParaRPr lang="en-US" sz="1067" dirty="0"/>
          </a:p>
        </p:txBody>
      </p:sp>
      <p:sp>
        <p:nvSpPr>
          <p:cNvPr id="7" name="TextBox 6"/>
          <p:cNvSpPr txBox="1"/>
          <p:nvPr userDrawn="1"/>
        </p:nvSpPr>
        <p:spPr>
          <a:xfrm>
            <a:off x="11407951" y="6356096"/>
            <a:ext cx="556485" cy="365760"/>
          </a:xfrm>
          <a:prstGeom prst="rect">
            <a:avLst/>
          </a:prstGeom>
        </p:spPr>
        <p:txBody>
          <a:bodyPr vert="horz" lIns="121920" tIns="60960" rIns="121920" bIns="60960" rtlCol="0" anchor="ctr"/>
          <a:lstStyle>
            <a:defPPr>
              <a:defRPr lang="en-US"/>
            </a:defPPr>
            <a:lvl1pPr>
              <a:defRPr sz="800">
                <a:solidFill>
                  <a:schemeClr val="tx1">
                    <a:tint val="75000"/>
                  </a:schemeClr>
                </a:solidFill>
              </a:defRPr>
            </a:lvl1pPr>
          </a:lstStyle>
          <a:p>
            <a:pPr lvl="0" algn="r"/>
            <a:fld id="{2066355A-084C-D24E-9AD2-7E4FC41EA627}" type="slidenum">
              <a:rPr lang="en-US" sz="1067" smtClean="0"/>
              <a:pPr lvl="0" algn="r"/>
              <a:t>‹#›</a:t>
            </a:fld>
            <a:endParaRPr lang="en-US" sz="1067" dirty="0"/>
          </a:p>
        </p:txBody>
      </p:sp>
    </p:spTree>
    <p:extLst>
      <p:ext uri="{BB962C8B-B14F-4D97-AF65-F5344CB8AC3E}">
        <p14:creationId xmlns:p14="http://schemas.microsoft.com/office/powerpoint/2010/main" val="228198134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D8641-E3CF-4C3A-97EF-48E1DA3FB902}"/>
              </a:ext>
            </a:extLst>
          </p:cNvPr>
          <p:cNvSpPr/>
          <p:nvPr userDrawn="1"/>
        </p:nvSpPr>
        <p:spPr>
          <a:xfrm>
            <a:off x="0" y="76200"/>
            <a:ext cx="12192000" cy="895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solidFill>
                <a:srgbClr val="FFFFFF"/>
              </a:solidFill>
              <a:cs typeface="Arial" panose="020B0604020202020204" pitchFamily="34" charset="0"/>
            </a:endParaRPr>
          </a:p>
        </p:txBody>
      </p:sp>
      <p:sp>
        <p:nvSpPr>
          <p:cNvPr id="6" name="TextBox 5">
            <a:extLst>
              <a:ext uri="{FF2B5EF4-FFF2-40B4-BE49-F238E27FC236}">
                <a16:creationId xmlns:a16="http://schemas.microsoft.com/office/drawing/2014/main" id="{740C1877-CB6D-485C-83DA-1C49AD8D24DB}"/>
              </a:ext>
            </a:extLst>
          </p:cNvPr>
          <p:cNvSpPr txBox="1">
            <a:spLocks noChangeArrowheads="1"/>
          </p:cNvSpPr>
          <p:nvPr userDrawn="1"/>
        </p:nvSpPr>
        <p:spPr bwMode="auto">
          <a:xfrm>
            <a:off x="7888288" y="6502400"/>
            <a:ext cx="399891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eaLnBrk="1" hangingPunct="1">
              <a:defRPr/>
            </a:pPr>
            <a:r>
              <a:rPr lang="en-US" altLang="x-none" sz="900">
                <a:ea typeface="Arial" charset="0"/>
                <a:cs typeface="Arial" charset="0"/>
              </a:rPr>
              <a:t>VeloCloud Networks Proprietary &amp; Confidential  |  © Copyright 2017</a:t>
            </a:r>
          </a:p>
        </p:txBody>
      </p:sp>
      <p:cxnSp>
        <p:nvCxnSpPr>
          <p:cNvPr id="7" name="Straight Connector 6">
            <a:extLst>
              <a:ext uri="{FF2B5EF4-FFF2-40B4-BE49-F238E27FC236}">
                <a16:creationId xmlns:a16="http://schemas.microsoft.com/office/drawing/2014/main" id="{141A39D1-31FB-426F-801B-14C8A077D60E}"/>
              </a:ext>
            </a:extLst>
          </p:cNvPr>
          <p:cNvCxnSpPr>
            <a:cxnSpLocks/>
          </p:cNvCxnSpPr>
          <p:nvPr userDrawn="1"/>
        </p:nvCxnSpPr>
        <p:spPr>
          <a:xfrm>
            <a:off x="720725" y="6580188"/>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8E1757D-42BD-4064-9C13-FD29493C72A6}"/>
              </a:ext>
            </a:extLst>
          </p:cNvPr>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cxnSp>
        <p:nvCxnSpPr>
          <p:cNvPr id="9" name="Straight Connector 8">
            <a:extLst>
              <a:ext uri="{FF2B5EF4-FFF2-40B4-BE49-F238E27FC236}">
                <a16:creationId xmlns:a16="http://schemas.microsoft.com/office/drawing/2014/main" id="{75562703-18ED-4B7E-8DB1-008A2D144519}"/>
              </a:ext>
            </a:extLst>
          </p:cNvPr>
          <p:cNvCxnSpPr/>
          <p:nvPr userDrawn="1"/>
        </p:nvCxnSpPr>
        <p:spPr>
          <a:xfrm>
            <a:off x="0" y="971550"/>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23D4E-C832-452C-A2A3-4D459AA1424D}"/>
              </a:ext>
            </a:extLst>
          </p:cNvPr>
          <p:cNvSpPr txBox="1">
            <a:spLocks noChangeArrowheads="1"/>
          </p:cNvSpPr>
          <p:nvPr userDrawn="1"/>
        </p:nvSpPr>
        <p:spPr bwMode="auto">
          <a:xfrm>
            <a:off x="301625" y="6502400"/>
            <a:ext cx="4429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fld id="{D33B3519-A140-405E-9442-165DCA340BF7}" type="slidenum">
              <a:rPr lang="en-US" altLang="x-none" sz="1400" b="1" smtClean="0">
                <a:solidFill>
                  <a:schemeClr val="bg2"/>
                </a:solidFill>
              </a:rPr>
              <a:pPr eaLnBrk="1" hangingPunct="1">
                <a:defRPr/>
              </a:pPr>
              <a:t>‹#›</a:t>
            </a:fld>
            <a:endParaRPr lang="en-US" altLang="x-none" sz="1400" b="1">
              <a:solidFill>
                <a:schemeClr val="bg2"/>
              </a:solidFill>
            </a:endParaRPr>
          </a:p>
        </p:txBody>
      </p:sp>
      <p:pic>
        <p:nvPicPr>
          <p:cNvPr id="11" name="Picture 12" descr="A picture containing thing&#10;&#10;Description generated with high confidence">
            <a:extLst>
              <a:ext uri="{FF2B5EF4-FFF2-40B4-BE49-F238E27FC236}">
                <a16:creationId xmlns:a16="http://schemas.microsoft.com/office/drawing/2014/main" id="{2DEE91BF-E9F3-4CCE-95D2-4337E55F5F0A}"/>
              </a:ext>
            </a:extLst>
          </p:cNvPr>
          <p:cNvPicPr>
            <a:picLocks noChangeAspect="1"/>
          </p:cNvPicPr>
          <p:nvPr userDrawn="1"/>
        </p:nvPicPr>
        <p:blipFill>
          <a:blip r:embed="rId2">
            <a:extLst>
              <a:ext uri="{28A0092B-C50C-407E-A947-70E740481C1C}">
                <a14:useLocalDpi xmlns:a14="http://schemas.microsoft.com/office/drawing/2010/main" val="0"/>
              </a:ext>
            </a:extLst>
          </a:blip>
          <a:srcRect r="5687"/>
          <a:stretch>
            <a:fillRect/>
          </a:stretch>
        </p:blipFill>
        <p:spPr bwMode="auto">
          <a:xfrm>
            <a:off x="10545763" y="393700"/>
            <a:ext cx="1341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752" y="283009"/>
            <a:ext cx="9688944" cy="519254"/>
          </a:xfrm>
        </p:spPr>
        <p:txBody>
          <a:bodyPr/>
          <a:lstStyle>
            <a:lvl1pPr>
              <a:defRPr sz="3200" b="0"/>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11582400" cy="5143499"/>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25710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s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EA4547-D7C4-492F-9C7A-734A312EFF97}"/>
              </a:ext>
            </a:extLst>
          </p:cNvPr>
          <p:cNvSpPr/>
          <p:nvPr userDrawn="1"/>
        </p:nvSpPr>
        <p:spPr>
          <a:xfrm>
            <a:off x="0" y="76200"/>
            <a:ext cx="12192000" cy="895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extBox 5">
            <a:extLst>
              <a:ext uri="{FF2B5EF4-FFF2-40B4-BE49-F238E27FC236}">
                <a16:creationId xmlns:a16="http://schemas.microsoft.com/office/drawing/2014/main" id="{8FBC3993-3488-429C-894D-D9E2CF5D7697}"/>
              </a:ext>
            </a:extLst>
          </p:cNvPr>
          <p:cNvSpPr txBox="1">
            <a:spLocks noChangeArrowheads="1"/>
          </p:cNvSpPr>
          <p:nvPr userDrawn="1"/>
        </p:nvSpPr>
        <p:spPr bwMode="auto">
          <a:xfrm>
            <a:off x="7888288" y="6502400"/>
            <a:ext cx="399891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eaLnBrk="1" hangingPunct="1">
              <a:defRPr/>
            </a:pPr>
            <a:r>
              <a:rPr lang="en-US" altLang="x-none" sz="900">
                <a:ea typeface="Arial" charset="0"/>
                <a:cs typeface="Arial" charset="0"/>
              </a:rPr>
              <a:t>VeloCloud Networks Proprietary &amp; Confidential  |  © Copyright 2017</a:t>
            </a:r>
          </a:p>
        </p:txBody>
      </p:sp>
      <p:cxnSp>
        <p:nvCxnSpPr>
          <p:cNvPr id="7" name="Straight Connector 6">
            <a:extLst>
              <a:ext uri="{FF2B5EF4-FFF2-40B4-BE49-F238E27FC236}">
                <a16:creationId xmlns:a16="http://schemas.microsoft.com/office/drawing/2014/main" id="{A3593268-D792-45AE-AFA6-BC1586B7B8EC}"/>
              </a:ext>
            </a:extLst>
          </p:cNvPr>
          <p:cNvCxnSpPr>
            <a:cxnSpLocks/>
          </p:cNvCxnSpPr>
          <p:nvPr userDrawn="1"/>
        </p:nvCxnSpPr>
        <p:spPr>
          <a:xfrm>
            <a:off x="720725" y="6580188"/>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B859A5A-024B-41A7-9A5E-9F00C7C50F2A}"/>
              </a:ext>
            </a:extLst>
          </p:cNvPr>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cxnSp>
        <p:nvCxnSpPr>
          <p:cNvPr id="9" name="Straight Connector 8">
            <a:extLst>
              <a:ext uri="{FF2B5EF4-FFF2-40B4-BE49-F238E27FC236}">
                <a16:creationId xmlns:a16="http://schemas.microsoft.com/office/drawing/2014/main" id="{F3483F12-9897-4DEB-8280-A8093B6C9257}"/>
              </a:ext>
            </a:extLst>
          </p:cNvPr>
          <p:cNvCxnSpPr/>
          <p:nvPr userDrawn="1"/>
        </p:nvCxnSpPr>
        <p:spPr>
          <a:xfrm>
            <a:off x="0" y="971550"/>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AC9001-E742-4AAB-976B-0AF5E41D6588}"/>
              </a:ext>
            </a:extLst>
          </p:cNvPr>
          <p:cNvSpPr txBox="1">
            <a:spLocks noChangeArrowheads="1"/>
          </p:cNvSpPr>
          <p:nvPr userDrawn="1"/>
        </p:nvSpPr>
        <p:spPr bwMode="auto">
          <a:xfrm>
            <a:off x="301625" y="6502400"/>
            <a:ext cx="4429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fld id="{4EB2F10E-1906-4C84-B259-6BD7927109A6}" type="slidenum">
              <a:rPr lang="en-US" altLang="x-none" sz="1400" b="1" smtClean="0">
                <a:solidFill>
                  <a:schemeClr val="bg2"/>
                </a:solidFill>
              </a:rPr>
              <a:pPr eaLnBrk="1" hangingPunct="1">
                <a:defRPr/>
              </a:pPr>
              <a:t>‹#›</a:t>
            </a:fld>
            <a:endParaRPr lang="en-US" altLang="x-none" sz="1400" b="1">
              <a:solidFill>
                <a:schemeClr val="bg2"/>
              </a:solidFill>
            </a:endParaRPr>
          </a:p>
        </p:txBody>
      </p:sp>
      <p:pic>
        <p:nvPicPr>
          <p:cNvPr id="11" name="Picture 12" descr="A picture containing thing&#10;&#10;Description generated with high confidence">
            <a:extLst>
              <a:ext uri="{FF2B5EF4-FFF2-40B4-BE49-F238E27FC236}">
                <a16:creationId xmlns:a16="http://schemas.microsoft.com/office/drawing/2014/main" id="{9E5561A2-68AF-49ED-B8AF-B242E584773A}"/>
              </a:ext>
            </a:extLst>
          </p:cNvPr>
          <p:cNvPicPr>
            <a:picLocks noChangeAspect="1"/>
          </p:cNvPicPr>
          <p:nvPr userDrawn="1"/>
        </p:nvPicPr>
        <p:blipFill>
          <a:blip r:embed="rId2">
            <a:extLst>
              <a:ext uri="{28A0092B-C50C-407E-A947-70E740481C1C}">
                <a14:useLocalDpi xmlns:a14="http://schemas.microsoft.com/office/drawing/2010/main" val="0"/>
              </a:ext>
            </a:extLst>
          </a:blip>
          <a:srcRect r="5687"/>
          <a:stretch>
            <a:fillRect/>
          </a:stretch>
        </p:blipFill>
        <p:spPr bwMode="auto">
          <a:xfrm>
            <a:off x="10545763" y="393700"/>
            <a:ext cx="1341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752" y="283009"/>
            <a:ext cx="9688944" cy="519254"/>
          </a:xfrm>
        </p:spPr>
        <p:txBody>
          <a:bodyPr/>
          <a:lstStyle>
            <a:lvl1pPr>
              <a:defRPr sz="3200" b="0"/>
            </a:lvl1pPr>
          </a:lstStyle>
          <a:p>
            <a:r>
              <a:rPr lang="en-US"/>
              <a:t>Click to edit Master title style</a:t>
            </a:r>
            <a:endParaRPr lang="en-US" dirty="0"/>
          </a:p>
        </p:txBody>
      </p:sp>
      <p:sp>
        <p:nvSpPr>
          <p:cNvPr id="4" name="Table Placeholder 3"/>
          <p:cNvSpPr>
            <a:spLocks noGrp="1"/>
          </p:cNvSpPr>
          <p:nvPr>
            <p:ph type="tbl" sz="quarter" idx="10"/>
          </p:nvPr>
        </p:nvSpPr>
        <p:spPr>
          <a:xfrm>
            <a:off x="304800" y="1143000"/>
            <a:ext cx="11582400" cy="5143499"/>
          </a:xfrm>
        </p:spPr>
        <p:txBody>
          <a:bodyPr rtlCol="0">
            <a:normAutofit/>
          </a:bodyPr>
          <a:lstStyle/>
          <a:p>
            <a:pPr lvl="0"/>
            <a:r>
              <a:rPr lang="en-US" noProof="0"/>
              <a:t>Click icon to add table</a:t>
            </a:r>
          </a:p>
        </p:txBody>
      </p:sp>
    </p:spTree>
    <p:extLst>
      <p:ext uri="{BB962C8B-B14F-4D97-AF65-F5344CB8AC3E}">
        <p14:creationId xmlns:p14="http://schemas.microsoft.com/office/powerpoint/2010/main" val="312237682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ption 1">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676F539E-A4A4-4469-B528-887788D697F5}"/>
              </a:ext>
            </a:extLst>
          </p:cNvPr>
          <p:cNvPicPr>
            <a:picLocks noChangeAspect="1"/>
          </p:cNvPicPr>
          <p:nvPr userDrawn="1"/>
        </p:nvPicPr>
        <p:blipFill>
          <a:blip r:embed="rId2">
            <a:extLst>
              <a:ext uri="{28A0092B-C50C-407E-A947-70E740481C1C}">
                <a14:useLocalDpi xmlns:a14="http://schemas.microsoft.com/office/drawing/2010/main" val="0"/>
              </a:ext>
            </a:extLst>
          </a:blip>
          <a:srcRect r="30838"/>
          <a:stretch>
            <a:fillRect/>
          </a:stretch>
        </p:blipFill>
        <p:spPr bwMode="auto">
          <a:xfrm>
            <a:off x="-11113" y="-11113"/>
            <a:ext cx="8456613"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Triangle 3">
            <a:extLst>
              <a:ext uri="{FF2B5EF4-FFF2-40B4-BE49-F238E27FC236}">
                <a16:creationId xmlns:a16="http://schemas.microsoft.com/office/drawing/2014/main" id="{34C76914-EE91-43BA-A977-6FF53ACF65A7}"/>
              </a:ext>
            </a:extLst>
          </p:cNvPr>
          <p:cNvSpPr/>
          <p:nvPr/>
        </p:nvSpPr>
        <p:spPr>
          <a:xfrm flipH="1">
            <a:off x="990600" y="0"/>
            <a:ext cx="6858000"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E052193A-7445-4A2F-9CBE-88D1D9630E89}"/>
              </a:ext>
            </a:extLst>
          </p:cNvPr>
          <p:cNvSpPr/>
          <p:nvPr/>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ight Triangle 5">
            <a:extLst>
              <a:ext uri="{FF2B5EF4-FFF2-40B4-BE49-F238E27FC236}">
                <a16:creationId xmlns:a16="http://schemas.microsoft.com/office/drawing/2014/main" id="{33A3D884-8205-4EA7-8F34-163863FCC577}"/>
              </a:ext>
            </a:extLst>
          </p:cNvPr>
          <p:cNvSpPr/>
          <p:nvPr/>
        </p:nvSpPr>
        <p:spPr>
          <a:xfrm flipH="1">
            <a:off x="1600200" y="0"/>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9D90794E-C45E-4942-8D31-7D11A0466E83}"/>
              </a:ext>
            </a:extLst>
          </p:cNvPr>
          <p:cNvSpPr/>
          <p:nvPr/>
        </p:nvSpPr>
        <p:spPr>
          <a:xfrm>
            <a:off x="8458200"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ight Triangle 7">
            <a:extLst>
              <a:ext uri="{FF2B5EF4-FFF2-40B4-BE49-F238E27FC236}">
                <a16:creationId xmlns:a16="http://schemas.microsoft.com/office/drawing/2014/main" id="{D9676506-B5FB-4031-A13C-345DB01CD88E}"/>
              </a:ext>
            </a:extLst>
          </p:cNvPr>
          <p:cNvSpPr/>
          <p:nvPr/>
        </p:nvSpPr>
        <p:spPr>
          <a:xfrm flipH="1">
            <a:off x="10922000" y="5588000"/>
            <a:ext cx="1270000" cy="1270000"/>
          </a:xfrm>
          <a:prstGeom prst="rtTriangle">
            <a:avLst/>
          </a:prstGeom>
          <a:gradFill flip="none" rotWithShape="1">
            <a:gsLst>
              <a:gs pos="0">
                <a:schemeClr val="accent1"/>
              </a:gs>
              <a:gs pos="85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Parallelogram 8">
            <a:extLst>
              <a:ext uri="{FF2B5EF4-FFF2-40B4-BE49-F238E27FC236}">
                <a16:creationId xmlns:a16="http://schemas.microsoft.com/office/drawing/2014/main" id="{531EDB59-0584-469A-ADB8-6AA813161676}"/>
              </a:ext>
            </a:extLst>
          </p:cNvPr>
          <p:cNvSpPr/>
          <p:nvPr/>
        </p:nvSpPr>
        <p:spPr>
          <a:xfrm>
            <a:off x="5780088" y="782638"/>
            <a:ext cx="1395412" cy="1162050"/>
          </a:xfrm>
          <a:prstGeom prst="parallelogram">
            <a:avLst>
              <a:gd name="adj" fmla="val 100209"/>
            </a:avLst>
          </a:prstGeom>
          <a:gradFill flip="none" rotWithShape="1">
            <a:gsLst>
              <a:gs pos="0">
                <a:schemeClr val="accent1"/>
              </a:gs>
              <a:gs pos="85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0" name="Straight Connector 9">
            <a:extLst>
              <a:ext uri="{FF2B5EF4-FFF2-40B4-BE49-F238E27FC236}">
                <a16:creationId xmlns:a16="http://schemas.microsoft.com/office/drawing/2014/main" id="{BBAE2C9D-BD19-4664-8D05-7A9802934EC3}"/>
              </a:ext>
            </a:extLst>
          </p:cNvPr>
          <p:cNvCxnSpPr>
            <a:cxnSpLocks/>
          </p:cNvCxnSpPr>
          <p:nvPr/>
        </p:nvCxnSpPr>
        <p:spPr>
          <a:xfrm flipV="1">
            <a:off x="4406900" y="1431925"/>
            <a:ext cx="1684338" cy="16684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Parallelogram 10">
            <a:extLst>
              <a:ext uri="{FF2B5EF4-FFF2-40B4-BE49-F238E27FC236}">
                <a16:creationId xmlns:a16="http://schemas.microsoft.com/office/drawing/2014/main" id="{E93B4092-61AC-44D0-AB09-21EADB800D4F}"/>
              </a:ext>
            </a:extLst>
          </p:cNvPr>
          <p:cNvSpPr/>
          <p:nvPr/>
        </p:nvSpPr>
        <p:spPr>
          <a:xfrm>
            <a:off x="2228850" y="3970338"/>
            <a:ext cx="2747963" cy="2490787"/>
          </a:xfrm>
          <a:prstGeom prst="parallelogram">
            <a:avLst>
              <a:gd name="adj" fmla="val 100209"/>
            </a:avLst>
          </a:prstGeom>
          <a:gradFill flip="none" rotWithShape="1">
            <a:gsLst>
              <a:gs pos="0">
                <a:schemeClr val="accent1"/>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2" name="Straight Connector 11">
            <a:extLst>
              <a:ext uri="{FF2B5EF4-FFF2-40B4-BE49-F238E27FC236}">
                <a16:creationId xmlns:a16="http://schemas.microsoft.com/office/drawing/2014/main" id="{05A65E30-7C8C-435C-A918-18A312F02B95}"/>
              </a:ext>
            </a:extLst>
          </p:cNvPr>
          <p:cNvCxnSpPr>
            <a:cxnSpLocks/>
          </p:cNvCxnSpPr>
          <p:nvPr/>
        </p:nvCxnSpPr>
        <p:spPr>
          <a:xfrm flipV="1">
            <a:off x="10821988" y="6054725"/>
            <a:ext cx="701675" cy="69373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6" descr="A picture containing thing&#10;&#10;Description generated with high confidence">
            <a:extLst>
              <a:ext uri="{FF2B5EF4-FFF2-40B4-BE49-F238E27FC236}">
                <a16:creationId xmlns:a16="http://schemas.microsoft.com/office/drawing/2014/main" id="{8866BECC-1DB4-404D-8BCE-27E13E58CBCD}"/>
              </a:ext>
            </a:extLst>
          </p:cNvPr>
          <p:cNvPicPr>
            <a:picLocks noChangeAspect="1"/>
          </p:cNvPicPr>
          <p:nvPr/>
        </p:nvPicPr>
        <p:blipFill>
          <a:blip r:embed="rId3">
            <a:extLst>
              <a:ext uri="{28A0092B-C50C-407E-A947-70E740481C1C}">
                <a14:useLocalDpi xmlns:a14="http://schemas.microsoft.com/office/drawing/2010/main" val="0"/>
              </a:ext>
            </a:extLst>
          </a:blip>
          <a:srcRect r="5687"/>
          <a:stretch>
            <a:fillRect/>
          </a:stretch>
        </p:blipFill>
        <p:spPr bwMode="auto">
          <a:xfrm>
            <a:off x="9291638" y="814388"/>
            <a:ext cx="22907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a:extLst>
              <a:ext uri="{FF2B5EF4-FFF2-40B4-BE49-F238E27FC236}">
                <a16:creationId xmlns:a16="http://schemas.microsoft.com/office/drawing/2014/main" id="{B0339713-CDF5-47D9-B8DB-4E1A639A892F}"/>
              </a:ext>
            </a:extLst>
          </p:cNvPr>
          <p:cNvCxnSpPr>
            <a:cxnSpLocks/>
          </p:cNvCxnSpPr>
          <p:nvPr/>
        </p:nvCxnSpPr>
        <p:spPr>
          <a:xfrm flipV="1">
            <a:off x="2411413" y="4699000"/>
            <a:ext cx="2081212" cy="20605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E20FA9A-BDDE-46BF-A216-B8ED7B0C6013}"/>
              </a:ext>
            </a:extLst>
          </p:cNvPr>
          <p:cNvSpPr/>
          <p:nvPr userDrawn="1"/>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Right Triangle 15">
            <a:extLst>
              <a:ext uri="{FF2B5EF4-FFF2-40B4-BE49-F238E27FC236}">
                <a16:creationId xmlns:a16="http://schemas.microsoft.com/office/drawing/2014/main" id="{4FC58C0C-1D19-4447-A2EE-841053B7A34B}"/>
              </a:ext>
            </a:extLst>
          </p:cNvPr>
          <p:cNvSpPr/>
          <p:nvPr userDrawn="1"/>
        </p:nvSpPr>
        <p:spPr>
          <a:xfrm flipH="1">
            <a:off x="1587500" y="11113"/>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Rectangle 16">
            <a:extLst>
              <a:ext uri="{FF2B5EF4-FFF2-40B4-BE49-F238E27FC236}">
                <a16:creationId xmlns:a16="http://schemas.microsoft.com/office/drawing/2014/main" id="{2525C11B-DCD9-4C88-9920-D41AC9A2C4F5}"/>
              </a:ext>
            </a:extLst>
          </p:cNvPr>
          <p:cNvSpPr/>
          <p:nvPr userDrawn="1"/>
        </p:nvSpPr>
        <p:spPr>
          <a:xfrm>
            <a:off x="8442894"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Right Triangle 17">
            <a:extLst>
              <a:ext uri="{FF2B5EF4-FFF2-40B4-BE49-F238E27FC236}">
                <a16:creationId xmlns:a16="http://schemas.microsoft.com/office/drawing/2014/main" id="{CA13E48F-FAA7-45B6-8945-EC037AEE53B3}"/>
              </a:ext>
            </a:extLst>
          </p:cNvPr>
          <p:cNvSpPr/>
          <p:nvPr userDrawn="1"/>
        </p:nvSpPr>
        <p:spPr>
          <a:xfrm flipH="1">
            <a:off x="10922000" y="5588000"/>
            <a:ext cx="1270000" cy="1270000"/>
          </a:xfrm>
          <a:prstGeom prst="rtTriangle">
            <a:avLst/>
          </a:prstGeom>
          <a:gradFill flip="none" rotWithShape="1">
            <a:gsLst>
              <a:gs pos="0">
                <a:schemeClr val="accent1"/>
              </a:gs>
              <a:gs pos="85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Parallelogram 18">
            <a:extLst>
              <a:ext uri="{FF2B5EF4-FFF2-40B4-BE49-F238E27FC236}">
                <a16:creationId xmlns:a16="http://schemas.microsoft.com/office/drawing/2014/main" id="{C23F69B1-89F8-4BDD-BBEB-0FF6E372C002}"/>
              </a:ext>
            </a:extLst>
          </p:cNvPr>
          <p:cNvSpPr/>
          <p:nvPr userDrawn="1"/>
        </p:nvSpPr>
        <p:spPr>
          <a:xfrm>
            <a:off x="5780088" y="782638"/>
            <a:ext cx="1395412" cy="1162050"/>
          </a:xfrm>
          <a:prstGeom prst="parallelogram">
            <a:avLst>
              <a:gd name="adj" fmla="val 100209"/>
            </a:avLst>
          </a:prstGeom>
          <a:gradFill flip="none" rotWithShape="1">
            <a:gsLst>
              <a:gs pos="0">
                <a:schemeClr val="accent1"/>
              </a:gs>
              <a:gs pos="85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0" name="Straight Connector 19">
            <a:extLst>
              <a:ext uri="{FF2B5EF4-FFF2-40B4-BE49-F238E27FC236}">
                <a16:creationId xmlns:a16="http://schemas.microsoft.com/office/drawing/2014/main" id="{EC81D183-4081-4220-8E82-4766115CF9D6}"/>
              </a:ext>
            </a:extLst>
          </p:cNvPr>
          <p:cNvCxnSpPr>
            <a:cxnSpLocks/>
          </p:cNvCxnSpPr>
          <p:nvPr userDrawn="1"/>
        </p:nvCxnSpPr>
        <p:spPr>
          <a:xfrm flipV="1">
            <a:off x="4406900" y="1431925"/>
            <a:ext cx="1684338" cy="16684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CEF8AA89-59DE-46A8-8B2F-CECF98E0F38F}"/>
              </a:ext>
            </a:extLst>
          </p:cNvPr>
          <p:cNvSpPr/>
          <p:nvPr userDrawn="1"/>
        </p:nvSpPr>
        <p:spPr>
          <a:xfrm>
            <a:off x="2228850" y="3970338"/>
            <a:ext cx="2747963" cy="2490787"/>
          </a:xfrm>
          <a:prstGeom prst="parallelogram">
            <a:avLst>
              <a:gd name="adj" fmla="val 100209"/>
            </a:avLst>
          </a:prstGeom>
          <a:gradFill flip="none" rotWithShape="1">
            <a:gsLst>
              <a:gs pos="0">
                <a:schemeClr val="accent1"/>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2" name="Straight Connector 21">
            <a:extLst>
              <a:ext uri="{FF2B5EF4-FFF2-40B4-BE49-F238E27FC236}">
                <a16:creationId xmlns:a16="http://schemas.microsoft.com/office/drawing/2014/main" id="{8F713D22-6999-4380-9064-2E07A29A189E}"/>
              </a:ext>
            </a:extLst>
          </p:cNvPr>
          <p:cNvCxnSpPr>
            <a:cxnSpLocks/>
          </p:cNvCxnSpPr>
          <p:nvPr userDrawn="1"/>
        </p:nvCxnSpPr>
        <p:spPr>
          <a:xfrm flipV="1">
            <a:off x="10821988" y="6054725"/>
            <a:ext cx="701675" cy="69373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FB92DE-F2D6-4843-BD0E-3698A0D9002A}"/>
              </a:ext>
            </a:extLst>
          </p:cNvPr>
          <p:cNvCxnSpPr>
            <a:cxnSpLocks/>
          </p:cNvCxnSpPr>
          <p:nvPr userDrawn="1"/>
        </p:nvCxnSpPr>
        <p:spPr>
          <a:xfrm flipV="1">
            <a:off x="2411413" y="4699000"/>
            <a:ext cx="2081212" cy="20605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D91F8D2E-DCF7-4961-9EA7-02619E5BA9B2}"/>
              </a:ext>
            </a:extLst>
          </p:cNvPr>
          <p:cNvSpPr/>
          <p:nvPr userDrawn="1"/>
        </p:nvSpPr>
        <p:spPr>
          <a:xfrm rot="10800000" flipV="1">
            <a:off x="4179888" y="2989263"/>
            <a:ext cx="1277937" cy="1277937"/>
          </a:xfrm>
          <a:prstGeom prst="rtTriangle">
            <a:avLst/>
          </a:prstGeom>
          <a:gradFill>
            <a:gsLst>
              <a:gs pos="0">
                <a:schemeClr val="accent1"/>
              </a:gs>
              <a:gs pos="85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b="1">
              <a:solidFill>
                <a:schemeClr val="bg1"/>
              </a:solidFill>
              <a:cs typeface="Arial" panose="020B0604020202020204" pitchFamily="34" charset="0"/>
            </a:endParaRPr>
          </a:p>
        </p:txBody>
      </p:sp>
      <p:sp>
        <p:nvSpPr>
          <p:cNvPr id="25" name="Freeform: Shape 21">
            <a:extLst>
              <a:ext uri="{FF2B5EF4-FFF2-40B4-BE49-F238E27FC236}">
                <a16:creationId xmlns:a16="http://schemas.microsoft.com/office/drawing/2014/main" id="{B1055122-64B7-4D67-A306-1A928F026786}"/>
              </a:ext>
            </a:extLst>
          </p:cNvPr>
          <p:cNvSpPr/>
          <p:nvPr userDrawn="1"/>
        </p:nvSpPr>
        <p:spPr>
          <a:xfrm rot="10800000" flipH="1" flipV="1">
            <a:off x="5451475" y="2989263"/>
            <a:ext cx="6764338" cy="1277937"/>
          </a:xfrm>
          <a:custGeom>
            <a:avLst/>
            <a:gdLst>
              <a:gd name="connsiteX0" fmla="*/ 0 w 3939624"/>
              <a:gd name="connsiteY0" fmla="*/ 0 h 5423417"/>
              <a:gd name="connsiteX1" fmla="*/ 3939624 w 3939624"/>
              <a:gd name="connsiteY1" fmla="*/ 0 h 5423417"/>
              <a:gd name="connsiteX2" fmla="*/ 3939624 w 3939624"/>
              <a:gd name="connsiteY2" fmla="*/ 5423417 h 5423417"/>
              <a:gd name="connsiteX3" fmla="*/ 0 w 3939624"/>
              <a:gd name="connsiteY3" fmla="*/ 5423417 h 5423417"/>
            </a:gdLst>
            <a:ahLst/>
            <a:cxnLst>
              <a:cxn ang="0">
                <a:pos x="connsiteX0" y="connsiteY0"/>
              </a:cxn>
              <a:cxn ang="0">
                <a:pos x="connsiteX1" y="connsiteY1"/>
              </a:cxn>
              <a:cxn ang="0">
                <a:pos x="connsiteX2" y="connsiteY2"/>
              </a:cxn>
              <a:cxn ang="0">
                <a:pos x="connsiteX3" y="connsiteY3"/>
              </a:cxn>
            </a:cxnLst>
            <a:rect l="l" t="t" r="r" b="b"/>
            <a:pathLst>
              <a:path w="3939624" h="5423417">
                <a:moveTo>
                  <a:pt x="0" y="0"/>
                </a:moveTo>
                <a:lnTo>
                  <a:pt x="3939624" y="0"/>
                </a:lnTo>
                <a:lnTo>
                  <a:pt x="3939624" y="5423417"/>
                </a:lnTo>
                <a:lnTo>
                  <a:pt x="0" y="5423417"/>
                </a:lnTo>
                <a:close/>
              </a:path>
            </a:pathLst>
          </a:custGeom>
          <a:gradFill>
            <a:gsLst>
              <a:gs pos="0">
                <a:schemeClr val="accent1"/>
              </a:gs>
              <a:gs pos="85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20040" tIns="0" rIns="0" bIns="0" anchor="ctr"/>
          <a:lstStyle/>
          <a:p>
            <a:pPr eaLnBrk="1" fontAlgn="auto" hangingPunct="1">
              <a:spcBef>
                <a:spcPts val="0"/>
              </a:spcBef>
              <a:spcAft>
                <a:spcPts val="0"/>
              </a:spcAft>
              <a:defRPr/>
            </a:pPr>
            <a:endParaRPr lang="en-US" b="1" dirty="0">
              <a:solidFill>
                <a:schemeClr val="bg1"/>
              </a:solidFill>
              <a:ea typeface="Arial" charset="0"/>
              <a:cs typeface="Arial" charset="0"/>
            </a:endParaRPr>
          </a:p>
        </p:txBody>
      </p:sp>
      <p:sp>
        <p:nvSpPr>
          <p:cNvPr id="26" name="Text Placeholder 2">
            <a:extLst>
              <a:ext uri="{FF2B5EF4-FFF2-40B4-BE49-F238E27FC236}">
                <a16:creationId xmlns:a16="http://schemas.microsoft.com/office/drawing/2014/main" id="{6728BB1E-A0DB-4049-A7AF-A582AD9E463A}"/>
              </a:ext>
            </a:extLst>
          </p:cNvPr>
          <p:cNvSpPr txBox="1">
            <a:spLocks/>
          </p:cNvSpPr>
          <p:nvPr userDrawn="1"/>
        </p:nvSpPr>
        <p:spPr>
          <a:xfrm>
            <a:off x="5389563" y="3233738"/>
            <a:ext cx="6430962" cy="860425"/>
          </a:xfrm>
          <a:prstGeom prst="rect">
            <a:avLst/>
          </a:prstGeom>
        </p:spPr>
        <p:txBody>
          <a:bodyPr lIns="0" tIns="0" rIns="0" bIns="0" anchor="ctr"/>
          <a:lstStyle>
            <a:lvl1pPr marL="228600" indent="-228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algn="r" eaLnBrk="1" hangingPunct="1">
              <a:spcBef>
                <a:spcPts val="1200"/>
              </a:spcBef>
              <a:buFont typeface="Arial" panose="020B0604020202020204" pitchFamily="34" charset="0"/>
              <a:buNone/>
            </a:pPr>
            <a:endParaRPr lang="en-US" altLang="en-US" sz="2800">
              <a:solidFill>
                <a:schemeClr val="bg1"/>
              </a:solidFill>
              <a:cs typeface="Arial" panose="020B0604020202020204" pitchFamily="34" charset="0"/>
            </a:endParaRPr>
          </a:p>
        </p:txBody>
      </p:sp>
      <p:sp>
        <p:nvSpPr>
          <p:cNvPr id="27" name="Text Placeholder 20"/>
          <p:cNvSpPr>
            <a:spLocks noGrp="1"/>
          </p:cNvSpPr>
          <p:nvPr>
            <p:ph type="body" sz="quarter" idx="12"/>
          </p:nvPr>
        </p:nvSpPr>
        <p:spPr>
          <a:xfrm>
            <a:off x="6091295" y="2464959"/>
            <a:ext cx="5491104" cy="1670433"/>
          </a:xfrm>
        </p:spPr>
        <p:txBody>
          <a:bodyPr anchor="b"/>
          <a:lstStyle>
            <a:lvl1pPr marL="0" indent="0" algn="r">
              <a:spcBef>
                <a:spcPts val="0"/>
              </a:spcBef>
              <a:buNone/>
              <a:defRPr sz="3200" b="1" cap="none"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65705738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ption 1">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E3B09E5-993E-4174-B3AA-7DCAF3D8EAE6}"/>
              </a:ext>
            </a:extLst>
          </p:cNvPr>
          <p:cNvPicPr>
            <a:picLocks noChangeAspect="1"/>
          </p:cNvPicPr>
          <p:nvPr userDrawn="1"/>
        </p:nvPicPr>
        <p:blipFill>
          <a:blip r:embed="rId2">
            <a:extLst>
              <a:ext uri="{28A0092B-C50C-407E-A947-70E740481C1C}">
                <a14:useLocalDpi xmlns:a14="http://schemas.microsoft.com/office/drawing/2010/main" val="0"/>
              </a:ext>
            </a:extLst>
          </a:blip>
          <a:srcRect r="30838"/>
          <a:stretch>
            <a:fillRect/>
          </a:stretch>
        </p:blipFill>
        <p:spPr bwMode="auto">
          <a:xfrm>
            <a:off x="-11113" y="-11113"/>
            <a:ext cx="8456613"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09F3BFD-7FB3-49E7-AE70-C28FE872544A}"/>
              </a:ext>
            </a:extLst>
          </p:cNvPr>
          <p:cNvSpPr/>
          <p:nvPr userDrawn="1"/>
        </p:nvSpPr>
        <p:spPr>
          <a:xfrm>
            <a:off x="-23813" y="-11113"/>
            <a:ext cx="7848601" cy="6880226"/>
          </a:xfrm>
          <a:prstGeom prst="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ight Triangle 4">
            <a:extLst>
              <a:ext uri="{FF2B5EF4-FFF2-40B4-BE49-F238E27FC236}">
                <a16:creationId xmlns:a16="http://schemas.microsoft.com/office/drawing/2014/main" id="{295B077E-45A2-49BA-8DFC-EA3D42592EF1}"/>
              </a:ext>
            </a:extLst>
          </p:cNvPr>
          <p:cNvSpPr/>
          <p:nvPr/>
        </p:nvSpPr>
        <p:spPr>
          <a:xfrm flipH="1">
            <a:off x="990600" y="0"/>
            <a:ext cx="6858000" cy="6858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F477CD31-96DF-4B5A-A944-21D5D6A7F141}"/>
              </a:ext>
            </a:extLst>
          </p:cNvPr>
          <p:cNvSpPr/>
          <p:nvPr/>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ight Triangle 6">
            <a:extLst>
              <a:ext uri="{FF2B5EF4-FFF2-40B4-BE49-F238E27FC236}">
                <a16:creationId xmlns:a16="http://schemas.microsoft.com/office/drawing/2014/main" id="{DD0509B4-D273-4EAB-819E-99856A3EB671}"/>
              </a:ext>
            </a:extLst>
          </p:cNvPr>
          <p:cNvSpPr/>
          <p:nvPr/>
        </p:nvSpPr>
        <p:spPr>
          <a:xfrm flipH="1">
            <a:off x="1600200" y="0"/>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A7BF2F87-0F66-450D-92AF-F1EF28E7ABF8}"/>
              </a:ext>
            </a:extLst>
          </p:cNvPr>
          <p:cNvSpPr/>
          <p:nvPr/>
        </p:nvSpPr>
        <p:spPr>
          <a:xfrm>
            <a:off x="8458200"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Parallelogram 8">
            <a:extLst>
              <a:ext uri="{FF2B5EF4-FFF2-40B4-BE49-F238E27FC236}">
                <a16:creationId xmlns:a16="http://schemas.microsoft.com/office/drawing/2014/main" id="{FD125EC5-F849-4451-94E8-02637C0D56B0}"/>
              </a:ext>
            </a:extLst>
          </p:cNvPr>
          <p:cNvSpPr/>
          <p:nvPr/>
        </p:nvSpPr>
        <p:spPr>
          <a:xfrm>
            <a:off x="2228850" y="3970338"/>
            <a:ext cx="2747963" cy="2490787"/>
          </a:xfrm>
          <a:prstGeom prst="parallelogram">
            <a:avLst>
              <a:gd name="adj" fmla="val 100209"/>
            </a:avLst>
          </a:prstGeom>
          <a:gradFill flip="none" rotWithShape="1">
            <a:gsLst>
              <a:gs pos="0">
                <a:schemeClr val="accent1"/>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0" name="Straight Connector 9">
            <a:extLst>
              <a:ext uri="{FF2B5EF4-FFF2-40B4-BE49-F238E27FC236}">
                <a16:creationId xmlns:a16="http://schemas.microsoft.com/office/drawing/2014/main" id="{E3F65FB4-8D55-48AC-BE9E-36A21B23AB49}"/>
              </a:ext>
            </a:extLst>
          </p:cNvPr>
          <p:cNvCxnSpPr>
            <a:cxnSpLocks/>
          </p:cNvCxnSpPr>
          <p:nvPr/>
        </p:nvCxnSpPr>
        <p:spPr>
          <a:xfrm flipV="1">
            <a:off x="10821988" y="6054725"/>
            <a:ext cx="701675" cy="69373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6" descr="A picture containing thing&#10;&#10;Description generated with high confidence">
            <a:extLst>
              <a:ext uri="{FF2B5EF4-FFF2-40B4-BE49-F238E27FC236}">
                <a16:creationId xmlns:a16="http://schemas.microsoft.com/office/drawing/2014/main" id="{E63E7A65-F78E-4401-BB86-6565F87928D5}"/>
              </a:ext>
            </a:extLst>
          </p:cNvPr>
          <p:cNvPicPr>
            <a:picLocks noChangeAspect="1"/>
          </p:cNvPicPr>
          <p:nvPr/>
        </p:nvPicPr>
        <p:blipFill>
          <a:blip r:embed="rId3">
            <a:extLst>
              <a:ext uri="{28A0092B-C50C-407E-A947-70E740481C1C}">
                <a14:useLocalDpi xmlns:a14="http://schemas.microsoft.com/office/drawing/2010/main" val="0"/>
              </a:ext>
            </a:extLst>
          </a:blip>
          <a:srcRect r="5687"/>
          <a:stretch>
            <a:fillRect/>
          </a:stretch>
        </p:blipFill>
        <p:spPr bwMode="auto">
          <a:xfrm>
            <a:off x="9291638" y="814388"/>
            <a:ext cx="22907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C67A9986-DD9C-47D6-81E2-1470279B9F97}"/>
              </a:ext>
            </a:extLst>
          </p:cNvPr>
          <p:cNvCxnSpPr>
            <a:cxnSpLocks/>
          </p:cNvCxnSpPr>
          <p:nvPr/>
        </p:nvCxnSpPr>
        <p:spPr>
          <a:xfrm flipV="1">
            <a:off x="2411413" y="4699000"/>
            <a:ext cx="2081212" cy="20605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A3758EF-8E0F-4049-A2E3-70237A36B8C6}"/>
              </a:ext>
            </a:extLst>
          </p:cNvPr>
          <p:cNvSpPr/>
          <p:nvPr userDrawn="1"/>
        </p:nvSpPr>
        <p:spPr>
          <a:xfrm>
            <a:off x="7848600" y="0"/>
            <a:ext cx="3733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ight Triangle 13">
            <a:extLst>
              <a:ext uri="{FF2B5EF4-FFF2-40B4-BE49-F238E27FC236}">
                <a16:creationId xmlns:a16="http://schemas.microsoft.com/office/drawing/2014/main" id="{81325631-8E29-41C6-BDDB-F0F5F7AA3204}"/>
              </a:ext>
            </a:extLst>
          </p:cNvPr>
          <p:cNvSpPr/>
          <p:nvPr userDrawn="1"/>
        </p:nvSpPr>
        <p:spPr>
          <a:xfrm flipH="1">
            <a:off x="1587500" y="11113"/>
            <a:ext cx="6858000"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a:extLst>
              <a:ext uri="{FF2B5EF4-FFF2-40B4-BE49-F238E27FC236}">
                <a16:creationId xmlns:a16="http://schemas.microsoft.com/office/drawing/2014/main" id="{215BA123-3407-4079-9361-F3722B08CEBB}"/>
              </a:ext>
            </a:extLst>
          </p:cNvPr>
          <p:cNvSpPr/>
          <p:nvPr userDrawn="1"/>
        </p:nvSpPr>
        <p:spPr>
          <a:xfrm>
            <a:off x="8442894" y="0"/>
            <a:ext cx="3733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Text Placeholder 2">
            <a:extLst>
              <a:ext uri="{FF2B5EF4-FFF2-40B4-BE49-F238E27FC236}">
                <a16:creationId xmlns:a16="http://schemas.microsoft.com/office/drawing/2014/main" id="{A8B2CC7D-A4F0-4269-861F-7447AB7CC360}"/>
              </a:ext>
            </a:extLst>
          </p:cNvPr>
          <p:cNvSpPr txBox="1">
            <a:spLocks/>
          </p:cNvSpPr>
          <p:nvPr userDrawn="1"/>
        </p:nvSpPr>
        <p:spPr>
          <a:xfrm>
            <a:off x="5389563" y="3233738"/>
            <a:ext cx="6430962" cy="860425"/>
          </a:xfrm>
          <a:prstGeom prst="rect">
            <a:avLst/>
          </a:prstGeom>
        </p:spPr>
        <p:txBody>
          <a:bodyPr lIns="0" tIns="0" rIns="0" bIns="0" anchor="ctr"/>
          <a:lstStyle>
            <a:lvl1pPr marL="228600" indent="-228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algn="r" eaLnBrk="1" hangingPunct="1">
              <a:spcBef>
                <a:spcPts val="1200"/>
              </a:spcBef>
              <a:buFont typeface="Arial" panose="020B0604020202020204" pitchFamily="34" charset="0"/>
              <a:buNone/>
            </a:pPr>
            <a:endParaRPr lang="en-US" altLang="en-US" sz="2800">
              <a:solidFill>
                <a:schemeClr val="bg1"/>
              </a:solidFill>
              <a:cs typeface="Arial" panose="020B0604020202020204" pitchFamily="34" charset="0"/>
            </a:endParaRPr>
          </a:p>
        </p:txBody>
      </p:sp>
      <p:sp>
        <p:nvSpPr>
          <p:cNvPr id="31" name="Text Placeholder 3"/>
          <p:cNvSpPr>
            <a:spLocks noGrp="1"/>
          </p:cNvSpPr>
          <p:nvPr>
            <p:ph type="body" sz="quarter" idx="10"/>
          </p:nvPr>
        </p:nvSpPr>
        <p:spPr>
          <a:xfrm>
            <a:off x="6472052" y="2006930"/>
            <a:ext cx="5415148" cy="4279569"/>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69998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BDD0CB-70FA-4391-B985-DC677B33A23E}"/>
              </a:ext>
            </a:extLst>
          </p:cNvPr>
          <p:cNvSpPr/>
          <p:nvPr userDrawn="1"/>
        </p:nvSpPr>
        <p:spPr>
          <a:xfrm>
            <a:off x="0" y="76200"/>
            <a:ext cx="12192000" cy="895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Rectangle 2">
            <a:extLst>
              <a:ext uri="{FF2B5EF4-FFF2-40B4-BE49-F238E27FC236}">
                <a16:creationId xmlns:a16="http://schemas.microsoft.com/office/drawing/2014/main" id="{5770F315-8FDD-4FAF-B755-C751F5B5897F}"/>
              </a:ext>
            </a:extLst>
          </p:cNvPr>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grpSp>
        <p:nvGrpSpPr>
          <p:cNvPr id="6" name="Group 10">
            <a:extLst>
              <a:ext uri="{FF2B5EF4-FFF2-40B4-BE49-F238E27FC236}">
                <a16:creationId xmlns:a16="http://schemas.microsoft.com/office/drawing/2014/main" id="{B77B07B4-FB0E-41B4-BAB9-551BC3A72627}"/>
              </a:ext>
            </a:extLst>
          </p:cNvPr>
          <p:cNvGrpSpPr>
            <a:grpSpLocks/>
          </p:cNvGrpSpPr>
          <p:nvPr userDrawn="1"/>
        </p:nvGrpSpPr>
        <p:grpSpPr bwMode="auto">
          <a:xfrm rot="10800000" flipH="1">
            <a:off x="0" y="981075"/>
            <a:ext cx="2757488" cy="2828925"/>
            <a:chOff x="-8709" y="1979425"/>
            <a:chExt cx="4309891" cy="4421372"/>
          </a:xfrm>
        </p:grpSpPr>
        <p:grpSp>
          <p:nvGrpSpPr>
            <p:cNvPr id="7" name="Group 11">
              <a:extLst>
                <a:ext uri="{FF2B5EF4-FFF2-40B4-BE49-F238E27FC236}">
                  <a16:creationId xmlns:a16="http://schemas.microsoft.com/office/drawing/2014/main" id="{656EF133-8527-4363-80D5-F8B533A07D89}"/>
                </a:ext>
              </a:extLst>
            </p:cNvPr>
            <p:cNvGrpSpPr>
              <a:grpSpLocks/>
            </p:cNvGrpSpPr>
            <p:nvPr/>
          </p:nvGrpSpPr>
          <p:grpSpPr bwMode="auto">
            <a:xfrm rot="10800000" flipH="1">
              <a:off x="-8709" y="1979425"/>
              <a:ext cx="4309891" cy="4421372"/>
              <a:chOff x="-8709" y="978785"/>
              <a:chExt cx="3947513" cy="4049621"/>
            </a:xfrm>
          </p:grpSpPr>
          <p:sp>
            <p:nvSpPr>
              <p:cNvPr id="9" name="Freeform: Shape 21">
                <a:extLst>
                  <a:ext uri="{FF2B5EF4-FFF2-40B4-BE49-F238E27FC236}">
                    <a16:creationId xmlns:a16="http://schemas.microsoft.com/office/drawing/2014/main" id="{D185EAE0-078C-49AF-95F3-3D57DCFFC6E8}"/>
                  </a:ext>
                </a:extLst>
              </p:cNvPr>
              <p:cNvSpPr/>
              <p:nvPr/>
            </p:nvSpPr>
            <p:spPr>
              <a:xfrm rot="10800000" flipH="1">
                <a:off x="381" y="981058"/>
                <a:ext cx="3938423" cy="4047348"/>
              </a:xfrm>
              <a:custGeom>
                <a:avLst/>
                <a:gdLst>
                  <a:gd name="connsiteX0" fmla="*/ 0 w 4644659"/>
                  <a:gd name="connsiteY0" fmla="*/ 0 h 4773370"/>
                  <a:gd name="connsiteX1" fmla="*/ 0 w 4644659"/>
                  <a:gd name="connsiteY1" fmla="*/ 4773370 h 4773370"/>
                  <a:gd name="connsiteX2" fmla="*/ 4644659 w 4644659"/>
                  <a:gd name="connsiteY2" fmla="*/ 4773370 h 4773370"/>
                </a:gdLst>
                <a:ahLst/>
                <a:cxnLst>
                  <a:cxn ang="0">
                    <a:pos x="connsiteX0" y="connsiteY0"/>
                  </a:cxn>
                  <a:cxn ang="0">
                    <a:pos x="connsiteX1" y="connsiteY1"/>
                  </a:cxn>
                  <a:cxn ang="0">
                    <a:pos x="connsiteX2" y="connsiteY2"/>
                  </a:cxn>
                </a:cxnLst>
                <a:rect l="l" t="t" r="r" b="b"/>
                <a:pathLst>
                  <a:path w="4644659" h="4773370">
                    <a:moveTo>
                      <a:pt x="0" y="0"/>
                    </a:moveTo>
                    <a:lnTo>
                      <a:pt x="0" y="4773370"/>
                    </a:lnTo>
                    <a:lnTo>
                      <a:pt x="4644659" y="477337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10" name="Group 14">
                <a:extLst>
                  <a:ext uri="{FF2B5EF4-FFF2-40B4-BE49-F238E27FC236}">
                    <a16:creationId xmlns:a16="http://schemas.microsoft.com/office/drawing/2014/main" id="{F629F3E5-B259-49FA-8400-09929713DDD3}"/>
                  </a:ext>
                </a:extLst>
              </p:cNvPr>
              <p:cNvGrpSpPr>
                <a:grpSpLocks/>
              </p:cNvGrpSpPr>
              <p:nvPr/>
            </p:nvGrpSpPr>
            <p:grpSpPr bwMode="auto">
              <a:xfrm>
                <a:off x="-8709" y="978785"/>
                <a:ext cx="3678546" cy="3782147"/>
                <a:chOff x="-8709" y="978785"/>
                <a:chExt cx="3678546" cy="3782147"/>
              </a:xfrm>
            </p:grpSpPr>
            <p:pic>
              <p:nvPicPr>
                <p:cNvPr id="11" name="Picture 10" descr="A group of people walking on a city street&#10;&#10;Description generated with very high confidence">
                  <a:extLst>
                    <a:ext uri="{FF2B5EF4-FFF2-40B4-BE49-F238E27FC236}">
                      <a16:creationId xmlns:a16="http://schemas.microsoft.com/office/drawing/2014/main" id="{A8B25A6F-AC54-43A2-8171-C69346663285}"/>
                    </a:ext>
                  </a:extLst>
                </p:cNvPr>
                <p:cNvPicPr>
                  <a:picLocks noChangeAspect="1"/>
                </p:cNvPicPr>
                <p:nvPr/>
              </p:nvPicPr>
              <p:blipFill rotWithShape="1">
                <a:blip r:embed="rId2">
                  <a:extLst>
                    <a:ext uri="{28A0092B-C50C-407E-A947-70E740481C1C}">
                      <a14:useLocalDpi xmlns:a14="http://schemas.microsoft.com/office/drawing/2010/main" val="0"/>
                    </a:ext>
                  </a:extLst>
                </a:blip>
                <a:srcRect l="17976" t="24793" r="35183" b="3727"/>
                <a:stretch/>
              </p:blipFill>
              <p:spPr>
                <a:xfrm>
                  <a:off x="-2" y="978785"/>
                  <a:ext cx="3656375" cy="3757699"/>
                </a:xfrm>
                <a:custGeom>
                  <a:avLst/>
                  <a:gdLst>
                    <a:gd name="connsiteX0" fmla="*/ 0 w 2755761"/>
                    <a:gd name="connsiteY0" fmla="*/ 0 h 2832127"/>
                    <a:gd name="connsiteX1" fmla="*/ 2755761 w 2755761"/>
                    <a:gd name="connsiteY1" fmla="*/ 0 h 2832127"/>
                    <a:gd name="connsiteX2" fmla="*/ 0 w 2755761"/>
                    <a:gd name="connsiteY2" fmla="*/ 2832127 h 2832127"/>
                  </a:gdLst>
                  <a:ahLst/>
                  <a:cxnLst>
                    <a:cxn ang="0">
                      <a:pos x="connsiteX0" y="connsiteY0"/>
                    </a:cxn>
                    <a:cxn ang="0">
                      <a:pos x="connsiteX1" y="connsiteY1"/>
                    </a:cxn>
                    <a:cxn ang="0">
                      <a:pos x="connsiteX2" y="connsiteY2"/>
                    </a:cxn>
                  </a:cxnLst>
                  <a:rect l="l" t="t" r="r" b="b"/>
                  <a:pathLst>
                    <a:path w="2755761" h="2832127">
                      <a:moveTo>
                        <a:pt x="0" y="0"/>
                      </a:moveTo>
                      <a:lnTo>
                        <a:pt x="2755761" y="0"/>
                      </a:lnTo>
                      <a:lnTo>
                        <a:pt x="0" y="2832127"/>
                      </a:lnTo>
                      <a:close/>
                    </a:path>
                  </a:pathLst>
                </a:custGeom>
              </p:spPr>
            </p:pic>
            <p:sp>
              <p:nvSpPr>
                <p:cNvPr id="12" name="Freeform: Shape 30">
                  <a:extLst>
                    <a:ext uri="{FF2B5EF4-FFF2-40B4-BE49-F238E27FC236}">
                      <a16:creationId xmlns:a16="http://schemas.microsoft.com/office/drawing/2014/main" id="{4724B106-FC8C-4344-9648-CFDBA15F142E}"/>
                    </a:ext>
                  </a:extLst>
                </p:cNvPr>
                <p:cNvSpPr/>
                <p:nvPr/>
              </p:nvSpPr>
              <p:spPr>
                <a:xfrm rot="10800000" flipH="1">
                  <a:off x="-8709" y="981058"/>
                  <a:ext cx="3679346" cy="3779191"/>
                </a:xfrm>
                <a:custGeom>
                  <a:avLst/>
                  <a:gdLst>
                    <a:gd name="connsiteX0" fmla="*/ 0 w 3782658"/>
                    <a:gd name="connsiteY0" fmla="*/ 3887482 h 3887482"/>
                    <a:gd name="connsiteX1" fmla="*/ 3782658 w 3782658"/>
                    <a:gd name="connsiteY1" fmla="*/ 3887482 h 3887482"/>
                    <a:gd name="connsiteX2" fmla="*/ 0 w 3782658"/>
                    <a:gd name="connsiteY2" fmla="*/ 0 h 3887482"/>
                  </a:gdLst>
                  <a:ahLst/>
                  <a:cxnLst>
                    <a:cxn ang="0">
                      <a:pos x="connsiteX0" y="connsiteY0"/>
                    </a:cxn>
                    <a:cxn ang="0">
                      <a:pos x="connsiteX1" y="connsiteY1"/>
                    </a:cxn>
                    <a:cxn ang="0">
                      <a:pos x="connsiteX2" y="connsiteY2"/>
                    </a:cxn>
                  </a:cxnLst>
                  <a:rect l="l" t="t" r="r" b="b"/>
                  <a:pathLst>
                    <a:path w="3782658" h="3887482">
                      <a:moveTo>
                        <a:pt x="0" y="3887482"/>
                      </a:moveTo>
                      <a:lnTo>
                        <a:pt x="3782658" y="3887482"/>
                      </a:lnTo>
                      <a:lnTo>
                        <a:pt x="0" y="0"/>
                      </a:lnTo>
                      <a:close/>
                    </a:path>
                  </a:pathLst>
                </a:custGeom>
                <a:gradFill flip="none" rotWithShape="1">
                  <a:gsLst>
                    <a:gs pos="0">
                      <a:schemeClr val="accent1">
                        <a:alpha val="85000"/>
                      </a:schemeClr>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cxnSp>
          <p:nvCxnSpPr>
            <p:cNvPr id="8" name="Straight Connector 7">
              <a:extLst>
                <a:ext uri="{FF2B5EF4-FFF2-40B4-BE49-F238E27FC236}">
                  <a16:creationId xmlns:a16="http://schemas.microsoft.com/office/drawing/2014/main" id="{751FA02E-E6D7-4E8B-88D7-E72766317855}"/>
                </a:ext>
              </a:extLst>
            </p:cNvPr>
            <p:cNvCxnSpPr>
              <a:cxnSpLocks/>
            </p:cNvCxnSpPr>
            <p:nvPr/>
          </p:nvCxnSpPr>
          <p:spPr>
            <a:xfrm flipH="1" flipV="1">
              <a:off x="284076" y="2765942"/>
              <a:ext cx="3389355" cy="3478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Group 17">
            <a:extLst>
              <a:ext uri="{FF2B5EF4-FFF2-40B4-BE49-F238E27FC236}">
                <a16:creationId xmlns:a16="http://schemas.microsoft.com/office/drawing/2014/main" id="{C32C2878-84EB-4C08-AB23-0C8E62AEFDF4}"/>
              </a:ext>
            </a:extLst>
          </p:cNvPr>
          <p:cNvGrpSpPr>
            <a:grpSpLocks/>
          </p:cNvGrpSpPr>
          <p:nvPr userDrawn="1"/>
        </p:nvGrpSpPr>
        <p:grpSpPr bwMode="auto">
          <a:xfrm rot="10800000" flipV="1">
            <a:off x="9434513" y="3571875"/>
            <a:ext cx="2757487" cy="2828925"/>
            <a:chOff x="-8709" y="1979425"/>
            <a:chExt cx="4309891" cy="4421372"/>
          </a:xfrm>
        </p:grpSpPr>
        <p:grpSp>
          <p:nvGrpSpPr>
            <p:cNvPr id="14" name="Group 18">
              <a:extLst>
                <a:ext uri="{FF2B5EF4-FFF2-40B4-BE49-F238E27FC236}">
                  <a16:creationId xmlns:a16="http://schemas.microsoft.com/office/drawing/2014/main" id="{CABB2092-A94F-46A0-A79E-E427FF6D3708}"/>
                </a:ext>
              </a:extLst>
            </p:cNvPr>
            <p:cNvGrpSpPr>
              <a:grpSpLocks/>
            </p:cNvGrpSpPr>
            <p:nvPr/>
          </p:nvGrpSpPr>
          <p:grpSpPr bwMode="auto">
            <a:xfrm rot="10800000" flipH="1">
              <a:off x="-8709" y="1979425"/>
              <a:ext cx="4309891" cy="4421372"/>
              <a:chOff x="-8709" y="978785"/>
              <a:chExt cx="3947513" cy="4049621"/>
            </a:xfrm>
          </p:grpSpPr>
          <p:sp>
            <p:nvSpPr>
              <p:cNvPr id="16" name="Freeform: Shape 34">
                <a:extLst>
                  <a:ext uri="{FF2B5EF4-FFF2-40B4-BE49-F238E27FC236}">
                    <a16:creationId xmlns:a16="http://schemas.microsoft.com/office/drawing/2014/main" id="{996D44D7-5225-4F50-85E6-EA2A718F8998}"/>
                  </a:ext>
                </a:extLst>
              </p:cNvPr>
              <p:cNvSpPr/>
              <p:nvPr/>
            </p:nvSpPr>
            <p:spPr>
              <a:xfrm rot="10800000" flipH="1">
                <a:off x="381" y="981057"/>
                <a:ext cx="3938423" cy="4047349"/>
              </a:xfrm>
              <a:custGeom>
                <a:avLst/>
                <a:gdLst>
                  <a:gd name="connsiteX0" fmla="*/ 0 w 4644659"/>
                  <a:gd name="connsiteY0" fmla="*/ 0 h 4773370"/>
                  <a:gd name="connsiteX1" fmla="*/ 0 w 4644659"/>
                  <a:gd name="connsiteY1" fmla="*/ 4773370 h 4773370"/>
                  <a:gd name="connsiteX2" fmla="*/ 4644659 w 4644659"/>
                  <a:gd name="connsiteY2" fmla="*/ 4773370 h 4773370"/>
                </a:gdLst>
                <a:ahLst/>
                <a:cxnLst>
                  <a:cxn ang="0">
                    <a:pos x="connsiteX0" y="connsiteY0"/>
                  </a:cxn>
                  <a:cxn ang="0">
                    <a:pos x="connsiteX1" y="connsiteY1"/>
                  </a:cxn>
                  <a:cxn ang="0">
                    <a:pos x="connsiteX2" y="connsiteY2"/>
                  </a:cxn>
                </a:cxnLst>
                <a:rect l="l" t="t" r="r" b="b"/>
                <a:pathLst>
                  <a:path w="4644659" h="4773370">
                    <a:moveTo>
                      <a:pt x="0" y="0"/>
                    </a:moveTo>
                    <a:lnTo>
                      <a:pt x="0" y="4773370"/>
                    </a:lnTo>
                    <a:lnTo>
                      <a:pt x="4644659" y="477337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17" name="Group 21">
                <a:extLst>
                  <a:ext uri="{FF2B5EF4-FFF2-40B4-BE49-F238E27FC236}">
                    <a16:creationId xmlns:a16="http://schemas.microsoft.com/office/drawing/2014/main" id="{D400697A-5D76-4391-8338-028C1F5606E3}"/>
                  </a:ext>
                </a:extLst>
              </p:cNvPr>
              <p:cNvGrpSpPr>
                <a:grpSpLocks/>
              </p:cNvGrpSpPr>
              <p:nvPr/>
            </p:nvGrpSpPr>
            <p:grpSpPr bwMode="auto">
              <a:xfrm>
                <a:off x="-8709" y="978785"/>
                <a:ext cx="3678546" cy="3782147"/>
                <a:chOff x="-8709" y="978785"/>
                <a:chExt cx="3678546" cy="3782147"/>
              </a:xfrm>
            </p:grpSpPr>
            <p:pic>
              <p:nvPicPr>
                <p:cNvPr id="18" name="Picture 17" descr="A group of people walking on a city street&#10;&#10;Description generated with very high confidence">
                  <a:extLst>
                    <a:ext uri="{FF2B5EF4-FFF2-40B4-BE49-F238E27FC236}">
                      <a16:creationId xmlns:a16="http://schemas.microsoft.com/office/drawing/2014/main" id="{05D938D6-23C8-49BF-965E-4B4C5EBDAD62}"/>
                    </a:ext>
                  </a:extLst>
                </p:cNvPr>
                <p:cNvPicPr>
                  <a:picLocks noChangeAspect="1"/>
                </p:cNvPicPr>
                <p:nvPr/>
              </p:nvPicPr>
              <p:blipFill rotWithShape="1">
                <a:blip r:embed="rId2">
                  <a:extLst>
                    <a:ext uri="{28A0092B-C50C-407E-A947-70E740481C1C}">
                      <a14:useLocalDpi xmlns:a14="http://schemas.microsoft.com/office/drawing/2010/main" val="0"/>
                    </a:ext>
                  </a:extLst>
                </a:blip>
                <a:srcRect l="17976" t="24793" r="35183" b="3727"/>
                <a:stretch/>
              </p:blipFill>
              <p:spPr>
                <a:xfrm>
                  <a:off x="-2" y="978785"/>
                  <a:ext cx="3656375" cy="3757699"/>
                </a:xfrm>
                <a:custGeom>
                  <a:avLst/>
                  <a:gdLst>
                    <a:gd name="connsiteX0" fmla="*/ 0 w 2755761"/>
                    <a:gd name="connsiteY0" fmla="*/ 0 h 2832127"/>
                    <a:gd name="connsiteX1" fmla="*/ 2755761 w 2755761"/>
                    <a:gd name="connsiteY1" fmla="*/ 0 h 2832127"/>
                    <a:gd name="connsiteX2" fmla="*/ 0 w 2755761"/>
                    <a:gd name="connsiteY2" fmla="*/ 2832127 h 2832127"/>
                  </a:gdLst>
                  <a:ahLst/>
                  <a:cxnLst>
                    <a:cxn ang="0">
                      <a:pos x="connsiteX0" y="connsiteY0"/>
                    </a:cxn>
                    <a:cxn ang="0">
                      <a:pos x="connsiteX1" y="connsiteY1"/>
                    </a:cxn>
                    <a:cxn ang="0">
                      <a:pos x="connsiteX2" y="connsiteY2"/>
                    </a:cxn>
                  </a:cxnLst>
                  <a:rect l="l" t="t" r="r" b="b"/>
                  <a:pathLst>
                    <a:path w="2755761" h="2832127">
                      <a:moveTo>
                        <a:pt x="0" y="0"/>
                      </a:moveTo>
                      <a:lnTo>
                        <a:pt x="2755761" y="0"/>
                      </a:lnTo>
                      <a:lnTo>
                        <a:pt x="0" y="2832127"/>
                      </a:lnTo>
                      <a:close/>
                    </a:path>
                  </a:pathLst>
                </a:custGeom>
              </p:spPr>
            </p:pic>
            <p:sp>
              <p:nvSpPr>
                <p:cNvPr id="19" name="Freeform: Shape 37">
                  <a:extLst>
                    <a:ext uri="{FF2B5EF4-FFF2-40B4-BE49-F238E27FC236}">
                      <a16:creationId xmlns:a16="http://schemas.microsoft.com/office/drawing/2014/main" id="{3BAD00BD-7E56-46C1-B48F-899AAF476D4E}"/>
                    </a:ext>
                  </a:extLst>
                </p:cNvPr>
                <p:cNvSpPr/>
                <p:nvPr/>
              </p:nvSpPr>
              <p:spPr>
                <a:xfrm rot="10800000" flipH="1">
                  <a:off x="-8709" y="981057"/>
                  <a:ext cx="3679346" cy="3779192"/>
                </a:xfrm>
                <a:custGeom>
                  <a:avLst/>
                  <a:gdLst>
                    <a:gd name="connsiteX0" fmla="*/ 0 w 3782658"/>
                    <a:gd name="connsiteY0" fmla="*/ 3887482 h 3887482"/>
                    <a:gd name="connsiteX1" fmla="*/ 3782658 w 3782658"/>
                    <a:gd name="connsiteY1" fmla="*/ 3887482 h 3887482"/>
                    <a:gd name="connsiteX2" fmla="*/ 0 w 3782658"/>
                    <a:gd name="connsiteY2" fmla="*/ 0 h 3887482"/>
                  </a:gdLst>
                  <a:ahLst/>
                  <a:cxnLst>
                    <a:cxn ang="0">
                      <a:pos x="connsiteX0" y="connsiteY0"/>
                    </a:cxn>
                    <a:cxn ang="0">
                      <a:pos x="connsiteX1" y="connsiteY1"/>
                    </a:cxn>
                    <a:cxn ang="0">
                      <a:pos x="connsiteX2" y="connsiteY2"/>
                    </a:cxn>
                  </a:cxnLst>
                  <a:rect l="l" t="t" r="r" b="b"/>
                  <a:pathLst>
                    <a:path w="3782658" h="3887482">
                      <a:moveTo>
                        <a:pt x="0" y="3887482"/>
                      </a:moveTo>
                      <a:lnTo>
                        <a:pt x="3782658" y="3887482"/>
                      </a:lnTo>
                      <a:lnTo>
                        <a:pt x="0" y="0"/>
                      </a:lnTo>
                      <a:close/>
                    </a:path>
                  </a:pathLst>
                </a:custGeom>
                <a:gradFill flip="none" rotWithShape="1">
                  <a:gsLst>
                    <a:gs pos="0">
                      <a:schemeClr val="accent1">
                        <a:alpha val="85000"/>
                      </a:schemeClr>
                    </a:gs>
                    <a:gs pos="85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cxnSp>
          <p:nvCxnSpPr>
            <p:cNvPr id="15" name="Straight Connector 14">
              <a:extLst>
                <a:ext uri="{FF2B5EF4-FFF2-40B4-BE49-F238E27FC236}">
                  <a16:creationId xmlns:a16="http://schemas.microsoft.com/office/drawing/2014/main" id="{1554E7A4-B81D-4685-86DF-EC0EE4B0422F}"/>
                </a:ext>
              </a:extLst>
            </p:cNvPr>
            <p:cNvCxnSpPr>
              <a:cxnSpLocks/>
            </p:cNvCxnSpPr>
            <p:nvPr/>
          </p:nvCxnSpPr>
          <p:spPr>
            <a:xfrm flipH="1" flipV="1">
              <a:off x="271669" y="2756019"/>
              <a:ext cx="3389356" cy="34785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95795397-9DF3-4F30-9149-7C812DBFC769}"/>
              </a:ext>
            </a:extLst>
          </p:cNvPr>
          <p:cNvSpPr txBox="1">
            <a:spLocks noChangeArrowheads="1"/>
          </p:cNvSpPr>
          <p:nvPr userDrawn="1"/>
        </p:nvSpPr>
        <p:spPr bwMode="auto">
          <a:xfrm>
            <a:off x="8040688" y="6499225"/>
            <a:ext cx="399891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eaLnBrk="1" hangingPunct="1">
              <a:defRPr/>
            </a:pPr>
            <a:r>
              <a:rPr lang="en-US" altLang="x-none" sz="900">
                <a:ea typeface="Arial" charset="0"/>
                <a:cs typeface="Arial" charset="0"/>
              </a:rPr>
              <a:t>VeloCloud Networks Proprietary &amp; Confidential  |  © Copyright 2017</a:t>
            </a:r>
          </a:p>
        </p:txBody>
      </p:sp>
      <p:sp>
        <p:nvSpPr>
          <p:cNvPr id="23" name="Title 3">
            <a:extLst>
              <a:ext uri="{FF2B5EF4-FFF2-40B4-BE49-F238E27FC236}">
                <a16:creationId xmlns:a16="http://schemas.microsoft.com/office/drawing/2014/main" id="{97B5B672-452B-4CB7-A544-26B800B74FD4}"/>
              </a:ext>
            </a:extLst>
          </p:cNvPr>
          <p:cNvSpPr txBox="1">
            <a:spLocks/>
          </p:cNvSpPr>
          <p:nvPr userDrawn="1"/>
        </p:nvSpPr>
        <p:spPr>
          <a:xfrm>
            <a:off x="301625" y="261938"/>
            <a:ext cx="9688513" cy="539750"/>
          </a:xfrm>
          <a:prstGeom prst="rect">
            <a:avLst/>
          </a:prstGeom>
        </p:spPr>
        <p:txBody>
          <a:bodyPr anchor="ctr"/>
          <a:lstStyle>
            <a:lvl1pPr algn="l" defTabSz="914400" rtl="0" eaLnBrk="1" latinLnBrk="0" hangingPunct="1">
              <a:lnSpc>
                <a:spcPct val="90000"/>
              </a:lnSpc>
              <a:spcBef>
                <a:spcPct val="0"/>
              </a:spcBef>
              <a:buNone/>
              <a:defRPr sz="4000" kern="1200">
                <a:solidFill>
                  <a:schemeClr val="tx1"/>
                </a:solidFill>
                <a:latin typeface="Arial" charset="0"/>
                <a:ea typeface="Arial" charset="0"/>
                <a:cs typeface="Arial" charset="0"/>
              </a:defRPr>
            </a:lvl1pPr>
          </a:lstStyle>
          <a:p>
            <a:pPr fontAlgn="auto">
              <a:spcAft>
                <a:spcPts val="0"/>
              </a:spcAft>
              <a:defRPr/>
            </a:pPr>
            <a:r>
              <a:rPr lang="en-US" sz="3200" dirty="0"/>
              <a:t>Thank You!</a:t>
            </a:r>
          </a:p>
        </p:txBody>
      </p:sp>
      <p:sp>
        <p:nvSpPr>
          <p:cNvPr id="25" name="TextBox 24">
            <a:extLst>
              <a:ext uri="{FF2B5EF4-FFF2-40B4-BE49-F238E27FC236}">
                <a16:creationId xmlns:a16="http://schemas.microsoft.com/office/drawing/2014/main" id="{8FABFC8C-31E4-43AB-A5B0-2F35B96AFA70}"/>
              </a:ext>
            </a:extLst>
          </p:cNvPr>
          <p:cNvSpPr txBox="1">
            <a:spLocks noChangeArrowheads="1"/>
          </p:cNvSpPr>
          <p:nvPr userDrawn="1"/>
        </p:nvSpPr>
        <p:spPr bwMode="auto">
          <a:xfrm>
            <a:off x="3606683" y="1550458"/>
            <a:ext cx="497863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defRPr/>
            </a:pPr>
            <a:r>
              <a:rPr lang="en-US" altLang="x-none" dirty="0">
                <a:solidFill>
                  <a:srgbClr val="345DF0"/>
                </a:solidFill>
                <a:ea typeface="Arial" charset="0"/>
                <a:cs typeface="Arial" charset="0"/>
                <a:hlinkClick r:id="rId3"/>
              </a:rPr>
              <a:t>http://www.velocloud.com/sd-wan-resources/</a:t>
            </a:r>
            <a:r>
              <a:rPr lang="en-US" altLang="x-none" dirty="0">
                <a:solidFill>
                  <a:srgbClr val="00B0F0"/>
                </a:solidFill>
                <a:ea typeface="Arial" charset="0"/>
                <a:cs typeface="Arial" charset="0"/>
              </a:rPr>
              <a:t> </a:t>
            </a:r>
            <a:endParaRPr lang="en-US" altLang="x-none" dirty="0">
              <a:solidFill>
                <a:srgbClr val="345DF0"/>
              </a:solidFill>
              <a:ea typeface="Arial" charset="0"/>
              <a:cs typeface="Arial" charset="0"/>
            </a:endParaRPr>
          </a:p>
        </p:txBody>
      </p:sp>
      <p:pic>
        <p:nvPicPr>
          <p:cNvPr id="30" name="Picture 29">
            <a:extLst>
              <a:ext uri="{FF2B5EF4-FFF2-40B4-BE49-F238E27FC236}">
                <a16:creationId xmlns:a16="http://schemas.microsoft.com/office/drawing/2014/main" id="{77A064B3-3686-4C9E-A9C6-5B7797EB86D0}"/>
              </a:ext>
            </a:extLst>
          </p:cNvPr>
          <p:cNvPicPr>
            <a:picLocks noChangeAspect="1"/>
          </p:cNvPicPr>
          <p:nvPr userDrawn="1"/>
        </p:nvPicPr>
        <p:blipFill>
          <a:blip r:embed="rId4"/>
          <a:stretch>
            <a:fillRect/>
          </a:stretch>
        </p:blipFill>
        <p:spPr>
          <a:xfrm>
            <a:off x="262409" y="2172758"/>
            <a:ext cx="5636302" cy="4083211"/>
          </a:xfrm>
          <a:prstGeom prst="rect">
            <a:avLst/>
          </a:prstGeom>
        </p:spPr>
      </p:pic>
      <p:pic>
        <p:nvPicPr>
          <p:cNvPr id="29" name="Picture 28">
            <a:extLst>
              <a:ext uri="{FF2B5EF4-FFF2-40B4-BE49-F238E27FC236}">
                <a16:creationId xmlns:a16="http://schemas.microsoft.com/office/drawing/2014/main" id="{5EDC781C-1B4C-4492-96A5-0C965BF0C13E}"/>
              </a:ext>
            </a:extLst>
          </p:cNvPr>
          <p:cNvPicPr>
            <a:picLocks noChangeAspect="1"/>
          </p:cNvPicPr>
          <p:nvPr userDrawn="1"/>
        </p:nvPicPr>
        <p:blipFill rotWithShape="1">
          <a:blip r:embed="rId5"/>
          <a:srcRect r="3678" b="12849"/>
          <a:stretch/>
        </p:blipFill>
        <p:spPr>
          <a:xfrm>
            <a:off x="6086036" y="2172758"/>
            <a:ext cx="5916613" cy="4083211"/>
          </a:xfrm>
          <a:prstGeom prst="rect">
            <a:avLst/>
          </a:prstGeom>
        </p:spPr>
      </p:pic>
      <p:pic>
        <p:nvPicPr>
          <p:cNvPr id="26" name="Picture 30">
            <a:extLst>
              <a:ext uri="{FF2B5EF4-FFF2-40B4-BE49-F238E27FC236}">
                <a16:creationId xmlns:a16="http://schemas.microsoft.com/office/drawing/2014/main" id="{6B13F93A-5B39-46B4-95A1-E778BC6680A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965779" y="636212"/>
            <a:ext cx="43370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5262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04800" y="366186"/>
            <a:ext cx="11582400" cy="775193"/>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5"/>
              </a:buClr>
              <a:buFont typeface="Arial"/>
              <a:buNone/>
              <a:defRPr sz="4267" b="0" i="0" u="none" strike="noStrike" cap="none">
                <a:solidFill>
                  <a:schemeClr val="accent5"/>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 name="Shape 25"/>
          <p:cNvSpPr txBox="1">
            <a:spLocks noGrp="1"/>
          </p:cNvSpPr>
          <p:nvPr>
            <p:ph type="body" idx="1"/>
          </p:nvPr>
        </p:nvSpPr>
        <p:spPr>
          <a:xfrm>
            <a:off x="304800" y="1348901"/>
            <a:ext cx="11582400" cy="4827531"/>
          </a:xfrm>
          <a:prstGeom prst="rect">
            <a:avLst/>
          </a:prstGeom>
          <a:noFill/>
          <a:ln>
            <a:noFill/>
          </a:ln>
        </p:spPr>
        <p:txBody>
          <a:bodyPr lIns="91425" tIns="91425" rIns="91425" bIns="91425" anchor="t" anchorCtr="0"/>
          <a:lstStyle>
            <a:lvl1pPr marL="304784" marR="0" lvl="0" indent="-101595" algn="l" rtl="0">
              <a:lnSpc>
                <a:spcPct val="90000"/>
              </a:lnSpc>
              <a:spcBef>
                <a:spcPts val="1333"/>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613803" marR="0" lvl="1" indent="-156625" algn="l" rtl="0">
              <a:lnSpc>
                <a:spcPct val="90000"/>
              </a:lnSpc>
              <a:spcBef>
                <a:spcPts val="667"/>
              </a:spcBef>
              <a:buClr>
                <a:schemeClr val="dk1"/>
              </a:buClr>
              <a:buSzPct val="100000"/>
              <a:buFont typeface="Arial"/>
              <a:buChar char="•"/>
              <a:defRPr sz="2667" b="0" i="0" u="none" strike="noStrike" cap="none">
                <a:solidFill>
                  <a:schemeClr val="dk1"/>
                </a:solidFill>
                <a:latin typeface="Arial"/>
                <a:ea typeface="Arial"/>
                <a:cs typeface="Arial"/>
                <a:sym typeface="Arial"/>
              </a:defRPr>
            </a:lvl2pPr>
            <a:lvl3pPr marL="916472" marR="0" lvl="2" indent="-154508" algn="l" rtl="0">
              <a:lnSpc>
                <a:spcPct val="90000"/>
              </a:lnSpc>
              <a:spcBef>
                <a:spcPts val="667"/>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219140" marR="0" lvl="3" indent="-169325" algn="l" rtl="0">
              <a:lnSpc>
                <a:spcPct val="90000"/>
              </a:lnSpc>
              <a:spcBef>
                <a:spcPts val="667"/>
              </a:spcBef>
              <a:buClr>
                <a:schemeClr val="dk1"/>
              </a:buClr>
              <a:buSzPct val="100000"/>
              <a:buFont typeface="Arial"/>
              <a:buChar char="•"/>
              <a:defRPr sz="2133" b="0" i="0" u="none" strike="noStrike" cap="none">
                <a:solidFill>
                  <a:schemeClr val="dk1"/>
                </a:solidFill>
                <a:latin typeface="Arial"/>
                <a:ea typeface="Arial"/>
                <a:cs typeface="Arial"/>
                <a:sym typeface="Arial"/>
              </a:defRPr>
            </a:lvl4pPr>
            <a:lvl5pPr marL="1521809" marR="0" lvl="4" indent="-167208" algn="l" rtl="0">
              <a:lnSpc>
                <a:spcPct val="90000"/>
              </a:lnSpc>
              <a:spcBef>
                <a:spcPts val="667"/>
              </a:spcBef>
              <a:buClr>
                <a:schemeClr val="dk1"/>
              </a:buClr>
              <a:buSzPct val="100000"/>
              <a:buFont typeface="Arial"/>
              <a:buChar char="•"/>
              <a:defRPr sz="2133" b="0" i="0" u="none" strike="noStrike" cap="none">
                <a:solidFill>
                  <a:schemeClr val="dk1"/>
                </a:solidFill>
                <a:latin typeface="Arial"/>
                <a:ea typeface="Arial"/>
                <a:cs typeface="Arial"/>
                <a:sym typeface="Arial"/>
              </a:defRPr>
            </a:lvl5pPr>
            <a:lvl6pPr marL="3352632" marR="0" lvl="5" indent="-152392" algn="l" rtl="0">
              <a:lnSpc>
                <a:spcPct val="90000"/>
              </a:lnSpc>
              <a:spcBef>
                <a:spcPts val="667"/>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962202" marR="0" lvl="6" indent="-152392" algn="l" rtl="0">
              <a:lnSpc>
                <a:spcPct val="90000"/>
              </a:lnSpc>
              <a:spcBef>
                <a:spcPts val="667"/>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571772" marR="0" lvl="7" indent="-152392" algn="l" rtl="0">
              <a:lnSpc>
                <a:spcPct val="90000"/>
              </a:lnSpc>
              <a:spcBef>
                <a:spcPts val="667"/>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5181341" marR="0" lvl="8" indent="-152392" algn="l" rtl="0">
              <a:lnSpc>
                <a:spcPct val="90000"/>
              </a:lnSpc>
              <a:spcBef>
                <a:spcPts val="667"/>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304799" y="6356351"/>
            <a:ext cx="4008581" cy="366181"/>
          </a:xfrm>
          <a:prstGeom prst="rect">
            <a:avLst/>
          </a:prstGeom>
          <a:noFill/>
          <a:ln>
            <a:noFill/>
          </a:ln>
        </p:spPr>
        <p:txBody>
          <a:bodyPr lIns="91425" tIns="91425" rIns="91425" bIns="91425" anchor="b" anchorCtr="0"/>
          <a:lstStyle>
            <a:lvl1pPr marL="0" marR="0" lvl="0" indent="0" algn="l" rtl="0">
              <a:spcBef>
                <a:spcPts val="0"/>
              </a:spcBef>
              <a:buNone/>
              <a:defRPr sz="933">
                <a:solidFill>
                  <a:srgbClr val="A5A5A5"/>
                </a:solidFill>
                <a:latin typeface="Arial"/>
                <a:ea typeface="Arial"/>
                <a:cs typeface="Arial"/>
                <a:sym typeface="Arial"/>
              </a:defRPr>
            </a:lvl1pPr>
            <a:lvl2pPr marL="609570" marR="0" lvl="1" indent="0" algn="l" rtl="0">
              <a:spcBef>
                <a:spcPts val="0"/>
              </a:spcBef>
              <a:buNone/>
              <a:defRPr sz="2400" b="0" i="0" u="none" strike="noStrike" cap="none">
                <a:solidFill>
                  <a:schemeClr val="dk1"/>
                </a:solidFill>
                <a:latin typeface="Arial"/>
                <a:ea typeface="Arial"/>
                <a:cs typeface="Arial"/>
                <a:sym typeface="Arial"/>
              </a:defRPr>
            </a:lvl2pPr>
            <a:lvl3pPr marL="1219140" marR="0" lvl="2" indent="0" algn="l" rtl="0">
              <a:spcBef>
                <a:spcPts val="0"/>
              </a:spcBef>
              <a:buNone/>
              <a:defRPr sz="2400" b="0" i="0" u="none" strike="noStrike" cap="none">
                <a:solidFill>
                  <a:schemeClr val="dk1"/>
                </a:solidFill>
                <a:latin typeface="Arial"/>
                <a:ea typeface="Arial"/>
                <a:cs typeface="Arial"/>
                <a:sym typeface="Arial"/>
              </a:defRPr>
            </a:lvl3pPr>
            <a:lvl4pPr marL="1828709" marR="0" lvl="3" indent="0" algn="l" rtl="0">
              <a:spcBef>
                <a:spcPts val="0"/>
              </a:spcBef>
              <a:buNone/>
              <a:defRPr sz="2400" b="0" i="0" u="none" strike="noStrike" cap="none">
                <a:solidFill>
                  <a:schemeClr val="dk1"/>
                </a:solidFill>
                <a:latin typeface="Arial"/>
                <a:ea typeface="Arial"/>
                <a:cs typeface="Arial"/>
                <a:sym typeface="Arial"/>
              </a:defRPr>
            </a:lvl4pPr>
            <a:lvl5pPr marL="2438278" marR="0" lvl="4" indent="0" algn="l" rtl="0">
              <a:spcBef>
                <a:spcPts val="0"/>
              </a:spcBef>
              <a:buNone/>
              <a:defRPr sz="2400" b="0" i="0" u="none" strike="noStrike" cap="none">
                <a:solidFill>
                  <a:schemeClr val="dk1"/>
                </a:solidFill>
                <a:latin typeface="Arial"/>
                <a:ea typeface="Arial"/>
                <a:cs typeface="Arial"/>
                <a:sym typeface="Arial"/>
              </a:defRPr>
            </a:lvl5pPr>
            <a:lvl6pPr marL="3047848" marR="0" lvl="5" indent="0" algn="l" rtl="0">
              <a:spcBef>
                <a:spcPts val="0"/>
              </a:spcBef>
              <a:buNone/>
              <a:defRPr sz="2400" b="0" i="0" u="none" strike="noStrike" cap="none">
                <a:solidFill>
                  <a:schemeClr val="dk1"/>
                </a:solidFill>
                <a:latin typeface="Arial"/>
                <a:ea typeface="Arial"/>
                <a:cs typeface="Arial"/>
                <a:sym typeface="Arial"/>
              </a:defRPr>
            </a:lvl6pPr>
            <a:lvl7pPr marL="3657418" marR="0" lvl="6" indent="0" algn="l" rtl="0">
              <a:spcBef>
                <a:spcPts val="0"/>
              </a:spcBef>
              <a:buNone/>
              <a:defRPr sz="2400" b="0" i="0" u="none" strike="noStrike" cap="none">
                <a:solidFill>
                  <a:schemeClr val="dk1"/>
                </a:solidFill>
                <a:latin typeface="Arial"/>
                <a:ea typeface="Arial"/>
                <a:cs typeface="Arial"/>
                <a:sym typeface="Arial"/>
              </a:defRPr>
            </a:lvl7pPr>
            <a:lvl8pPr marL="4266987" marR="0" lvl="7" indent="0" algn="l" rtl="0">
              <a:spcBef>
                <a:spcPts val="0"/>
              </a:spcBef>
              <a:buNone/>
              <a:defRPr sz="2400" b="0" i="0" u="none" strike="noStrike" cap="none">
                <a:solidFill>
                  <a:schemeClr val="dk1"/>
                </a:solidFill>
                <a:latin typeface="Arial"/>
                <a:ea typeface="Arial"/>
                <a:cs typeface="Arial"/>
                <a:sym typeface="Arial"/>
              </a:defRPr>
            </a:lvl8pPr>
            <a:lvl9pPr marL="4876557" marR="0" lvl="8" indent="0" algn="l" rtl="0">
              <a:spcBef>
                <a:spcPts val="0"/>
              </a:spcBef>
              <a:buNone/>
              <a:defRPr sz="2400" b="0" i="0" u="none" strike="noStrike" cap="none">
                <a:solidFill>
                  <a:schemeClr val="dk1"/>
                </a:solidFill>
                <a:latin typeface="Arial"/>
                <a:ea typeface="Arial"/>
                <a:cs typeface="Arial"/>
                <a:sym typeface="Arial"/>
              </a:defRPr>
            </a:lvl9pPr>
          </a:lstStyle>
          <a:p>
            <a:endParaRPr/>
          </a:p>
        </p:txBody>
      </p:sp>
      <p:pic>
        <p:nvPicPr>
          <p:cNvPr id="27" name="Shape 27"/>
          <p:cNvPicPr preferRelativeResize="0"/>
          <p:nvPr/>
        </p:nvPicPr>
        <p:blipFill rotWithShape="1">
          <a:blip r:embed="rId2">
            <a:alphaModFix/>
          </a:blip>
          <a:srcRect/>
          <a:stretch/>
        </p:blipFill>
        <p:spPr>
          <a:xfrm>
            <a:off x="10547928" y="6320754"/>
            <a:ext cx="1339272" cy="401780"/>
          </a:xfrm>
          <a:prstGeom prst="rect">
            <a:avLst/>
          </a:prstGeom>
          <a:noFill/>
          <a:ln>
            <a:noFill/>
          </a:ln>
        </p:spPr>
      </p:pic>
    </p:spTree>
    <p:extLst>
      <p:ext uri="{BB962C8B-B14F-4D97-AF65-F5344CB8AC3E}">
        <p14:creationId xmlns:p14="http://schemas.microsoft.com/office/powerpoint/2010/main" val="230398713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emplate Option 1">
    <p:spTree>
      <p:nvGrpSpPr>
        <p:cNvPr id="1" name="Shape 593"/>
        <p:cNvGrpSpPr/>
        <p:nvPr/>
      </p:nvGrpSpPr>
      <p:grpSpPr>
        <a:xfrm>
          <a:off x="0" y="0"/>
          <a:ext cx="0" cy="0"/>
          <a:chOff x="0" y="0"/>
          <a:chExt cx="0" cy="0"/>
        </a:xfrm>
      </p:grpSpPr>
      <p:sp>
        <p:nvSpPr>
          <p:cNvPr id="3" name="Shape 594"/>
          <p:cNvSpPr/>
          <p:nvPr/>
        </p:nvSpPr>
        <p:spPr>
          <a:xfrm>
            <a:off x="0" y="76200"/>
            <a:ext cx="12192000" cy="895351"/>
          </a:xfrm>
          <a:prstGeom prst="rect">
            <a:avLst/>
          </a:prstGeom>
          <a:solidFill>
            <a:srgbClr val="F7F7F7"/>
          </a:solidFill>
          <a:ln>
            <a:noFill/>
          </a:ln>
        </p:spPr>
        <p:txBody>
          <a:bodyPr lIns="91425" tIns="45700" rIns="91425" bIns="45700" anchor="ct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pPr algn="ctr">
              <a:defRPr/>
            </a:pPr>
            <a:endParaRPr lang="x-none" altLang="x-none" sz="1733">
              <a:solidFill>
                <a:srgbClr val="FFFFFF"/>
              </a:solidFill>
              <a:latin typeface="Open Sans Light" charset="0"/>
              <a:sym typeface="Open Sans Light" charset="0"/>
            </a:endParaRPr>
          </a:p>
        </p:txBody>
      </p:sp>
      <p:cxnSp>
        <p:nvCxnSpPr>
          <p:cNvPr id="4" name="Shape 597"/>
          <p:cNvCxnSpPr>
            <a:cxnSpLocks noChangeShapeType="1"/>
          </p:cNvCxnSpPr>
          <p:nvPr/>
        </p:nvCxnSpPr>
        <p:spPr bwMode="auto">
          <a:xfrm>
            <a:off x="721784" y="6580717"/>
            <a:ext cx="7076016" cy="0"/>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sp>
        <p:nvSpPr>
          <p:cNvPr id="5" name="Shape 598"/>
          <p:cNvSpPr/>
          <p:nvPr/>
        </p:nvSpPr>
        <p:spPr>
          <a:xfrm>
            <a:off x="0" y="0"/>
            <a:ext cx="12192000" cy="76200"/>
          </a:xfrm>
          <a:prstGeom prst="rect">
            <a:avLst/>
          </a:prstGeom>
          <a:gradFill>
            <a:gsLst>
              <a:gs pos="0">
                <a:schemeClr val="accent1"/>
              </a:gs>
              <a:gs pos="85000">
                <a:schemeClr val="dk2"/>
              </a:gs>
              <a:gs pos="100000">
                <a:schemeClr val="dk2"/>
              </a:gs>
            </a:gsLst>
            <a:lin ang="0" scaled="0"/>
          </a:gradFill>
          <a:ln>
            <a:noFill/>
          </a:ln>
        </p:spPr>
        <p:txBody>
          <a:bodyPr lIns="91425" tIns="45700" rIns="91425" bIns="45700" anchor="ct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pPr algn="ctr">
              <a:defRPr/>
            </a:pPr>
            <a:endParaRPr lang="x-none" altLang="x-none" sz="800">
              <a:solidFill>
                <a:srgbClr val="FFFFFF"/>
              </a:solidFill>
              <a:latin typeface="Open Sans Light" charset="0"/>
              <a:sym typeface="Open Sans Light" charset="0"/>
            </a:endParaRPr>
          </a:p>
        </p:txBody>
      </p:sp>
      <p:cxnSp>
        <p:nvCxnSpPr>
          <p:cNvPr id="6" name="Shape 599"/>
          <p:cNvCxnSpPr>
            <a:cxnSpLocks noChangeShapeType="1"/>
          </p:cNvCxnSpPr>
          <p:nvPr/>
        </p:nvCxnSpPr>
        <p:spPr bwMode="auto">
          <a:xfrm>
            <a:off x="0" y="971551"/>
            <a:ext cx="12192000" cy="0"/>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pic>
        <p:nvPicPr>
          <p:cNvPr id="7" name="Shape 601" descr="A picture containing thing  Description generated with high confidence"/>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r="5687"/>
          <a:stretch>
            <a:fillRect/>
          </a:stretch>
        </p:blipFill>
        <p:spPr bwMode="auto">
          <a:xfrm>
            <a:off x="10545234" y="393700"/>
            <a:ext cx="134196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Shape 595"/>
          <p:cNvSpPr txBox="1">
            <a:spLocks noGrp="1"/>
          </p:cNvSpPr>
          <p:nvPr>
            <p:ph type="title"/>
          </p:nvPr>
        </p:nvSpPr>
        <p:spPr>
          <a:xfrm>
            <a:off x="301752" y="283010"/>
            <a:ext cx="9688800" cy="519300"/>
          </a:xfrm>
          <a:prstGeom prst="rect">
            <a:avLst/>
          </a:prstGeom>
          <a:noFill/>
          <a:ln>
            <a:noFill/>
          </a:ln>
        </p:spPr>
        <p:txBody>
          <a:bodyPr lIns="91425" tIns="91425" rIns="91425" bIns="91425"/>
          <a:lstStyle>
            <a:lvl1pPr marL="0" marR="0" lvl="0" indent="0" algn="l" rtl="0">
              <a:lnSpc>
                <a:spcPct val="90000"/>
              </a:lnSpc>
              <a:spcBef>
                <a:spcPts val="0"/>
              </a:spcBef>
              <a:buClr>
                <a:schemeClr val="dk1"/>
              </a:buClr>
              <a:buFont typeface="Open Sans"/>
              <a:buNone/>
              <a:defRPr sz="3200" b="0" i="0" u="none" strike="noStrike" cap="none">
                <a:solidFill>
                  <a:schemeClr val="dk1"/>
                </a:solidFill>
                <a:latin typeface="Open Sans"/>
                <a:ea typeface="Open Sans"/>
                <a:cs typeface="Open Sans"/>
                <a:sym typeface="Open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2049979248"/>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p:nvPr/>
        </p:nvSpPr>
        <p:spPr>
          <a:xfrm>
            <a:off x="0" y="76200"/>
            <a:ext cx="12192000" cy="894773"/>
          </a:xfrm>
          <a:prstGeom prst="rect">
            <a:avLst/>
          </a:prstGeom>
          <a:solidFill>
            <a:srgbClr val="F7F7F7"/>
          </a:solidFill>
          <a:ln>
            <a:noFill/>
          </a:ln>
        </p:spPr>
        <p:txBody>
          <a:bodyPr lIns="91425" tIns="45700" rIns="91425" bIns="45700" anchor="ctr" anchorCtr="0">
            <a:noAutofit/>
          </a:bodyPr>
          <a:lstStyle/>
          <a:p>
            <a:pPr algn="ctr"/>
            <a:endParaRPr sz="1800">
              <a:solidFill>
                <a:srgbClr val="FFFFFF"/>
              </a:solidFill>
              <a:latin typeface="Open Sans Light"/>
              <a:ea typeface="Open Sans Light"/>
              <a:cs typeface="Open Sans Light"/>
              <a:sym typeface="Open Sans Light"/>
            </a:endParaRPr>
          </a:p>
        </p:txBody>
      </p:sp>
      <p:sp>
        <p:nvSpPr>
          <p:cNvPr id="58" name="Shape 58"/>
          <p:cNvSpPr txBox="1">
            <a:spLocks noGrp="1"/>
          </p:cNvSpPr>
          <p:nvPr>
            <p:ph type="title"/>
          </p:nvPr>
        </p:nvSpPr>
        <p:spPr>
          <a:xfrm>
            <a:off x="301752" y="283011"/>
            <a:ext cx="9688944" cy="519253"/>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Open Sans"/>
              <a:buNone/>
              <a:defRPr sz="3200" b="0" i="0" u="none" strike="noStrike" cap="none">
                <a:solidFill>
                  <a:schemeClr val="dk1"/>
                </a:solidFill>
                <a:latin typeface="Open Sans"/>
                <a:ea typeface="Open Sans"/>
                <a:cs typeface="Open Sans"/>
                <a:sym typeface="Open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cxnSp>
        <p:nvCxnSpPr>
          <p:cNvPr id="60" name="Shape 60"/>
          <p:cNvCxnSpPr/>
          <p:nvPr/>
        </p:nvCxnSpPr>
        <p:spPr>
          <a:xfrm>
            <a:off x="720725" y="6579779"/>
            <a:ext cx="7077075" cy="0"/>
          </a:xfrm>
          <a:prstGeom prst="straightConnector1">
            <a:avLst/>
          </a:prstGeom>
          <a:noFill/>
          <a:ln w="9525" cap="flat" cmpd="sng">
            <a:solidFill>
              <a:schemeClr val="lt2"/>
            </a:solidFill>
            <a:prstDash val="solid"/>
            <a:miter/>
            <a:headEnd type="none" w="med" len="med"/>
            <a:tailEnd type="none" w="med" len="med"/>
          </a:ln>
        </p:spPr>
      </p:cxnSp>
      <p:sp>
        <p:nvSpPr>
          <p:cNvPr id="61" name="Shape 61"/>
          <p:cNvSpPr/>
          <p:nvPr/>
        </p:nvSpPr>
        <p:spPr>
          <a:xfrm>
            <a:off x="0" y="3"/>
            <a:ext cx="12192000" cy="76199"/>
          </a:xfrm>
          <a:prstGeom prst="rect">
            <a:avLst/>
          </a:prstGeom>
          <a:gradFill>
            <a:gsLst>
              <a:gs pos="0">
                <a:schemeClr val="accent1"/>
              </a:gs>
              <a:gs pos="85000">
                <a:schemeClr val="dk2"/>
              </a:gs>
              <a:gs pos="100000">
                <a:schemeClr val="dk2"/>
              </a:gs>
            </a:gsLst>
            <a:lin ang="0" scaled="0"/>
          </a:gradFill>
          <a:ln>
            <a:noFill/>
          </a:ln>
        </p:spPr>
        <p:txBody>
          <a:bodyPr lIns="91425" tIns="45700" rIns="91425" bIns="45700" anchor="ctr" anchorCtr="0">
            <a:noAutofit/>
          </a:bodyPr>
          <a:lstStyle/>
          <a:p>
            <a:pPr algn="ctr"/>
            <a:endParaRPr sz="900">
              <a:solidFill>
                <a:srgbClr val="FFFFFF"/>
              </a:solidFill>
              <a:latin typeface="Open Sans Light"/>
              <a:ea typeface="Open Sans Light"/>
              <a:cs typeface="Open Sans Light"/>
              <a:sym typeface="Open Sans Light"/>
            </a:endParaRPr>
          </a:p>
        </p:txBody>
      </p:sp>
      <p:cxnSp>
        <p:nvCxnSpPr>
          <p:cNvPr id="62" name="Shape 62"/>
          <p:cNvCxnSpPr/>
          <p:nvPr/>
        </p:nvCxnSpPr>
        <p:spPr>
          <a:xfrm>
            <a:off x="0" y="970973"/>
            <a:ext cx="12192000" cy="0"/>
          </a:xfrm>
          <a:prstGeom prst="straightConnector1">
            <a:avLst/>
          </a:prstGeom>
          <a:noFill/>
          <a:ln w="9525" cap="flat" cmpd="sng">
            <a:solidFill>
              <a:schemeClr val="lt2"/>
            </a:solidFill>
            <a:prstDash val="solid"/>
            <a:miter/>
            <a:headEnd type="none" w="med" len="med"/>
            <a:tailEnd type="none" w="med" len="med"/>
          </a:ln>
        </p:spPr>
      </p:cxnSp>
      <p:pic>
        <p:nvPicPr>
          <p:cNvPr id="64" name="Shape 64" descr="A picture containing thing  Description generated with high confidence"/>
          <p:cNvPicPr preferRelativeResize="0"/>
          <p:nvPr/>
        </p:nvPicPr>
        <p:blipFill rotWithShape="1">
          <a:blip r:embed="rId2">
            <a:alphaModFix/>
          </a:blip>
          <a:srcRect r="5686"/>
          <a:stretch/>
        </p:blipFill>
        <p:spPr>
          <a:xfrm>
            <a:off x="10545489" y="393431"/>
            <a:ext cx="1341713" cy="305068"/>
          </a:xfrm>
          <a:prstGeom prst="rect">
            <a:avLst/>
          </a:prstGeom>
          <a:noFill/>
          <a:ln>
            <a:noFill/>
          </a:ln>
        </p:spPr>
      </p:pic>
    </p:spTree>
    <p:extLst>
      <p:ext uri="{BB962C8B-B14F-4D97-AF65-F5344CB8AC3E}">
        <p14:creationId xmlns:p14="http://schemas.microsoft.com/office/powerpoint/2010/main" val="2409929064"/>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CA52F50-86D7-4DCD-A285-2A2446BCE01F}"/>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2170344-0F4F-4DC4-8E1C-72E74AE86BCF}"/>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F36C82C-1675-4C87-88CA-FFD3AD7581E6}"/>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anose="020B0604020202020204" pitchFamily="34" charset="0"/>
              </a:defRPr>
            </a:lvl1pPr>
          </a:lstStyle>
          <a:p>
            <a:fld id="{68376CEC-6823-4FDB-8A85-DA2E6E24FA27}" type="datetimeFigureOut">
              <a:rPr lang="en-US" altLang="en-US"/>
              <a:pPr/>
              <a:t>11/15/2017</a:t>
            </a:fld>
            <a:endParaRPr lang="en-US" altLang="en-US"/>
          </a:p>
        </p:txBody>
      </p:sp>
      <p:sp>
        <p:nvSpPr>
          <p:cNvPr id="5" name="Footer Placeholder 4">
            <a:extLst>
              <a:ext uri="{FF2B5EF4-FFF2-40B4-BE49-F238E27FC236}">
                <a16:creationId xmlns:a16="http://schemas.microsoft.com/office/drawing/2014/main" id="{7758D286-8A34-464C-957B-8D888D0A9178}"/>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anose="020B0604020202020204" pitchFamily="34" charset="0"/>
              </a:defRPr>
            </a:lvl1pPr>
          </a:lstStyle>
          <a:p>
            <a:endParaRPr lang="en-US" altLang="en-US"/>
          </a:p>
        </p:txBody>
      </p:sp>
      <p:sp>
        <p:nvSpPr>
          <p:cNvPr id="6" name="Slide Number Placeholder 5">
            <a:extLst>
              <a:ext uri="{FF2B5EF4-FFF2-40B4-BE49-F238E27FC236}">
                <a16:creationId xmlns:a16="http://schemas.microsoft.com/office/drawing/2014/main" id="{9B431539-1BD0-43AE-913F-3C1BF6F195BE}"/>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cs typeface="Arial" panose="020B0604020202020204" pitchFamily="34" charset="0"/>
              </a:defRPr>
            </a:lvl1pPr>
          </a:lstStyle>
          <a:p>
            <a:fld id="{87F43DCE-4585-49D0-84AA-6876E81A4F0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eaLnBrk="0" fontAlgn="base" hangingPunct="0">
        <a:lnSpc>
          <a:spcPct val="90000"/>
        </a:lnSpc>
        <a:spcBef>
          <a:spcPct val="0"/>
        </a:spcBef>
        <a:spcAft>
          <a:spcPct val="0"/>
        </a:spcAft>
        <a:defRPr sz="3200" kern="1200">
          <a:solidFill>
            <a:schemeClr val="tx1"/>
          </a:solidFill>
          <a:latin typeface="Arial" charset="0"/>
          <a:ea typeface="Arial" charset="0"/>
          <a:cs typeface="Arial" charset="0"/>
        </a:defRPr>
      </a:lvl1pPr>
      <a:lvl2pPr algn="l" rtl="0" eaLnBrk="0" fontAlgn="base" hangingPunct="0">
        <a:lnSpc>
          <a:spcPct val="90000"/>
        </a:lnSpc>
        <a:spcBef>
          <a:spcPct val="0"/>
        </a:spcBef>
        <a:spcAft>
          <a:spcPct val="0"/>
        </a:spcAft>
        <a:defRPr sz="3200">
          <a:solidFill>
            <a:schemeClr val="tx1"/>
          </a:solidFill>
          <a:latin typeface="Arial" charset="0"/>
          <a:ea typeface="Arial" charset="0"/>
          <a:cs typeface="Arial" charset="0"/>
        </a:defRPr>
      </a:lvl2pPr>
      <a:lvl3pPr algn="l" rtl="0" eaLnBrk="0" fontAlgn="base" hangingPunct="0">
        <a:lnSpc>
          <a:spcPct val="90000"/>
        </a:lnSpc>
        <a:spcBef>
          <a:spcPct val="0"/>
        </a:spcBef>
        <a:spcAft>
          <a:spcPct val="0"/>
        </a:spcAft>
        <a:defRPr sz="3200">
          <a:solidFill>
            <a:schemeClr val="tx1"/>
          </a:solidFill>
          <a:latin typeface="Arial" charset="0"/>
          <a:ea typeface="Arial" charset="0"/>
          <a:cs typeface="Arial" charset="0"/>
        </a:defRPr>
      </a:lvl3pPr>
      <a:lvl4pPr algn="l" rtl="0" eaLnBrk="0" fontAlgn="base" hangingPunct="0">
        <a:lnSpc>
          <a:spcPct val="90000"/>
        </a:lnSpc>
        <a:spcBef>
          <a:spcPct val="0"/>
        </a:spcBef>
        <a:spcAft>
          <a:spcPct val="0"/>
        </a:spcAft>
        <a:defRPr sz="3200">
          <a:solidFill>
            <a:schemeClr val="tx1"/>
          </a:solidFill>
          <a:latin typeface="Arial" charset="0"/>
          <a:ea typeface="Arial" charset="0"/>
          <a:cs typeface="Arial" charset="0"/>
        </a:defRPr>
      </a:lvl4pPr>
      <a:lvl5pPr algn="l" rtl="0" eaLnBrk="0" fontAlgn="base" hangingPunct="0">
        <a:lnSpc>
          <a:spcPct val="90000"/>
        </a:lnSpc>
        <a:spcBef>
          <a:spcPct val="0"/>
        </a:spcBef>
        <a:spcAft>
          <a:spcPct val="0"/>
        </a:spcAft>
        <a:defRPr sz="3200">
          <a:solidFill>
            <a:schemeClr val="tx1"/>
          </a:solidFill>
          <a:latin typeface="Arial" charset="0"/>
          <a:ea typeface="Arial" charset="0"/>
          <a:cs typeface="Arial" charset="0"/>
        </a:defRPr>
      </a:lvl5pPr>
      <a:lvl6pPr marL="457200" algn="l" rtl="0" fontAlgn="base">
        <a:lnSpc>
          <a:spcPct val="90000"/>
        </a:lnSpc>
        <a:spcBef>
          <a:spcPct val="0"/>
        </a:spcBef>
        <a:spcAft>
          <a:spcPct val="0"/>
        </a:spcAft>
        <a:defRPr sz="4000">
          <a:solidFill>
            <a:schemeClr val="tx1"/>
          </a:solidFill>
          <a:latin typeface="Arial" charset="0"/>
          <a:ea typeface="Arial" charset="0"/>
          <a:cs typeface="Arial" charset="0"/>
        </a:defRPr>
      </a:lvl6pPr>
      <a:lvl7pPr marL="914400" algn="l" rtl="0" fontAlgn="base">
        <a:lnSpc>
          <a:spcPct val="90000"/>
        </a:lnSpc>
        <a:spcBef>
          <a:spcPct val="0"/>
        </a:spcBef>
        <a:spcAft>
          <a:spcPct val="0"/>
        </a:spcAft>
        <a:defRPr sz="4000">
          <a:solidFill>
            <a:schemeClr val="tx1"/>
          </a:solidFill>
          <a:latin typeface="Arial" charset="0"/>
          <a:ea typeface="Arial" charset="0"/>
          <a:cs typeface="Arial" charset="0"/>
        </a:defRPr>
      </a:lvl7pPr>
      <a:lvl8pPr marL="1371600" algn="l" rtl="0" fontAlgn="base">
        <a:lnSpc>
          <a:spcPct val="90000"/>
        </a:lnSpc>
        <a:spcBef>
          <a:spcPct val="0"/>
        </a:spcBef>
        <a:spcAft>
          <a:spcPct val="0"/>
        </a:spcAft>
        <a:defRPr sz="4000">
          <a:solidFill>
            <a:schemeClr val="tx1"/>
          </a:solidFill>
          <a:latin typeface="Arial" charset="0"/>
          <a:ea typeface="Arial" charset="0"/>
          <a:cs typeface="Arial" charset="0"/>
        </a:defRPr>
      </a:lvl8pPr>
      <a:lvl9pPr marL="1828800" algn="l" rtl="0" fontAlgn="base">
        <a:lnSpc>
          <a:spcPct val="90000"/>
        </a:lnSpc>
        <a:spcBef>
          <a:spcPct val="0"/>
        </a:spcBef>
        <a:spcAft>
          <a:spcPct val="0"/>
        </a:spcAft>
        <a:defRPr sz="4000">
          <a:solidFill>
            <a:schemeClr val="tx1"/>
          </a:solidFill>
          <a:latin typeface="Arial" charset="0"/>
          <a:ea typeface="Arial" charset="0"/>
          <a:cs typeface="Arial"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charset="0"/>
          <a:ea typeface="Arial" charset="0"/>
          <a:cs typeface="Arial"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Arial" charset="0"/>
          <a:ea typeface="Arial" charset="0"/>
          <a:cs typeface="Arial"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Arial" charset="0"/>
          <a:ea typeface="Arial" charset="0"/>
          <a:cs typeface="Arial"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ttb@velocloud.n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3.gi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9.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47.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01.jp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gif"/><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4.jpg"/><Relationship Id="rId2"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27.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33.xml"/><Relationship Id="rId16"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124.png"/><Relationship Id="rId11" Type="http://schemas.openxmlformats.org/officeDocument/2006/relationships/image" Target="../media/image133.png"/><Relationship Id="rId5" Type="http://schemas.openxmlformats.org/officeDocument/2006/relationships/image" Target="../media/image126.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5.png"/><Relationship Id="rId9" Type="http://schemas.microsoft.com/office/2007/relationships/hdphoto" Target="../media/hdphoto2.wdp"/><Relationship Id="rId14" Type="http://schemas.openxmlformats.org/officeDocument/2006/relationships/image" Target="../media/image136.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9.png"/><Relationship Id="rId3" Type="http://schemas.openxmlformats.org/officeDocument/2006/relationships/image" Target="../media/image140.tiff"/><Relationship Id="rId7" Type="http://schemas.openxmlformats.org/officeDocument/2006/relationships/image" Target="../media/image127.png"/><Relationship Id="rId12"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85.png"/><Relationship Id="rId5" Type="http://schemas.openxmlformats.org/officeDocument/2006/relationships/image" Target="../media/image131.jpeg"/><Relationship Id="rId10"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24.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7.png"/><Relationship Id="rId7" Type="http://schemas.openxmlformats.org/officeDocument/2006/relationships/image" Target="../media/image142.jp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8.png"/><Relationship Id="rId11" Type="http://schemas.microsoft.com/office/2007/relationships/hdphoto" Target="../media/hdphoto4.wdp"/><Relationship Id="rId5" Type="http://schemas.openxmlformats.org/officeDocument/2006/relationships/image" Target="../media/image132.png"/><Relationship Id="rId10" Type="http://schemas.openxmlformats.org/officeDocument/2006/relationships/image" Target="../media/image131.jpeg"/><Relationship Id="rId4" Type="http://schemas.openxmlformats.org/officeDocument/2006/relationships/image" Target="../media/image126.png"/><Relationship Id="rId9"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Placeholder 2">
            <a:extLst>
              <a:ext uri="{FF2B5EF4-FFF2-40B4-BE49-F238E27FC236}">
                <a16:creationId xmlns:a16="http://schemas.microsoft.com/office/drawing/2014/main" id="{95EE15B8-2519-4A87-B08C-E628172D8BA7}"/>
              </a:ext>
            </a:extLst>
          </p:cNvPr>
          <p:cNvSpPr>
            <a:spLocks noGrp="1"/>
          </p:cNvSpPr>
          <p:nvPr>
            <p:ph type="body" sz="quarter" idx="13"/>
          </p:nvPr>
        </p:nvSpPr>
        <p:spPr>
          <a:xfrm>
            <a:off x="6091238" y="4454525"/>
            <a:ext cx="5491162" cy="322263"/>
          </a:xfrm>
        </p:spPr>
        <p:txBody>
          <a:bodyPr/>
          <a:lstStyle/>
          <a:p>
            <a:pPr eaLnBrk="1" hangingPunct="1">
              <a:lnSpc>
                <a:spcPct val="80000"/>
              </a:lnSpc>
            </a:pPr>
            <a:r>
              <a:rPr lang="en-US" altLang="en-US" dirty="0">
                <a:latin typeface="Arial" panose="020B0604020202020204" pitchFamily="34" charset="0"/>
                <a:cs typeface="Arial" panose="020B0604020202020204" pitchFamily="34" charset="0"/>
              </a:rPr>
              <a:t>October 2017</a:t>
            </a:r>
          </a:p>
        </p:txBody>
      </p:sp>
      <p:sp>
        <p:nvSpPr>
          <p:cNvPr id="10242" name="Text Placeholder 3">
            <a:extLst>
              <a:ext uri="{FF2B5EF4-FFF2-40B4-BE49-F238E27FC236}">
                <a16:creationId xmlns:a16="http://schemas.microsoft.com/office/drawing/2014/main" id="{9D5DECD4-EB0E-4DDE-A5A0-91185472535A}"/>
              </a:ext>
            </a:extLst>
          </p:cNvPr>
          <p:cNvSpPr>
            <a:spLocks noGrp="1"/>
          </p:cNvSpPr>
          <p:nvPr>
            <p:ph type="body" sz="quarter" idx="14"/>
          </p:nvPr>
        </p:nvSpPr>
        <p:spPr>
          <a:xfrm>
            <a:off x="7848600" y="5068888"/>
            <a:ext cx="3733800" cy="855662"/>
          </a:xfrm>
        </p:spPr>
        <p:txBody>
          <a:bodyPr/>
          <a:lstStyle/>
          <a:p>
            <a:pPr eaLnBrk="1" hangingPunct="1"/>
            <a:r>
              <a:rPr lang="en-US" altLang="en-US" dirty="0">
                <a:latin typeface="Arial" panose="020B0604020202020204" pitchFamily="34" charset="0"/>
                <a:cs typeface="Arial" panose="020B0604020202020204" pitchFamily="34" charset="0"/>
              </a:rPr>
              <a:t>Matt Berry </a:t>
            </a:r>
          </a:p>
          <a:p>
            <a:pPr eaLnBrk="1" hangingPunct="1"/>
            <a:r>
              <a:rPr lang="en-US" altLang="en-US" dirty="0" err="1">
                <a:latin typeface="Arial" panose="020B0604020202020204" pitchFamily="34" charset="0"/>
                <a:cs typeface="Arial" panose="020B0604020202020204" pitchFamily="34" charset="0"/>
              </a:rPr>
              <a:t>VeloCloud</a:t>
            </a:r>
            <a:r>
              <a:rPr lang="en-US" altLang="en-US" dirty="0">
                <a:latin typeface="Arial" panose="020B0604020202020204" pitchFamily="34" charset="0"/>
                <a:cs typeface="Arial" panose="020B0604020202020204" pitchFamily="34" charset="0"/>
              </a:rPr>
              <a:t> Pre-sales Engineer</a:t>
            </a:r>
          </a:p>
          <a:p>
            <a:pPr eaLnBrk="1" hangingPunct="1"/>
            <a:r>
              <a:rPr lang="en-US" altLang="en-US" dirty="0">
                <a:latin typeface="Arial" panose="020B0604020202020204" pitchFamily="34" charset="0"/>
                <a:cs typeface="Arial" panose="020B0604020202020204" pitchFamily="34" charset="0"/>
                <a:hlinkClick r:id="rId2"/>
              </a:rPr>
              <a:t>mattb@velocloud.net</a:t>
            </a:r>
            <a:r>
              <a:rPr lang="en-US" altLang="en-US" dirty="0">
                <a:latin typeface="Arial" panose="020B0604020202020204" pitchFamily="34" charset="0"/>
                <a:cs typeface="Arial" panose="020B0604020202020204" pitchFamily="34" charset="0"/>
              </a:rPr>
              <a:t> </a:t>
            </a:r>
          </a:p>
        </p:txBody>
      </p:sp>
      <p:sp>
        <p:nvSpPr>
          <p:cNvPr id="10243" name="Text Placeholder 4">
            <a:extLst>
              <a:ext uri="{FF2B5EF4-FFF2-40B4-BE49-F238E27FC236}">
                <a16:creationId xmlns:a16="http://schemas.microsoft.com/office/drawing/2014/main" id="{B360F3E6-E87F-4129-AF8E-CAA38682D14A}"/>
              </a:ext>
            </a:extLst>
          </p:cNvPr>
          <p:cNvSpPr>
            <a:spLocks noGrp="1"/>
          </p:cNvSpPr>
          <p:nvPr>
            <p:ph type="body" sz="quarter" idx="4294967295"/>
          </p:nvPr>
        </p:nvSpPr>
        <p:spPr>
          <a:xfrm>
            <a:off x="5605463" y="2617788"/>
            <a:ext cx="5976937" cy="1812925"/>
          </a:xfrm>
        </p:spPr>
        <p:txBody>
          <a:bodyPr anchor="b"/>
          <a:lstStyle/>
          <a:p>
            <a:pPr marL="0" indent="0" algn="r" eaLnBrk="1" hangingPunct="1">
              <a:spcBef>
                <a:spcPct val="0"/>
              </a:spcBef>
              <a:buFont typeface="Arial" panose="020B0604020202020204" pitchFamily="34" charset="0"/>
              <a:buNone/>
            </a:pPr>
            <a:r>
              <a:rPr lang="en-US" altLang="en-US" sz="4000" b="1" dirty="0">
                <a:latin typeface="Arial" panose="020B0604020202020204" pitchFamily="34" charset="0"/>
                <a:cs typeface="Arial" panose="020B0604020202020204" pitchFamily="34" charset="0"/>
              </a:rPr>
              <a:t>Cloud-Delivered</a:t>
            </a:r>
          </a:p>
          <a:p>
            <a:pPr marL="0" indent="0" algn="r" eaLnBrk="1" hangingPunct="1">
              <a:spcBef>
                <a:spcPct val="0"/>
              </a:spcBef>
              <a:buFont typeface="Arial" panose="020B0604020202020204" pitchFamily="34" charset="0"/>
              <a:buNone/>
            </a:pPr>
            <a:r>
              <a:rPr lang="en-US" altLang="en-US" sz="4000" b="1" dirty="0">
                <a:latin typeface="Arial" panose="020B0604020202020204" pitchFamily="34" charset="0"/>
                <a:cs typeface="Arial" panose="020B0604020202020204" pitchFamily="34" charset="0"/>
              </a:rPr>
              <a:t>SD-WAN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3" name="Title 1"/>
          <p:cNvSpPr txBox="1">
            <a:spLocks/>
          </p:cNvSpPr>
          <p:nvPr/>
        </p:nvSpPr>
        <p:spPr bwMode="auto">
          <a:xfrm>
            <a:off x="514351" y="55033"/>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nSpc>
                <a:spcPct val="90000"/>
              </a:lnSpc>
              <a:buClr>
                <a:srgbClr val="000000"/>
              </a:buClr>
              <a:buFont typeface="Open Sans" panose="020B0606030504020204"/>
              <a:buNone/>
            </a:pPr>
            <a:r>
              <a:rPr lang="en-US" altLang="en-US" sz="3200" dirty="0">
                <a:solidFill>
                  <a:srgbClr val="000000"/>
                </a:solidFill>
                <a:latin typeface="Open Sans" panose="020B0606030504020204"/>
                <a:sym typeface="Open Sans" panose="020B0606030504020204"/>
              </a:rPr>
              <a:t>One Touch Provisioning</a:t>
            </a:r>
          </a:p>
        </p:txBody>
      </p:sp>
      <p:pic>
        <p:nvPicPr>
          <p:cNvPr id="3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351" y="1092200"/>
            <a:ext cx="10464800" cy="490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1743188"/>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E690DC-17D6-48B6-8D82-1E369B39B4AE}"/>
              </a:ext>
            </a:extLst>
          </p:cNvPr>
          <p:cNvSpPr>
            <a:spLocks noGrp="1"/>
          </p:cNvSpPr>
          <p:nvPr>
            <p:ph type="body" sz="quarter" idx="12"/>
          </p:nvPr>
        </p:nvSpPr>
        <p:spPr/>
        <p:txBody>
          <a:bodyPr/>
          <a:lstStyle/>
          <a:p>
            <a:r>
              <a:rPr lang="en-AU" dirty="0"/>
              <a:t>Per-Packet Remediation</a:t>
            </a:r>
          </a:p>
        </p:txBody>
      </p:sp>
    </p:spTree>
    <p:extLst>
      <p:ext uri="{BB962C8B-B14F-4D97-AF65-F5344CB8AC3E}">
        <p14:creationId xmlns:p14="http://schemas.microsoft.com/office/powerpoint/2010/main" val="278266022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6"/>
          <p:cNvPicPr>
            <a:picLocks noChangeAspect="1"/>
          </p:cNvPicPr>
          <p:nvPr/>
        </p:nvPicPr>
        <p:blipFill rotWithShape="1">
          <a:blip r:embed="rId3">
            <a:extLst>
              <a:ext uri="{28A0092B-C50C-407E-A947-70E740481C1C}">
                <a14:useLocalDpi xmlns:a14="http://schemas.microsoft.com/office/drawing/2010/main" val="0"/>
              </a:ext>
            </a:extLst>
          </a:blip>
          <a:srcRect b="11311"/>
          <a:stretch/>
        </p:blipFill>
        <p:spPr bwMode="auto">
          <a:xfrm>
            <a:off x="1701801" y="2855244"/>
            <a:ext cx="9429751" cy="40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1"/>
          <p:cNvSpPr>
            <a:spLocks noGrp="1"/>
          </p:cNvSpPr>
          <p:nvPr>
            <p:ph type="title"/>
          </p:nvPr>
        </p:nvSpPr>
        <p:spPr>
          <a:xfrm>
            <a:off x="594784" y="10584"/>
            <a:ext cx="10972800" cy="948267"/>
          </a:xfrm>
        </p:spPr>
        <p:txBody>
          <a:bodyPr/>
          <a:lstStyle/>
          <a:p>
            <a:pPr eaLnBrk="1" hangingPunct="1">
              <a:spcBef>
                <a:spcPct val="0"/>
              </a:spcBef>
              <a:buClr>
                <a:srgbClr val="000000"/>
              </a:buClr>
            </a:pPr>
            <a:r>
              <a:rPr lang="en-US" altLang="en-US">
                <a:solidFill>
                  <a:srgbClr val="000000"/>
                </a:solidFill>
                <a:ea typeface="ＭＳ Ｐゴシック" panose="020B0600070205080204" pitchFamily="34" charset="-128"/>
              </a:rPr>
              <a:t>Dynamic Multi-Path Optimization </a:t>
            </a:r>
          </a:p>
        </p:txBody>
      </p:sp>
      <p:sp>
        <p:nvSpPr>
          <p:cNvPr id="63491" name="Rectangle 6"/>
          <p:cNvSpPr>
            <a:spLocks noChangeArrowheads="1"/>
          </p:cNvSpPr>
          <p:nvPr/>
        </p:nvSpPr>
        <p:spPr bwMode="auto">
          <a:xfrm>
            <a:off x="378885" y="994834"/>
            <a:ext cx="1019598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eaLnBrk="1" hangingPunct="1">
              <a:buFontTx/>
              <a:buNone/>
            </a:pPr>
            <a:r>
              <a:rPr lang="en-US" altLang="en-US" sz="2133"/>
              <a:t>Assured Application performance over MPLS, Internet broadband and LTE circuits</a:t>
            </a:r>
          </a:p>
        </p:txBody>
      </p:sp>
      <p:sp>
        <p:nvSpPr>
          <p:cNvPr id="5" name="Rectangle 4"/>
          <p:cNvSpPr/>
          <p:nvPr/>
        </p:nvSpPr>
        <p:spPr>
          <a:xfrm>
            <a:off x="554567" y="1591002"/>
            <a:ext cx="3399367" cy="420564"/>
          </a:xfrm>
          <a:prstGeom prst="rect">
            <a:avLst/>
          </a:prstGeom>
          <a:gradFill flip="none" rotWithShape="1">
            <a:gsLst>
              <a:gs pos="0">
                <a:srgbClr val="005487"/>
              </a:gs>
              <a:gs pos="100000">
                <a:srgbClr val="00AEFF"/>
              </a:gs>
            </a:gsLst>
            <a:lin ang="0" scaled="1"/>
            <a:tileRect/>
          </a:gradFill>
        </p:spPr>
        <p:txBody>
          <a:bodyPr anchor="ctr">
            <a:spAutoFit/>
          </a:bodyPr>
          <a:lstStyle/>
          <a:p>
            <a:pPr eaLnBrk="1" fontAlgn="auto" hangingPunct="1">
              <a:spcBef>
                <a:spcPts val="0"/>
              </a:spcBef>
              <a:spcAft>
                <a:spcPts val="0"/>
              </a:spcAft>
              <a:defRPr/>
            </a:pPr>
            <a:r>
              <a:rPr lang="en-US" sz="2133" b="1" spc="-125" dirty="0">
                <a:solidFill>
                  <a:prstClr val="white"/>
                </a:solidFill>
                <a:effectLst>
                  <a:outerShdw blurRad="127000" algn="ctr" rotWithShape="0">
                    <a:prstClr val="black">
                      <a:alpha val="40000"/>
                    </a:prstClr>
                  </a:outerShdw>
                </a:effectLst>
                <a:latin typeface="+mj-lt"/>
              </a:rPr>
              <a:t>Continuous</a:t>
            </a:r>
            <a:r>
              <a:rPr lang="en-US" sz="2133" b="1" dirty="0">
                <a:solidFill>
                  <a:prstClr val="white"/>
                </a:solidFill>
                <a:latin typeface="+mj-lt"/>
              </a:rPr>
              <a:t> Monitoring</a:t>
            </a:r>
          </a:p>
        </p:txBody>
      </p:sp>
      <p:sp>
        <p:nvSpPr>
          <p:cNvPr id="63493" name="Rectangle 37"/>
          <p:cNvSpPr>
            <a:spLocks noChangeArrowheads="1"/>
          </p:cNvSpPr>
          <p:nvPr/>
        </p:nvSpPr>
        <p:spPr bwMode="auto">
          <a:xfrm>
            <a:off x="378884" y="2029884"/>
            <a:ext cx="3884083"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lvl="1" eaLnBrk="1" hangingPunct="1">
              <a:buFont typeface="Wingdings" panose="05000000000000000000" pitchFamily="2" charset="2"/>
              <a:buChar char="ü"/>
            </a:pPr>
            <a:r>
              <a:rPr lang="en-US" altLang="en-US" sz="1333" b="1"/>
              <a:t>Automatic capacity testing</a:t>
            </a:r>
          </a:p>
          <a:p>
            <a:pPr lvl="1" eaLnBrk="1" hangingPunct="1">
              <a:buFont typeface="Wingdings" panose="05000000000000000000" pitchFamily="2" charset="2"/>
              <a:buChar char="ü"/>
            </a:pPr>
            <a:r>
              <a:rPr lang="en-US" altLang="en-US" sz="1333" b="1"/>
              <a:t>Continuous link &amp; path quality monitoring</a:t>
            </a:r>
          </a:p>
          <a:p>
            <a:pPr lvl="1" eaLnBrk="1" hangingPunct="1">
              <a:buFont typeface="Wingdings" panose="05000000000000000000" pitchFamily="2" charset="2"/>
              <a:buChar char="ü"/>
            </a:pPr>
            <a:r>
              <a:rPr lang="en-US" altLang="en-US" sz="1333" b="1"/>
              <a:t>MPLS Class-of-Service aware</a:t>
            </a:r>
          </a:p>
        </p:txBody>
      </p:sp>
      <p:sp>
        <p:nvSpPr>
          <p:cNvPr id="7" name="Rectangle 6"/>
          <p:cNvSpPr/>
          <p:nvPr/>
        </p:nvSpPr>
        <p:spPr>
          <a:xfrm>
            <a:off x="4262967" y="1594178"/>
            <a:ext cx="3399367" cy="420564"/>
          </a:xfrm>
          <a:prstGeom prst="rect">
            <a:avLst/>
          </a:prstGeom>
          <a:gradFill flip="none" rotWithShape="1">
            <a:gsLst>
              <a:gs pos="0">
                <a:srgbClr val="005487"/>
              </a:gs>
              <a:gs pos="100000">
                <a:srgbClr val="00AEFF"/>
              </a:gs>
            </a:gsLst>
            <a:lin ang="0" scaled="1"/>
            <a:tileRect/>
          </a:gradFill>
        </p:spPr>
        <p:txBody>
          <a:bodyPr anchor="ctr">
            <a:spAutoFit/>
          </a:bodyPr>
          <a:lstStyle/>
          <a:p>
            <a:pPr eaLnBrk="1" fontAlgn="auto" hangingPunct="1">
              <a:spcBef>
                <a:spcPts val="0"/>
              </a:spcBef>
              <a:spcAft>
                <a:spcPts val="0"/>
              </a:spcAft>
              <a:defRPr/>
            </a:pPr>
            <a:r>
              <a:rPr lang="en-US" sz="2133" b="1" spc="-125" dirty="0">
                <a:solidFill>
                  <a:prstClr val="white"/>
                </a:solidFill>
                <a:effectLst>
                  <a:outerShdw blurRad="127000" algn="ctr" rotWithShape="0">
                    <a:prstClr val="black">
                      <a:alpha val="40000"/>
                    </a:prstClr>
                  </a:outerShdw>
                </a:effectLst>
                <a:latin typeface="+mj-lt"/>
              </a:rPr>
              <a:t>Dynamic </a:t>
            </a:r>
            <a:r>
              <a:rPr lang="en-US" sz="2133" b="1" dirty="0">
                <a:solidFill>
                  <a:prstClr val="white"/>
                </a:solidFill>
                <a:latin typeface="+mj-lt"/>
              </a:rPr>
              <a:t>App Steering</a:t>
            </a:r>
          </a:p>
        </p:txBody>
      </p:sp>
      <p:sp>
        <p:nvSpPr>
          <p:cNvPr id="63495" name="Rectangle 41"/>
          <p:cNvSpPr>
            <a:spLocks noChangeArrowheads="1"/>
          </p:cNvSpPr>
          <p:nvPr/>
        </p:nvSpPr>
        <p:spPr bwMode="auto">
          <a:xfrm>
            <a:off x="4188885" y="2029885"/>
            <a:ext cx="3668183"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ü"/>
            </a:pPr>
            <a:r>
              <a:rPr lang="en-US" altLang="en-US" sz="1333" b="1"/>
              <a:t>App aware per Packet Steering</a:t>
            </a:r>
          </a:p>
          <a:p>
            <a:pPr eaLnBrk="1" hangingPunct="1">
              <a:buFont typeface="Wingdings" panose="05000000000000000000" pitchFamily="2" charset="2"/>
              <a:buChar char="ü"/>
            </a:pPr>
            <a:r>
              <a:rPr lang="en-US" altLang="en-US" sz="1333" b="1"/>
              <a:t>Aggregated bandwidth for single flows</a:t>
            </a:r>
          </a:p>
          <a:p>
            <a:pPr eaLnBrk="1" hangingPunct="1">
              <a:buFont typeface="Wingdings" panose="05000000000000000000" pitchFamily="2" charset="2"/>
              <a:buChar char="ü"/>
            </a:pPr>
            <a:r>
              <a:rPr lang="en-US" altLang="en-US" sz="1333" b="1"/>
              <a:t>Dynamic link policy</a:t>
            </a:r>
          </a:p>
        </p:txBody>
      </p:sp>
      <p:sp>
        <p:nvSpPr>
          <p:cNvPr id="63496" name="Rectangle 42"/>
          <p:cNvSpPr>
            <a:spLocks noChangeArrowheads="1"/>
          </p:cNvSpPr>
          <p:nvPr/>
        </p:nvSpPr>
        <p:spPr bwMode="auto">
          <a:xfrm>
            <a:off x="8049684" y="1591002"/>
            <a:ext cx="3530600" cy="420564"/>
          </a:xfrm>
          <a:prstGeom prst="rect">
            <a:avLst/>
          </a:prstGeom>
          <a:gradFill rotWithShape="1">
            <a:gsLst>
              <a:gs pos="0">
                <a:srgbClr val="005487"/>
              </a:gs>
              <a:gs pos="100000">
                <a:srgbClr val="00AE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eaLnBrk="1" hangingPunct="1">
              <a:buFontTx/>
              <a:buNone/>
            </a:pPr>
            <a:r>
              <a:rPr lang="en-US" altLang="en-US" sz="2133">
                <a:solidFill>
                  <a:srgbClr val="FFFFFF"/>
                </a:solidFill>
              </a:rPr>
              <a:t>On Demand </a:t>
            </a:r>
            <a:r>
              <a:rPr lang="en-US" altLang="en-US" sz="2133" b="1">
                <a:solidFill>
                  <a:srgbClr val="FFFFFF"/>
                </a:solidFill>
              </a:rPr>
              <a:t>Remediation</a:t>
            </a:r>
          </a:p>
        </p:txBody>
      </p:sp>
      <p:sp>
        <p:nvSpPr>
          <p:cNvPr id="10" name="Rectangle 43"/>
          <p:cNvSpPr>
            <a:spLocks noChangeArrowheads="1"/>
          </p:cNvSpPr>
          <p:nvPr/>
        </p:nvSpPr>
        <p:spPr bwMode="auto">
          <a:xfrm>
            <a:off x="8049685" y="1991785"/>
            <a:ext cx="4142316"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charset="0"/>
              <a:buChar char="•"/>
              <a:defRPr sz="2400">
                <a:solidFill>
                  <a:schemeClr val="tx1"/>
                </a:solidFill>
                <a:latin typeface="Arial" charset="0"/>
                <a:ea typeface="ＭＳ Ｐゴシック" charset="-128"/>
                <a:cs typeface="ＭＳ Ｐゴシック" charset="-128"/>
              </a:defRPr>
            </a:lvl1pPr>
            <a:lvl2pPr marL="742950" indent="-285750">
              <a:buFont typeface="Arial" charset="0"/>
              <a:buChar char="–"/>
              <a:defRPr sz="2400">
                <a:solidFill>
                  <a:schemeClr val="tx1"/>
                </a:solidFill>
                <a:latin typeface="Arial" charset="0"/>
                <a:ea typeface="ＭＳ Ｐゴシック" charset="-128"/>
                <a:cs typeface="ＭＳ Ｐゴシック" charset="-128"/>
              </a:defRPr>
            </a:lvl2pPr>
            <a:lvl3pPr marL="1143000" indent="-228600">
              <a:buFont typeface="Arial" charset="0"/>
              <a:buChar char="•"/>
              <a:defRPr sz="2000">
                <a:solidFill>
                  <a:schemeClr val="tx1"/>
                </a:solidFill>
                <a:latin typeface="Arial" charset="0"/>
                <a:ea typeface="ＭＳ Ｐゴシック" charset="-128"/>
                <a:cs typeface="ＭＳ Ｐゴシック" charset="-128"/>
              </a:defRPr>
            </a:lvl3pPr>
            <a:lvl4pPr marL="1600200" indent="-228600">
              <a:buFont typeface="Arial" charset="0"/>
              <a:buChar char="–"/>
              <a:defRPr sz="2000">
                <a:solidFill>
                  <a:schemeClr val="tx1"/>
                </a:solidFill>
                <a:latin typeface="Arial" charset="0"/>
                <a:ea typeface="ＭＳ Ｐゴシック" charset="-128"/>
                <a:cs typeface="ＭＳ Ｐゴシック" charset="-128"/>
              </a:defRPr>
            </a:lvl4pPr>
            <a:lvl5pPr marL="2057400" indent="-228600">
              <a:buFont typeface="Arial" charset="0"/>
              <a:buChar char="»"/>
              <a:defRPr sz="2000">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buFont typeface="Arial" charset="0"/>
              <a:buChar char="»"/>
              <a:defRPr sz="2000">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buFont typeface="Arial" charset="0"/>
              <a:buChar char="»"/>
              <a:defRPr sz="2000">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buFont typeface="Arial" charset="0"/>
              <a:buChar char="»"/>
              <a:defRPr sz="2000">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buFont typeface="Arial" charset="0"/>
              <a:buChar char="»"/>
              <a:defRPr sz="2000">
                <a:solidFill>
                  <a:schemeClr val="tx1"/>
                </a:solidFill>
                <a:latin typeface="Arial" charset="0"/>
                <a:ea typeface="ＭＳ Ｐゴシック" charset="-128"/>
                <a:cs typeface="ＭＳ Ｐゴシック" charset="-128"/>
              </a:defRPr>
            </a:lvl9pPr>
          </a:lstStyle>
          <a:p>
            <a:pPr marL="228594" indent="-228594" eaLnBrk="1" hangingPunct="1">
              <a:buFont typeface="Wingdings" charset="2"/>
              <a:buChar char="ü"/>
              <a:defRPr/>
            </a:pPr>
            <a:r>
              <a:rPr lang="en-US" altLang="en-US" sz="1333" b="1" dirty="0">
                <a:solidFill>
                  <a:schemeClr val="accent1"/>
                </a:solidFill>
              </a:rPr>
              <a:t>Error &amp; jitter correction</a:t>
            </a:r>
          </a:p>
          <a:p>
            <a:pPr marL="228594" indent="-228594" eaLnBrk="1" hangingPunct="1">
              <a:buFont typeface="Wingdings" charset="2"/>
              <a:buChar char="ü"/>
              <a:defRPr/>
            </a:pPr>
            <a:r>
              <a:rPr lang="en-US" altLang="en-US" sz="1333" b="1" dirty="0">
                <a:solidFill>
                  <a:schemeClr val="accent1"/>
                </a:solidFill>
              </a:rPr>
              <a:t>Automatic steering for brownouts/blackout</a:t>
            </a:r>
          </a:p>
          <a:p>
            <a:pPr marL="228594" indent="-228594" eaLnBrk="1" hangingPunct="1">
              <a:buFont typeface="Wingdings" charset="2"/>
              <a:buChar char="ü"/>
              <a:defRPr/>
            </a:pPr>
            <a:r>
              <a:rPr lang="en-US" altLang="x-none" sz="1333" b="1" dirty="0">
                <a:solidFill>
                  <a:schemeClr val="accent1"/>
                </a:solidFill>
              </a:rPr>
              <a:t>Enables single link performance</a:t>
            </a:r>
          </a:p>
          <a:p>
            <a:pPr eaLnBrk="1" hangingPunct="1">
              <a:buFontTx/>
              <a:buNone/>
              <a:defRPr/>
            </a:pPr>
            <a:endParaRPr lang="en-US" altLang="en-US" sz="1333" b="1" dirty="0">
              <a:solidFill>
                <a:schemeClr val="accent1"/>
              </a:solidFill>
            </a:endParaRPr>
          </a:p>
        </p:txBody>
      </p:sp>
      <p:sp>
        <p:nvSpPr>
          <p:cNvPr id="11" name="Rectangle 10"/>
          <p:cNvSpPr>
            <a:spLocks noChangeArrowheads="1"/>
          </p:cNvSpPr>
          <p:nvPr/>
        </p:nvSpPr>
        <p:spPr bwMode="auto">
          <a:xfrm>
            <a:off x="9347201" y="3431118"/>
            <a:ext cx="1113367" cy="2087033"/>
          </a:xfrm>
          <a:prstGeom prst="rect">
            <a:avLst/>
          </a:prstGeom>
          <a:noFill/>
          <a:ln w="12700">
            <a:solidFill>
              <a:schemeClr val="tx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b="1">
              <a:solidFill>
                <a:srgbClr val="FFFFFF"/>
              </a:solidFill>
            </a:endParaRPr>
          </a:p>
        </p:txBody>
      </p:sp>
      <p:sp>
        <p:nvSpPr>
          <p:cNvPr id="63499" name="TextBox 26"/>
          <p:cNvSpPr txBox="1">
            <a:spLocks noChangeArrowheads="1"/>
          </p:cNvSpPr>
          <p:nvPr/>
        </p:nvSpPr>
        <p:spPr bwMode="auto">
          <a:xfrm>
            <a:off x="10460567" y="2768601"/>
            <a:ext cx="172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r>
              <a:rPr lang="en-US" altLang="en-US" sz="1200" b="1" dirty="0">
                <a:solidFill>
                  <a:srgbClr val="FF0000"/>
                </a:solidFill>
              </a:rPr>
              <a:t>App Quality Score</a:t>
            </a:r>
          </a:p>
        </p:txBody>
      </p:sp>
      <p:cxnSp>
        <p:nvCxnSpPr>
          <p:cNvPr id="13" name="Straight Arrow Connector 12"/>
          <p:cNvCxnSpPr>
            <a:cxnSpLocks noChangeShapeType="1"/>
            <a:stCxn id="63499" idx="2"/>
          </p:cNvCxnSpPr>
          <p:nvPr/>
        </p:nvCxnSpPr>
        <p:spPr bwMode="auto">
          <a:xfrm flipH="1">
            <a:off x="10456335" y="3045600"/>
            <a:ext cx="867832" cy="1153867"/>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Rectangle 13"/>
          <p:cNvSpPr>
            <a:spLocks noChangeArrowheads="1"/>
          </p:cNvSpPr>
          <p:nvPr/>
        </p:nvSpPr>
        <p:spPr bwMode="auto">
          <a:xfrm>
            <a:off x="2192867" y="3393017"/>
            <a:ext cx="7128933" cy="795867"/>
          </a:xfrm>
          <a:prstGeom prst="rect">
            <a:avLst/>
          </a:prstGeom>
          <a:noFill/>
          <a:ln w="12700">
            <a:solidFill>
              <a:schemeClr val="tx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b="1">
              <a:solidFill>
                <a:srgbClr val="FFFFFF"/>
              </a:solidFill>
            </a:endParaRPr>
          </a:p>
        </p:txBody>
      </p:sp>
      <p:sp>
        <p:nvSpPr>
          <p:cNvPr id="63502" name="TextBox 16"/>
          <p:cNvSpPr txBox="1">
            <a:spLocks noChangeArrowheads="1"/>
          </p:cNvSpPr>
          <p:nvPr/>
        </p:nvSpPr>
        <p:spPr bwMode="auto">
          <a:xfrm>
            <a:off x="6081185" y="2901952"/>
            <a:ext cx="2482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r>
              <a:rPr lang="en-US" altLang="en-US" sz="1200" b="1" dirty="0">
                <a:solidFill>
                  <a:srgbClr val="FF0000"/>
                </a:solidFill>
              </a:rPr>
              <a:t>Error Correction </a:t>
            </a:r>
          </a:p>
          <a:p>
            <a:r>
              <a:rPr lang="en-US" altLang="en-US" sz="1200" b="1" dirty="0">
                <a:solidFill>
                  <a:srgbClr val="FF0000"/>
                </a:solidFill>
              </a:rPr>
              <a:t>TCP Optimization</a:t>
            </a:r>
          </a:p>
        </p:txBody>
      </p:sp>
      <p:cxnSp>
        <p:nvCxnSpPr>
          <p:cNvPr id="16" name="Straight Arrow Connector 15"/>
          <p:cNvCxnSpPr>
            <a:cxnSpLocks noChangeShapeType="1"/>
            <a:stCxn id="63502" idx="1"/>
          </p:cNvCxnSpPr>
          <p:nvPr/>
        </p:nvCxnSpPr>
        <p:spPr bwMode="auto">
          <a:xfrm flipH="1">
            <a:off x="5327652" y="3132785"/>
            <a:ext cx="753533" cy="620066"/>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Rectangle 16"/>
          <p:cNvSpPr>
            <a:spLocks noChangeArrowheads="1"/>
          </p:cNvSpPr>
          <p:nvPr/>
        </p:nvSpPr>
        <p:spPr bwMode="auto">
          <a:xfrm>
            <a:off x="2201333" y="4233333"/>
            <a:ext cx="1219200" cy="795867"/>
          </a:xfrm>
          <a:prstGeom prst="rect">
            <a:avLst/>
          </a:prstGeom>
          <a:noFill/>
          <a:ln w="12700">
            <a:solidFill>
              <a:schemeClr val="tx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b="1">
              <a:solidFill>
                <a:srgbClr val="FFFFFF"/>
              </a:solidFill>
            </a:endParaRPr>
          </a:p>
        </p:txBody>
      </p:sp>
      <p:sp>
        <p:nvSpPr>
          <p:cNvPr id="18" name="Rectangle 17"/>
          <p:cNvSpPr>
            <a:spLocks noChangeArrowheads="1"/>
          </p:cNvSpPr>
          <p:nvPr/>
        </p:nvSpPr>
        <p:spPr bwMode="auto">
          <a:xfrm>
            <a:off x="3877733" y="4288367"/>
            <a:ext cx="1227667" cy="795867"/>
          </a:xfrm>
          <a:prstGeom prst="rect">
            <a:avLst/>
          </a:prstGeom>
          <a:noFill/>
          <a:ln w="12700">
            <a:solidFill>
              <a:schemeClr val="tx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sz="1600" b="1">
              <a:solidFill>
                <a:srgbClr val="FFFFFF"/>
              </a:solidFill>
            </a:endParaRPr>
          </a:p>
        </p:txBody>
      </p:sp>
      <p:sp>
        <p:nvSpPr>
          <p:cNvPr id="63506" name="TextBox 12"/>
          <p:cNvSpPr txBox="1">
            <a:spLocks noChangeArrowheads="1"/>
          </p:cNvSpPr>
          <p:nvPr/>
        </p:nvSpPr>
        <p:spPr bwMode="auto">
          <a:xfrm>
            <a:off x="25400" y="3206751"/>
            <a:ext cx="2142067"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r>
              <a:rPr lang="en-US" altLang="en-US" sz="1200" b="1">
                <a:solidFill>
                  <a:srgbClr val="FF0000"/>
                </a:solidFill>
              </a:rPr>
              <a:t>Link Detection</a:t>
            </a:r>
          </a:p>
          <a:p>
            <a:r>
              <a:rPr lang="en-US" altLang="en-US" sz="1200" b="1">
                <a:solidFill>
                  <a:srgbClr val="FF0000"/>
                </a:solidFill>
              </a:rPr>
              <a:t>Congestion Detection</a:t>
            </a:r>
          </a:p>
        </p:txBody>
      </p:sp>
      <p:cxnSp>
        <p:nvCxnSpPr>
          <p:cNvPr id="20" name="Straight Arrow Connector 19"/>
          <p:cNvCxnSpPr>
            <a:cxnSpLocks noChangeShapeType="1"/>
          </p:cNvCxnSpPr>
          <p:nvPr/>
        </p:nvCxnSpPr>
        <p:spPr bwMode="auto">
          <a:xfrm>
            <a:off x="1096434" y="3699934"/>
            <a:ext cx="1096433" cy="931333"/>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flipV="1">
            <a:off x="2478617" y="4933953"/>
            <a:ext cx="2192868" cy="1013740"/>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3509" name="TextBox 20"/>
          <p:cNvSpPr txBox="1">
            <a:spLocks noChangeArrowheads="1"/>
          </p:cNvSpPr>
          <p:nvPr/>
        </p:nvSpPr>
        <p:spPr bwMode="auto">
          <a:xfrm>
            <a:off x="965200" y="5952069"/>
            <a:ext cx="2988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r>
              <a:rPr lang="en-US" altLang="en-US" sz="1200" b="1" dirty="0">
                <a:solidFill>
                  <a:srgbClr val="FF0000"/>
                </a:solidFill>
              </a:rPr>
              <a:t>Single or Multi- Link Acceleration</a:t>
            </a:r>
          </a:p>
        </p:txBody>
      </p:sp>
      <p:sp>
        <p:nvSpPr>
          <p:cNvPr id="63510" name="TextBox 23"/>
          <p:cNvSpPr txBox="1">
            <a:spLocks noChangeArrowheads="1"/>
          </p:cNvSpPr>
          <p:nvPr/>
        </p:nvSpPr>
        <p:spPr bwMode="auto">
          <a:xfrm>
            <a:off x="8798985" y="5952067"/>
            <a:ext cx="3890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200" b="1">
                <a:solidFill>
                  <a:srgbClr val="FF0000"/>
                </a:solidFill>
              </a:rPr>
              <a:t>Application Performance Reporting</a:t>
            </a:r>
          </a:p>
        </p:txBody>
      </p:sp>
      <p:cxnSp>
        <p:nvCxnSpPr>
          <p:cNvPr id="24" name="Straight Arrow Connector 23"/>
          <p:cNvCxnSpPr>
            <a:cxnSpLocks noChangeShapeType="1"/>
          </p:cNvCxnSpPr>
          <p:nvPr/>
        </p:nvCxnSpPr>
        <p:spPr bwMode="auto">
          <a:xfrm flipH="1">
            <a:off x="8041218" y="6083300"/>
            <a:ext cx="757767" cy="154517"/>
          </a:xfrm>
          <a:prstGeom prst="straightConnector1">
            <a:avLst/>
          </a:prstGeom>
          <a:noFill/>
          <a:ln w="254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82110101"/>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575733" y="0"/>
            <a:ext cx="10972800" cy="948267"/>
          </a:xfrm>
        </p:spPr>
        <p:txBody>
          <a:bodyPr/>
          <a:lstStyle/>
          <a:p>
            <a:pPr>
              <a:spcBef>
                <a:spcPct val="0"/>
              </a:spcBef>
              <a:buClr>
                <a:srgbClr val="000000"/>
              </a:buClr>
            </a:pPr>
            <a:r>
              <a:rPr lang="en-US" altLang="en-US">
                <a:solidFill>
                  <a:srgbClr val="000000"/>
                </a:solidFill>
                <a:ea typeface="ＭＳ Ｐゴシック" panose="020B0600070205080204" pitchFamily="34" charset="-128"/>
              </a:rPr>
              <a:t>Enhance User Experience</a:t>
            </a:r>
          </a:p>
        </p:txBody>
      </p:sp>
      <p:sp>
        <p:nvSpPr>
          <p:cNvPr id="65538" name="TextBox 6"/>
          <p:cNvSpPr txBox="1">
            <a:spLocks noChangeArrowheads="1"/>
          </p:cNvSpPr>
          <p:nvPr/>
        </p:nvSpPr>
        <p:spPr bwMode="auto">
          <a:xfrm>
            <a:off x="838200" y="5640918"/>
            <a:ext cx="4478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b="1">
                <a:solidFill>
                  <a:srgbClr val="FF0000"/>
                </a:solidFill>
              </a:rPr>
              <a:t>Without Velocloud SD-WAN</a:t>
            </a:r>
          </a:p>
        </p:txBody>
      </p:sp>
      <p:sp>
        <p:nvSpPr>
          <p:cNvPr id="65539" name="Rectangle 7"/>
          <p:cNvSpPr>
            <a:spLocks noChangeArrowheads="1"/>
          </p:cNvSpPr>
          <p:nvPr/>
        </p:nvSpPr>
        <p:spPr bwMode="auto">
          <a:xfrm>
            <a:off x="1490133" y="1193801"/>
            <a:ext cx="853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a:solidFill>
                  <a:schemeClr val="tx1"/>
                </a:solidFill>
              </a:rPr>
              <a:t>Video conference over a WAN link with 2% packet loss </a:t>
            </a:r>
          </a:p>
        </p:txBody>
      </p:sp>
      <p:sp>
        <p:nvSpPr>
          <p:cNvPr id="65540" name="TextBox 8"/>
          <p:cNvSpPr txBox="1">
            <a:spLocks noChangeArrowheads="1"/>
          </p:cNvSpPr>
          <p:nvPr/>
        </p:nvSpPr>
        <p:spPr bwMode="auto">
          <a:xfrm>
            <a:off x="6604000" y="5643034"/>
            <a:ext cx="4478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b="1">
                <a:solidFill>
                  <a:srgbClr val="008000"/>
                </a:solidFill>
              </a:rPr>
              <a:t>With Velocloud SD-WAN</a:t>
            </a:r>
          </a:p>
        </p:txBody>
      </p:sp>
      <p:pic>
        <p:nvPicPr>
          <p:cNvPr id="6554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7684" y="1909233"/>
            <a:ext cx="469053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2334" y="1909233"/>
            <a:ext cx="4690533"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82858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0"/>
          <p:cNvPicPr>
            <a:picLocks noChangeAspect="1"/>
          </p:cNvPicPr>
          <p:nvPr/>
        </p:nvPicPr>
        <p:blipFill>
          <a:blip r:embed="rId3">
            <a:extLst>
              <a:ext uri="{28A0092B-C50C-407E-A947-70E740481C1C}">
                <a14:useLocalDpi xmlns:a14="http://schemas.microsoft.com/office/drawing/2010/main" val="0"/>
              </a:ext>
            </a:extLst>
          </a:blip>
          <a:srcRect l="16870" t="17941" r="55228" b="63956"/>
          <a:stretch>
            <a:fillRect/>
          </a:stretch>
        </p:blipFill>
        <p:spPr bwMode="auto">
          <a:xfrm>
            <a:off x="270934" y="1013885"/>
            <a:ext cx="6682317" cy="24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1"/>
          <p:cNvSpPr>
            <a:spLocks noGrp="1"/>
          </p:cNvSpPr>
          <p:nvPr>
            <p:ph type="title"/>
          </p:nvPr>
        </p:nvSpPr>
        <p:spPr>
          <a:xfrm>
            <a:off x="577851" y="61385"/>
            <a:ext cx="10972800" cy="950383"/>
          </a:xfrm>
        </p:spPr>
        <p:txBody>
          <a:bodyPr/>
          <a:lstStyle/>
          <a:p>
            <a:pPr>
              <a:spcBef>
                <a:spcPct val="0"/>
              </a:spcBef>
              <a:buClr>
                <a:srgbClr val="000000"/>
              </a:buClr>
            </a:pPr>
            <a:r>
              <a:rPr lang="en-US" altLang="en-US">
                <a:solidFill>
                  <a:srgbClr val="000000"/>
                </a:solidFill>
                <a:ea typeface="ＭＳ Ｐゴシック" panose="020B0600070205080204" pitchFamily="34" charset="-128"/>
              </a:rPr>
              <a:t>Link Bonding for TCP Applications</a:t>
            </a:r>
          </a:p>
        </p:txBody>
      </p:sp>
      <p:sp>
        <p:nvSpPr>
          <p:cNvPr id="67587" name="TextBox 22"/>
          <p:cNvSpPr txBox="1">
            <a:spLocks noChangeArrowheads="1"/>
          </p:cNvSpPr>
          <p:nvPr/>
        </p:nvSpPr>
        <p:spPr bwMode="auto">
          <a:xfrm flipH="1">
            <a:off x="7658101" y="1358901"/>
            <a:ext cx="3941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7475" indent="-117475">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r>
              <a:rPr lang="en-US" altLang="en-US" i="1">
                <a:solidFill>
                  <a:srgbClr val="0070C0"/>
                </a:solidFill>
              </a:rPr>
              <a:t>10x faster response time</a:t>
            </a:r>
            <a:endParaRPr lang="en-US" altLang="en-US" i="1">
              <a:solidFill>
                <a:srgbClr val="FFFFFF"/>
              </a:solidFill>
            </a:endParaRPr>
          </a:p>
        </p:txBody>
      </p:sp>
      <p:graphicFrame>
        <p:nvGraphicFramePr>
          <p:cNvPr id="5" name="Table 4"/>
          <p:cNvGraphicFramePr>
            <a:graphicFrameLocks noGrp="1"/>
          </p:cNvGraphicFramePr>
          <p:nvPr/>
        </p:nvGraphicFramePr>
        <p:xfrm>
          <a:off x="3401484" y="2586567"/>
          <a:ext cx="8127999" cy="197061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487648">
                <a:tc gridSpan="3">
                  <a:txBody>
                    <a:bodyPr/>
                    <a:lstStyle/>
                    <a:p>
                      <a:pPr algn="ctr"/>
                      <a:r>
                        <a:rPr lang="en-US" sz="2400" dirty="0"/>
                        <a:t>Dual 20Mbps Links  /  50 MB</a:t>
                      </a:r>
                      <a:r>
                        <a:rPr lang="en-US" sz="2400" baseline="0" dirty="0"/>
                        <a:t> Box File Transfer</a:t>
                      </a:r>
                      <a:endParaRPr lang="en-US" sz="2400" dirty="0"/>
                    </a:p>
                  </a:txBody>
                  <a:tcPr marL="121920" marR="121920" marT="60944" marB="60944"/>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94323">
                <a:tc>
                  <a:txBody>
                    <a:bodyPr/>
                    <a:lstStyle/>
                    <a:p>
                      <a:endParaRPr lang="en-US" sz="2400"/>
                    </a:p>
                  </a:txBody>
                  <a:tcPr marL="121920" marR="121920" marT="60944" marB="60944"/>
                </a:tc>
                <a:tc>
                  <a:txBody>
                    <a:bodyPr/>
                    <a:lstStyle/>
                    <a:p>
                      <a:pPr algn="ctr"/>
                      <a:r>
                        <a:rPr lang="en-US" sz="1900" b="1" dirty="0"/>
                        <a:t>Without </a:t>
                      </a:r>
                      <a:r>
                        <a:rPr lang="en-US" sz="1900" b="1" dirty="0" err="1"/>
                        <a:t>VeloCloud</a:t>
                      </a:r>
                      <a:endParaRPr lang="en-US" sz="1900" b="1" dirty="0"/>
                    </a:p>
                  </a:txBody>
                  <a:tcPr marL="121920" marR="121920" marT="60944" marB="60944" anchor="ctr"/>
                </a:tc>
                <a:tc>
                  <a:txBody>
                    <a:bodyPr/>
                    <a:lstStyle/>
                    <a:p>
                      <a:pPr algn="ctr"/>
                      <a:r>
                        <a:rPr lang="en-US" sz="2400" b="1" dirty="0" err="1"/>
                        <a:t>VeloCloud</a:t>
                      </a:r>
                      <a:endParaRPr lang="en-US" sz="2400" b="1" dirty="0"/>
                    </a:p>
                  </a:txBody>
                  <a:tcPr marL="121920" marR="121920" marT="60944" marB="60944" anchor="ctr"/>
                </a:tc>
                <a:extLst>
                  <a:ext uri="{0D108BD9-81ED-4DB2-BD59-A6C34878D82A}">
                    <a16:rowId xmlns:a16="http://schemas.microsoft.com/office/drawing/2014/main" val="10001"/>
                  </a:ext>
                </a:extLst>
              </a:tr>
              <a:tr h="494323">
                <a:tc>
                  <a:txBody>
                    <a:bodyPr/>
                    <a:lstStyle/>
                    <a:p>
                      <a:r>
                        <a:rPr lang="en-US" sz="2400" dirty="0"/>
                        <a:t>No Loss</a:t>
                      </a:r>
                    </a:p>
                  </a:txBody>
                  <a:tcPr marL="121920" marR="121920" marT="60944" marB="60944"/>
                </a:tc>
                <a:tc>
                  <a:txBody>
                    <a:bodyPr/>
                    <a:lstStyle/>
                    <a:p>
                      <a:pPr algn="ctr"/>
                      <a:r>
                        <a:rPr lang="en-US" sz="2400" dirty="0"/>
                        <a:t>22 sec</a:t>
                      </a:r>
                    </a:p>
                  </a:txBody>
                  <a:tcPr marL="121920" marR="121920" marT="60944" marB="60944"/>
                </a:tc>
                <a:tc>
                  <a:txBody>
                    <a:bodyPr/>
                    <a:lstStyle/>
                    <a:p>
                      <a:pPr algn="ctr"/>
                      <a:r>
                        <a:rPr lang="en-US" sz="2400" b="1" dirty="0"/>
                        <a:t>12 sec</a:t>
                      </a:r>
                    </a:p>
                  </a:txBody>
                  <a:tcPr marL="121920" marR="121920" marT="60944" marB="60944">
                    <a:solidFill>
                      <a:srgbClr val="92D050"/>
                    </a:solidFill>
                  </a:tcPr>
                </a:tc>
                <a:extLst>
                  <a:ext uri="{0D108BD9-81ED-4DB2-BD59-A6C34878D82A}">
                    <a16:rowId xmlns:a16="http://schemas.microsoft.com/office/drawing/2014/main" val="10002"/>
                  </a:ext>
                </a:extLst>
              </a:tr>
              <a:tr h="494323">
                <a:tc>
                  <a:txBody>
                    <a:bodyPr/>
                    <a:lstStyle/>
                    <a:p>
                      <a:r>
                        <a:rPr lang="en-US" sz="2400" dirty="0"/>
                        <a:t>2%</a:t>
                      </a:r>
                      <a:r>
                        <a:rPr lang="en-US" sz="2400" baseline="0" dirty="0"/>
                        <a:t> Packet Loss</a:t>
                      </a:r>
                      <a:endParaRPr lang="en-US" sz="2400" dirty="0"/>
                    </a:p>
                  </a:txBody>
                  <a:tcPr marL="121920" marR="121920" marT="60944" marB="60944"/>
                </a:tc>
                <a:tc>
                  <a:txBody>
                    <a:bodyPr/>
                    <a:lstStyle/>
                    <a:p>
                      <a:pPr algn="ctr"/>
                      <a:r>
                        <a:rPr lang="en-US" sz="2400" b="1" dirty="0">
                          <a:solidFill>
                            <a:schemeClr val="bg1"/>
                          </a:solidFill>
                        </a:rPr>
                        <a:t>134 sec</a:t>
                      </a:r>
                    </a:p>
                  </a:txBody>
                  <a:tcPr marL="121920" marR="121920" marT="60944" marB="60944">
                    <a:solidFill>
                      <a:srgbClr val="C00000"/>
                    </a:solidFill>
                  </a:tcPr>
                </a:tc>
                <a:tc>
                  <a:txBody>
                    <a:bodyPr/>
                    <a:lstStyle/>
                    <a:p>
                      <a:pPr algn="ctr"/>
                      <a:r>
                        <a:rPr lang="en-US" sz="2400" b="1" dirty="0"/>
                        <a:t>13 sec</a:t>
                      </a:r>
                    </a:p>
                  </a:txBody>
                  <a:tcPr marL="121920" marR="121920" marT="60944" marB="60944">
                    <a:solidFill>
                      <a:srgbClr val="92D050"/>
                    </a:solidFill>
                  </a:tcPr>
                </a:tc>
                <a:extLst>
                  <a:ext uri="{0D108BD9-81ED-4DB2-BD59-A6C34878D82A}">
                    <a16:rowId xmlns:a16="http://schemas.microsoft.com/office/drawing/2014/main" val="10003"/>
                  </a:ext>
                </a:extLst>
              </a:tr>
            </a:tbl>
          </a:graphicData>
        </a:graphic>
      </p:graphicFrame>
      <p:sp>
        <p:nvSpPr>
          <p:cNvPr id="6" name="Rectangular Callout 5"/>
          <p:cNvSpPr>
            <a:spLocks noChangeArrowheads="1"/>
          </p:cNvSpPr>
          <p:nvPr/>
        </p:nvSpPr>
        <p:spPr bwMode="auto">
          <a:xfrm>
            <a:off x="495301" y="5124451"/>
            <a:ext cx="4612217" cy="929216"/>
          </a:xfrm>
          <a:prstGeom prst="wedgeRectCallout">
            <a:avLst>
              <a:gd name="adj1" fmla="val 86917"/>
              <a:gd name="adj2" fmla="val -134620"/>
            </a:avLst>
          </a:prstGeom>
          <a:solidFill>
            <a:srgbClr val="F2F2F2"/>
          </a:solidFill>
          <a:ln w="9525">
            <a:solidFill>
              <a:srgbClr val="005387"/>
            </a:solidFill>
            <a:miter lim="800000"/>
            <a:headEnd/>
            <a:tailEnd/>
          </a:ln>
          <a:effectLst>
            <a:outerShdw blurRad="40000" dist="23000" dir="5400000" rotWithShape="0">
              <a:srgbClr val="808080">
                <a:alpha val="34998"/>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ndParaRPr>
          </a:p>
        </p:txBody>
      </p:sp>
      <p:grpSp>
        <p:nvGrpSpPr>
          <p:cNvPr id="67609" name="Group 35"/>
          <p:cNvGrpSpPr>
            <a:grpSpLocks/>
          </p:cNvGrpSpPr>
          <p:nvPr/>
        </p:nvGrpSpPr>
        <p:grpSpPr bwMode="auto">
          <a:xfrm>
            <a:off x="495301" y="5124451"/>
            <a:ext cx="4967817" cy="1087967"/>
            <a:chOff x="1805938" y="1154982"/>
            <a:chExt cx="3190468" cy="618841"/>
          </a:xfrm>
        </p:grpSpPr>
        <p:pic>
          <p:nvPicPr>
            <p:cNvPr id="67614" name="Picture 36"/>
            <p:cNvPicPr>
              <a:picLocks noChangeAspect="1"/>
            </p:cNvPicPr>
            <p:nvPr/>
          </p:nvPicPr>
          <p:blipFill>
            <a:blip r:embed="rId3">
              <a:extLst>
                <a:ext uri="{28A0092B-C50C-407E-A947-70E740481C1C}">
                  <a14:useLocalDpi xmlns:a14="http://schemas.microsoft.com/office/drawing/2010/main" val="0"/>
                </a:ext>
              </a:extLst>
            </a:blip>
            <a:srcRect l="45297" t="17606" r="22444" b="72031"/>
            <a:stretch>
              <a:fillRect/>
            </a:stretch>
          </p:blipFill>
          <p:spPr bwMode="auto">
            <a:xfrm>
              <a:off x="1805938" y="1154982"/>
              <a:ext cx="2961641" cy="52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5" name="Picture 37"/>
            <p:cNvPicPr>
              <a:picLocks noChangeAspect="1"/>
            </p:cNvPicPr>
            <p:nvPr/>
          </p:nvPicPr>
          <p:blipFill>
            <a:blip r:embed="rId3">
              <a:extLst>
                <a:ext uri="{28A0092B-C50C-407E-A947-70E740481C1C}">
                  <a14:useLocalDpi xmlns:a14="http://schemas.microsoft.com/office/drawing/2010/main" val="0"/>
                </a:ext>
              </a:extLst>
            </a:blip>
            <a:srcRect l="52953" t="28432" r="17297" b="68924"/>
            <a:stretch>
              <a:fillRect/>
            </a:stretch>
          </p:blipFill>
          <p:spPr bwMode="auto">
            <a:xfrm>
              <a:off x="2264929" y="1639008"/>
              <a:ext cx="2731477" cy="13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ular Callout 9"/>
          <p:cNvSpPr>
            <a:spLocks noChangeArrowheads="1"/>
          </p:cNvSpPr>
          <p:nvPr/>
        </p:nvSpPr>
        <p:spPr bwMode="auto">
          <a:xfrm>
            <a:off x="6849533" y="5151967"/>
            <a:ext cx="4749800" cy="823384"/>
          </a:xfrm>
          <a:prstGeom prst="wedgeRectCallout">
            <a:avLst>
              <a:gd name="adj1" fmla="val 15616"/>
              <a:gd name="adj2" fmla="val -135991"/>
            </a:avLst>
          </a:prstGeom>
          <a:solidFill>
            <a:srgbClr val="F2F2F2"/>
          </a:solidFill>
          <a:ln w="9525">
            <a:solidFill>
              <a:srgbClr val="005387"/>
            </a:solidFill>
            <a:miter lim="800000"/>
            <a:headEnd/>
            <a:tailEnd/>
          </a:ln>
          <a:effectLst>
            <a:outerShdw blurRad="40000" dist="23000" dir="5400000" rotWithShape="0">
              <a:srgbClr val="808080">
                <a:alpha val="34998"/>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ndParaRPr>
          </a:p>
        </p:txBody>
      </p:sp>
      <p:grpSp>
        <p:nvGrpSpPr>
          <p:cNvPr id="67611" name="Group 38"/>
          <p:cNvGrpSpPr>
            <a:grpSpLocks/>
          </p:cNvGrpSpPr>
          <p:nvPr/>
        </p:nvGrpSpPr>
        <p:grpSpPr bwMode="auto">
          <a:xfrm>
            <a:off x="6849534" y="5173133"/>
            <a:ext cx="4940300" cy="1092200"/>
            <a:chOff x="4033231" y="2459233"/>
            <a:chExt cx="3070483" cy="578396"/>
          </a:xfrm>
        </p:grpSpPr>
        <p:pic>
          <p:nvPicPr>
            <p:cNvPr id="67612" name="Picture 39"/>
            <p:cNvPicPr>
              <a:picLocks noChangeAspect="1"/>
            </p:cNvPicPr>
            <p:nvPr/>
          </p:nvPicPr>
          <p:blipFill>
            <a:blip r:embed="rId4">
              <a:extLst>
                <a:ext uri="{28A0092B-C50C-407E-A947-70E740481C1C}">
                  <a14:useLocalDpi xmlns:a14="http://schemas.microsoft.com/office/drawing/2010/main" val="0"/>
                </a:ext>
              </a:extLst>
            </a:blip>
            <a:srcRect l="42917" t="18333" r="24802" b="72195"/>
            <a:stretch>
              <a:fillRect/>
            </a:stretch>
          </p:blipFill>
          <p:spPr bwMode="auto">
            <a:xfrm>
              <a:off x="4033231" y="2459233"/>
              <a:ext cx="2951769" cy="48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3" name="Picture 40"/>
            <p:cNvPicPr>
              <a:picLocks noChangeAspect="1"/>
            </p:cNvPicPr>
            <p:nvPr/>
          </p:nvPicPr>
          <p:blipFill>
            <a:blip r:embed="rId4">
              <a:extLst>
                <a:ext uri="{28A0092B-C50C-407E-A947-70E740481C1C}">
                  <a14:useLocalDpi xmlns:a14="http://schemas.microsoft.com/office/drawing/2010/main" val="0"/>
                </a:ext>
              </a:extLst>
            </a:blip>
            <a:srcRect l="58759" t="27786" r="16759" b="69392"/>
            <a:stretch>
              <a:fillRect/>
            </a:stretch>
          </p:blipFill>
          <p:spPr bwMode="auto">
            <a:xfrm>
              <a:off x="4864885" y="2892486"/>
              <a:ext cx="2238829" cy="14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50900431"/>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7C333-6E2D-42D2-B858-2CA213A96BE3}"/>
              </a:ext>
            </a:extLst>
          </p:cNvPr>
          <p:cNvSpPr>
            <a:spLocks noGrp="1"/>
          </p:cNvSpPr>
          <p:nvPr>
            <p:ph type="body" sz="quarter" idx="12"/>
          </p:nvPr>
        </p:nvSpPr>
        <p:spPr/>
        <p:txBody>
          <a:bodyPr/>
          <a:lstStyle/>
          <a:p>
            <a:r>
              <a:rPr lang="en-AU" dirty="0"/>
              <a:t>The </a:t>
            </a:r>
            <a:r>
              <a:rPr lang="en-AU" dirty="0" err="1"/>
              <a:t>VeloCloud</a:t>
            </a:r>
            <a:r>
              <a:rPr lang="en-AU" dirty="0"/>
              <a:t> Gateway</a:t>
            </a:r>
          </a:p>
        </p:txBody>
      </p:sp>
    </p:spTree>
    <p:extLst>
      <p:ext uri="{BB962C8B-B14F-4D97-AF65-F5344CB8AC3E}">
        <p14:creationId xmlns:p14="http://schemas.microsoft.com/office/powerpoint/2010/main" val="180376536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3047269" y="2470806"/>
            <a:ext cx="8456385" cy="4022721"/>
            <a:chOff x="1909385" y="4579620"/>
            <a:chExt cx="8557260" cy="3904488"/>
          </a:xfrm>
        </p:grpSpPr>
        <p:pic>
          <p:nvPicPr>
            <p:cNvPr id="94" name="Picture 2" descr="https://gm1.ggpht.com/PGLFK4CWc9w4m56hGzmcXbh6CleQPhCjBJpTXM33s5WpAfMQIPA-j1g5UlmvcW9L-dHrtiTvzle9-N0iKtvrXVgmqFc3Od5-PNtsTgGmb15K42zE2dd9qRbdYwUQ3s9xABPqSDGCCK93AOqPpp1rMQuEH8KKnY58Ik9mDq1QSoKcZAvPGZTwHVIuYDH__xcfqXKiFJHjPCMRPbqMP9l-FPgX8PG9HtMuHa2mVE20CoJgnek71Rgo6tt5G1PZOt1K9r44r0A6-QqE-B2Pj74alnGM6vgqqHgeLKEqmdArKgvtY7xOiRLhIKuc_cnSftQ_3i2atiENJDx2Ej8NepxcZX6Dd4XwohL6npUf_utP0rG2VeZXI1vWq7Kb_wqynMNwKBfhoFuVmnTJ6KQDYdTVXMNrXOqASFsOmYBtSay8gOJYV5AQXEyvFOE-Hf2LFn-mFg3a1RP4wQUPNefyatcTi4wiiH3d9q6O107Yz9YHu3DVTjGOJZvQN-WieDAmqkFNtgHUi-lLB8dyHJURESSeampsWmR3MIpL9yc89TWsau_Hd4xWzrId51TQkfeSqB3ncmYUoI599ddV-sHjgPdvIAiY_0H58EJoE0CtcsMCa7ZeNAkOmwNd9AwsSp404m0Ln5ouM2gNGcXbV9XP9Ie9SiiyQ7fgj5YRzXA-YHBU_-xvEP4DgDNmr_Fx_pbua5rt1vrpKNnWI19nzWzt2GwIKXjftSK5gg=s0-l75-ft-l75-ft"/>
            <p:cNvPicPr>
              <a:picLocks noChangeAspect="1" noChangeArrowheads="1"/>
            </p:cNvPicPr>
            <p:nvPr/>
          </p:nvPicPr>
          <p:blipFill rotWithShape="1">
            <a:blip r:embed="rId3">
              <a:extLst>
                <a:ext uri="{28A0092B-C50C-407E-A947-70E740481C1C}">
                  <a14:useLocalDpi xmlns:a14="http://schemas.microsoft.com/office/drawing/2010/main" val="0"/>
                </a:ext>
              </a:extLst>
            </a:blip>
            <a:srcRect t="11952" b="-149"/>
            <a:stretch/>
          </p:blipFill>
          <p:spPr bwMode="auto">
            <a:xfrm>
              <a:off x="1909385" y="4985079"/>
              <a:ext cx="8557260" cy="3499029"/>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6103620" y="4579620"/>
              <a:ext cx="1600200" cy="541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err="1"/>
              <a:t>VeloCloud</a:t>
            </a:r>
            <a:r>
              <a:rPr lang="en-US" dirty="0"/>
              <a:t> Hosted (Over the Top/OTT)</a:t>
            </a:r>
            <a:endParaRPr lang="en-AU" dirty="0"/>
          </a:p>
        </p:txBody>
      </p:sp>
      <p:cxnSp>
        <p:nvCxnSpPr>
          <p:cNvPr id="76" name="Straight Connector 75">
            <a:extLst/>
          </p:cNvPr>
          <p:cNvCxnSpPr>
            <a:cxnSpLocks/>
          </p:cNvCxnSpPr>
          <p:nvPr/>
        </p:nvCxnSpPr>
        <p:spPr>
          <a:xfrm flipH="1">
            <a:off x="304800" y="2279671"/>
            <a:ext cx="1158240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7" name="Rectangle 76">
            <a:extLst/>
          </p:cNvPr>
          <p:cNvSpPr/>
          <p:nvPr/>
        </p:nvSpPr>
        <p:spPr>
          <a:xfrm>
            <a:off x="301753" y="2592430"/>
            <a:ext cx="2317000" cy="3696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a:r>
              <a:rPr lang="en-US" dirty="0">
                <a:solidFill>
                  <a:schemeClr val="tx1"/>
                </a:solidFill>
                <a:latin typeface="+mj-lt"/>
              </a:rPr>
              <a:t>“Site to site </a:t>
            </a:r>
            <a:br>
              <a:rPr lang="en-US" dirty="0">
                <a:solidFill>
                  <a:schemeClr val="tx1"/>
                </a:solidFill>
                <a:latin typeface="+mj-lt"/>
              </a:rPr>
            </a:br>
            <a:r>
              <a:rPr lang="en-US" dirty="0">
                <a:solidFill>
                  <a:schemeClr val="tx1"/>
                </a:solidFill>
                <a:latin typeface="+mj-lt"/>
              </a:rPr>
              <a:t>SD-WAN plus benefits of </a:t>
            </a:r>
            <a:br>
              <a:rPr lang="en-US" dirty="0">
                <a:solidFill>
                  <a:schemeClr val="tx1"/>
                </a:solidFill>
                <a:latin typeface="+mj-lt"/>
              </a:rPr>
            </a:br>
            <a:r>
              <a:rPr lang="en-US" dirty="0">
                <a:solidFill>
                  <a:schemeClr val="tx1"/>
                </a:solidFill>
                <a:latin typeface="+mj-lt"/>
              </a:rPr>
              <a:t>cloud gateways </a:t>
            </a:r>
            <a:br>
              <a:rPr lang="en-US" dirty="0">
                <a:solidFill>
                  <a:schemeClr val="tx1"/>
                </a:solidFill>
                <a:latin typeface="+mj-lt"/>
              </a:rPr>
            </a:br>
            <a:r>
              <a:rPr lang="en-US" dirty="0">
                <a:solidFill>
                  <a:schemeClr val="tx1"/>
                </a:solidFill>
                <a:latin typeface="+mj-lt"/>
              </a:rPr>
              <a:t>for SaaS”</a:t>
            </a:r>
          </a:p>
        </p:txBody>
      </p:sp>
      <p:grpSp>
        <p:nvGrpSpPr>
          <p:cNvPr id="78" name="Group 77"/>
          <p:cNvGrpSpPr/>
          <p:nvPr/>
        </p:nvGrpSpPr>
        <p:grpSpPr>
          <a:xfrm>
            <a:off x="330200" y="1358457"/>
            <a:ext cx="3403051" cy="606425"/>
            <a:chOff x="330200" y="1358455"/>
            <a:chExt cx="3403050" cy="606425"/>
          </a:xfrm>
        </p:grpSpPr>
        <p:sp>
          <p:nvSpPr>
            <p:cNvPr id="79" name="TextBox 78">
              <a:extLst/>
            </p:cNvPr>
            <p:cNvSpPr txBox="1"/>
            <p:nvPr/>
          </p:nvSpPr>
          <p:spPr>
            <a:xfrm>
              <a:off x="1105928" y="1415446"/>
              <a:ext cx="2627322" cy="492443"/>
            </a:xfrm>
            <a:prstGeom prst="rect">
              <a:avLst/>
            </a:prstGeom>
            <a:noFill/>
          </p:spPr>
          <p:txBody>
            <a:bodyPr wrap="none" lIns="0" tIns="0" rIns="0" bIns="0" rtlCol="0">
              <a:noAutofit/>
            </a:bodyPr>
            <a:lstStyle/>
            <a:p>
              <a:r>
                <a:rPr lang="en-US" sz="1600" dirty="0"/>
                <a:t>Hub for SD-WAN to data </a:t>
              </a:r>
              <a:br>
                <a:rPr lang="en-US" sz="1600" dirty="0"/>
              </a:br>
              <a:r>
                <a:rPr lang="en-US" sz="1600" dirty="0"/>
                <a:t>center including private links</a:t>
              </a:r>
            </a:p>
          </p:txBody>
        </p:sp>
        <p:sp>
          <p:nvSpPr>
            <p:cNvPr id="80" name="Freeform 5">
              <a:extLst/>
            </p:cNvPr>
            <p:cNvSpPr>
              <a:spLocks noEditPoints="1"/>
            </p:cNvSpPr>
            <p:nvPr/>
          </p:nvSpPr>
          <p:spPr bwMode="auto">
            <a:xfrm>
              <a:off x="330200" y="1358455"/>
              <a:ext cx="461963" cy="606425"/>
            </a:xfrm>
            <a:custGeom>
              <a:avLst/>
              <a:gdLst>
                <a:gd name="T0" fmla="*/ 370 w 740"/>
                <a:gd name="T1" fmla="*/ 0 h 973"/>
                <a:gd name="T2" fmla="*/ 0 w 740"/>
                <a:gd name="T3" fmla="*/ 32 h 973"/>
                <a:gd name="T4" fmla="*/ 0 w 740"/>
                <a:gd name="T5" fmla="*/ 515 h 973"/>
                <a:gd name="T6" fmla="*/ 370 w 740"/>
                <a:gd name="T7" fmla="*/ 973 h 973"/>
                <a:gd name="T8" fmla="*/ 740 w 740"/>
                <a:gd name="T9" fmla="*/ 515 h 973"/>
                <a:gd name="T10" fmla="*/ 740 w 740"/>
                <a:gd name="T11" fmla="*/ 32 h 973"/>
                <a:gd name="T12" fmla="*/ 370 w 740"/>
                <a:gd name="T13" fmla="*/ 0 h 973"/>
                <a:gd name="T14" fmla="*/ 407 w 740"/>
                <a:gd name="T15" fmla="*/ 587 h 973"/>
                <a:gd name="T16" fmla="*/ 314 w 740"/>
                <a:gd name="T17" fmla="*/ 680 h 973"/>
                <a:gd name="T18" fmla="*/ 155 w 740"/>
                <a:gd name="T19" fmla="*/ 680 h 973"/>
                <a:gd name="T20" fmla="*/ 155 w 740"/>
                <a:gd name="T21" fmla="*/ 521 h 973"/>
                <a:gd name="T22" fmla="*/ 248 w 740"/>
                <a:gd name="T23" fmla="*/ 428 h 973"/>
                <a:gd name="T24" fmla="*/ 249 w 740"/>
                <a:gd name="T25" fmla="*/ 427 h 973"/>
                <a:gd name="T26" fmla="*/ 277 w 740"/>
                <a:gd name="T27" fmla="*/ 428 h 973"/>
                <a:gd name="T28" fmla="*/ 276 w 740"/>
                <a:gd name="T29" fmla="*/ 456 h 973"/>
                <a:gd name="T30" fmla="*/ 183 w 740"/>
                <a:gd name="T31" fmla="*/ 549 h 973"/>
                <a:gd name="T32" fmla="*/ 183 w 740"/>
                <a:gd name="T33" fmla="*/ 652 h 973"/>
                <a:gd name="T34" fmla="*/ 286 w 740"/>
                <a:gd name="T35" fmla="*/ 652 h 973"/>
                <a:gd name="T36" fmla="*/ 379 w 740"/>
                <a:gd name="T37" fmla="*/ 559 h 973"/>
                <a:gd name="T38" fmla="*/ 383 w 740"/>
                <a:gd name="T39" fmla="*/ 460 h 973"/>
                <a:gd name="T40" fmla="*/ 383 w 740"/>
                <a:gd name="T41" fmla="*/ 460 h 973"/>
                <a:gd name="T42" fmla="*/ 385 w 740"/>
                <a:gd name="T43" fmla="*/ 431 h 973"/>
                <a:gd name="T44" fmla="*/ 413 w 740"/>
                <a:gd name="T45" fmla="*/ 433 h 973"/>
                <a:gd name="T46" fmla="*/ 407 w 740"/>
                <a:gd name="T47" fmla="*/ 587 h 973"/>
                <a:gd name="T48" fmla="*/ 585 w 740"/>
                <a:gd name="T49" fmla="*/ 409 h 973"/>
                <a:gd name="T50" fmla="*/ 492 w 740"/>
                <a:gd name="T51" fmla="*/ 502 h 973"/>
                <a:gd name="T52" fmla="*/ 491 w 740"/>
                <a:gd name="T53" fmla="*/ 503 h 973"/>
                <a:gd name="T54" fmla="*/ 463 w 740"/>
                <a:gd name="T55" fmla="*/ 502 h 973"/>
                <a:gd name="T56" fmla="*/ 464 w 740"/>
                <a:gd name="T57" fmla="*/ 474 h 973"/>
                <a:gd name="T58" fmla="*/ 557 w 740"/>
                <a:gd name="T59" fmla="*/ 381 h 973"/>
                <a:gd name="T60" fmla="*/ 557 w 740"/>
                <a:gd name="T61" fmla="*/ 278 h 973"/>
                <a:gd name="T62" fmla="*/ 454 w 740"/>
                <a:gd name="T63" fmla="*/ 278 h 973"/>
                <a:gd name="T64" fmla="*/ 361 w 740"/>
                <a:gd name="T65" fmla="*/ 371 h 973"/>
                <a:gd name="T66" fmla="*/ 357 w 740"/>
                <a:gd name="T67" fmla="*/ 470 h 973"/>
                <a:gd name="T68" fmla="*/ 355 w 740"/>
                <a:gd name="T69" fmla="*/ 498 h 973"/>
                <a:gd name="T70" fmla="*/ 327 w 740"/>
                <a:gd name="T71" fmla="*/ 497 h 973"/>
                <a:gd name="T72" fmla="*/ 333 w 740"/>
                <a:gd name="T73" fmla="*/ 343 h 973"/>
                <a:gd name="T74" fmla="*/ 426 w 740"/>
                <a:gd name="T75" fmla="*/ 250 h 973"/>
                <a:gd name="T76" fmla="*/ 585 w 740"/>
                <a:gd name="T77" fmla="*/ 250 h 973"/>
                <a:gd name="T78" fmla="*/ 585 w 740"/>
                <a:gd name="T79" fmla="*/ 4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0" h="973">
                  <a:moveTo>
                    <a:pt x="370" y="0"/>
                  </a:moveTo>
                  <a:cubicBezTo>
                    <a:pt x="185" y="0"/>
                    <a:pt x="0" y="32"/>
                    <a:pt x="0" y="32"/>
                  </a:cubicBezTo>
                  <a:cubicBezTo>
                    <a:pt x="0" y="515"/>
                    <a:pt x="0" y="515"/>
                    <a:pt x="0" y="515"/>
                  </a:cubicBezTo>
                  <a:cubicBezTo>
                    <a:pt x="0" y="515"/>
                    <a:pt x="23" y="846"/>
                    <a:pt x="370" y="973"/>
                  </a:cubicBezTo>
                  <a:cubicBezTo>
                    <a:pt x="717" y="846"/>
                    <a:pt x="740" y="515"/>
                    <a:pt x="740" y="515"/>
                  </a:cubicBezTo>
                  <a:cubicBezTo>
                    <a:pt x="740" y="32"/>
                    <a:pt x="740" y="32"/>
                    <a:pt x="740" y="32"/>
                  </a:cubicBezTo>
                  <a:cubicBezTo>
                    <a:pt x="740" y="32"/>
                    <a:pt x="555" y="0"/>
                    <a:pt x="370" y="0"/>
                  </a:cubicBezTo>
                  <a:close/>
                  <a:moveTo>
                    <a:pt x="407" y="587"/>
                  </a:moveTo>
                  <a:cubicBezTo>
                    <a:pt x="314" y="680"/>
                    <a:pt x="314" y="680"/>
                    <a:pt x="314" y="680"/>
                  </a:cubicBezTo>
                  <a:cubicBezTo>
                    <a:pt x="270" y="724"/>
                    <a:pt x="199" y="724"/>
                    <a:pt x="155" y="680"/>
                  </a:cubicBezTo>
                  <a:cubicBezTo>
                    <a:pt x="111" y="636"/>
                    <a:pt x="111" y="565"/>
                    <a:pt x="155" y="521"/>
                  </a:cubicBezTo>
                  <a:cubicBezTo>
                    <a:pt x="248" y="428"/>
                    <a:pt x="248" y="428"/>
                    <a:pt x="248" y="428"/>
                  </a:cubicBezTo>
                  <a:cubicBezTo>
                    <a:pt x="248" y="427"/>
                    <a:pt x="249" y="427"/>
                    <a:pt x="249" y="427"/>
                  </a:cubicBezTo>
                  <a:cubicBezTo>
                    <a:pt x="257" y="420"/>
                    <a:pt x="269" y="420"/>
                    <a:pt x="277" y="428"/>
                  </a:cubicBezTo>
                  <a:cubicBezTo>
                    <a:pt x="284" y="435"/>
                    <a:pt x="284" y="448"/>
                    <a:pt x="276" y="456"/>
                  </a:cubicBezTo>
                  <a:cubicBezTo>
                    <a:pt x="183" y="549"/>
                    <a:pt x="183" y="549"/>
                    <a:pt x="183" y="549"/>
                  </a:cubicBezTo>
                  <a:cubicBezTo>
                    <a:pt x="154" y="578"/>
                    <a:pt x="154" y="623"/>
                    <a:pt x="183" y="652"/>
                  </a:cubicBezTo>
                  <a:cubicBezTo>
                    <a:pt x="212" y="681"/>
                    <a:pt x="257" y="681"/>
                    <a:pt x="286" y="652"/>
                  </a:cubicBezTo>
                  <a:cubicBezTo>
                    <a:pt x="379" y="559"/>
                    <a:pt x="379" y="559"/>
                    <a:pt x="379" y="559"/>
                  </a:cubicBezTo>
                  <a:cubicBezTo>
                    <a:pt x="407" y="531"/>
                    <a:pt x="408" y="488"/>
                    <a:pt x="383" y="460"/>
                  </a:cubicBezTo>
                  <a:cubicBezTo>
                    <a:pt x="383" y="460"/>
                    <a:pt x="383" y="460"/>
                    <a:pt x="383" y="460"/>
                  </a:cubicBezTo>
                  <a:cubicBezTo>
                    <a:pt x="376" y="451"/>
                    <a:pt x="377" y="439"/>
                    <a:pt x="385" y="431"/>
                  </a:cubicBezTo>
                  <a:cubicBezTo>
                    <a:pt x="393" y="424"/>
                    <a:pt x="406" y="425"/>
                    <a:pt x="413" y="433"/>
                  </a:cubicBezTo>
                  <a:cubicBezTo>
                    <a:pt x="451" y="478"/>
                    <a:pt x="449" y="545"/>
                    <a:pt x="407" y="587"/>
                  </a:cubicBezTo>
                  <a:close/>
                  <a:moveTo>
                    <a:pt x="585" y="409"/>
                  </a:moveTo>
                  <a:cubicBezTo>
                    <a:pt x="492" y="502"/>
                    <a:pt x="492" y="502"/>
                    <a:pt x="492" y="502"/>
                  </a:cubicBezTo>
                  <a:cubicBezTo>
                    <a:pt x="492" y="503"/>
                    <a:pt x="491" y="503"/>
                    <a:pt x="491" y="503"/>
                  </a:cubicBezTo>
                  <a:cubicBezTo>
                    <a:pt x="483" y="510"/>
                    <a:pt x="471" y="510"/>
                    <a:pt x="463" y="502"/>
                  </a:cubicBezTo>
                  <a:cubicBezTo>
                    <a:pt x="456" y="495"/>
                    <a:pt x="456" y="482"/>
                    <a:pt x="464" y="474"/>
                  </a:cubicBezTo>
                  <a:cubicBezTo>
                    <a:pt x="557" y="381"/>
                    <a:pt x="557" y="381"/>
                    <a:pt x="557" y="381"/>
                  </a:cubicBezTo>
                  <a:cubicBezTo>
                    <a:pt x="586" y="352"/>
                    <a:pt x="586" y="307"/>
                    <a:pt x="557" y="278"/>
                  </a:cubicBezTo>
                  <a:cubicBezTo>
                    <a:pt x="528" y="249"/>
                    <a:pt x="483" y="249"/>
                    <a:pt x="454" y="278"/>
                  </a:cubicBezTo>
                  <a:cubicBezTo>
                    <a:pt x="361" y="371"/>
                    <a:pt x="361" y="371"/>
                    <a:pt x="361" y="371"/>
                  </a:cubicBezTo>
                  <a:cubicBezTo>
                    <a:pt x="333" y="399"/>
                    <a:pt x="332" y="442"/>
                    <a:pt x="357" y="470"/>
                  </a:cubicBezTo>
                  <a:cubicBezTo>
                    <a:pt x="364" y="479"/>
                    <a:pt x="363" y="491"/>
                    <a:pt x="355" y="498"/>
                  </a:cubicBezTo>
                  <a:cubicBezTo>
                    <a:pt x="347" y="506"/>
                    <a:pt x="334" y="505"/>
                    <a:pt x="327" y="497"/>
                  </a:cubicBezTo>
                  <a:cubicBezTo>
                    <a:pt x="289" y="452"/>
                    <a:pt x="291" y="385"/>
                    <a:pt x="333" y="343"/>
                  </a:cubicBezTo>
                  <a:cubicBezTo>
                    <a:pt x="426" y="250"/>
                    <a:pt x="426" y="250"/>
                    <a:pt x="426" y="250"/>
                  </a:cubicBezTo>
                  <a:cubicBezTo>
                    <a:pt x="470" y="206"/>
                    <a:pt x="541" y="206"/>
                    <a:pt x="585" y="250"/>
                  </a:cubicBezTo>
                  <a:cubicBezTo>
                    <a:pt x="629" y="294"/>
                    <a:pt x="629" y="365"/>
                    <a:pt x="585" y="4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p:nvGrpSpPr>
        <p:grpSpPr>
          <a:xfrm>
            <a:off x="4985003" y="1400525"/>
            <a:ext cx="2922925" cy="522289"/>
            <a:chOff x="4537775" y="1400523"/>
            <a:chExt cx="2922925" cy="522289"/>
          </a:xfrm>
        </p:grpSpPr>
        <p:sp>
          <p:nvSpPr>
            <p:cNvPr id="82" name="TextBox 81">
              <a:extLst/>
            </p:cNvPr>
            <p:cNvSpPr txBox="1"/>
            <p:nvPr/>
          </p:nvSpPr>
          <p:spPr>
            <a:xfrm>
              <a:off x="5397828" y="1415446"/>
              <a:ext cx="2062872" cy="492443"/>
            </a:xfrm>
            <a:prstGeom prst="rect">
              <a:avLst/>
            </a:prstGeom>
            <a:noFill/>
          </p:spPr>
          <p:txBody>
            <a:bodyPr wrap="none" lIns="0" tIns="0" rIns="0" bIns="0" rtlCol="0">
              <a:noAutofit/>
            </a:bodyPr>
            <a:lstStyle/>
            <a:p>
              <a:r>
                <a:rPr lang="en-US" sz="1600" dirty="0" err="1"/>
                <a:t>VeloCloud</a:t>
              </a:r>
              <a:r>
                <a:rPr lang="en-US" sz="1600" dirty="0"/>
                <a:t> Hosted gateways </a:t>
              </a:r>
            </a:p>
            <a:p>
              <a:r>
                <a:rPr lang="en-US" sz="1600" dirty="0"/>
                <a:t>for SD-WAN to SaaS/IaaS</a:t>
              </a:r>
            </a:p>
          </p:txBody>
        </p:sp>
        <p:grpSp>
          <p:nvGrpSpPr>
            <p:cNvPr id="83" name="Group 8">
              <a:extLst/>
            </p:cNvPr>
            <p:cNvGrpSpPr>
              <a:grpSpLocks noChangeAspect="1"/>
            </p:cNvGrpSpPr>
            <p:nvPr/>
          </p:nvGrpSpPr>
          <p:grpSpPr bwMode="auto">
            <a:xfrm>
              <a:off x="4537775" y="1400523"/>
              <a:ext cx="516321" cy="522289"/>
              <a:chOff x="2675" y="857"/>
              <a:chExt cx="346" cy="350"/>
            </a:xfrm>
            <a:solidFill>
              <a:schemeClr val="accent2"/>
            </a:solidFill>
          </p:grpSpPr>
          <p:sp>
            <p:nvSpPr>
              <p:cNvPr id="84" name="Freeform 9">
                <a:extLst/>
              </p:cNvPr>
              <p:cNvSpPr>
                <a:spLocks noEditPoints="1"/>
              </p:cNvSpPr>
              <p:nvPr/>
            </p:nvSpPr>
            <p:spPr bwMode="auto">
              <a:xfrm>
                <a:off x="2675" y="1026"/>
                <a:ext cx="346" cy="71"/>
              </a:xfrm>
              <a:custGeom>
                <a:avLst/>
                <a:gdLst>
                  <a:gd name="T0" fmla="*/ 556 w 565"/>
                  <a:gd name="T1" fmla="*/ 0 h 116"/>
                  <a:gd name="T2" fmla="*/ 8 w 565"/>
                  <a:gd name="T3" fmla="*/ 0 h 116"/>
                  <a:gd name="T4" fmla="*/ 0 w 565"/>
                  <a:gd name="T5" fmla="*/ 9 h 116"/>
                  <a:gd name="T6" fmla="*/ 0 w 565"/>
                  <a:gd name="T7" fmla="*/ 107 h 116"/>
                  <a:gd name="T8" fmla="*/ 8 w 565"/>
                  <a:gd name="T9" fmla="*/ 116 h 116"/>
                  <a:gd name="T10" fmla="*/ 556 w 565"/>
                  <a:gd name="T11" fmla="*/ 116 h 116"/>
                  <a:gd name="T12" fmla="*/ 565 w 565"/>
                  <a:gd name="T13" fmla="*/ 107 h 116"/>
                  <a:gd name="T14" fmla="*/ 565 w 565"/>
                  <a:gd name="T15" fmla="*/ 8 h 116"/>
                  <a:gd name="T16" fmla="*/ 556 w 565"/>
                  <a:gd name="T17" fmla="*/ 0 h 116"/>
                  <a:gd name="T18" fmla="*/ 506 w 565"/>
                  <a:gd name="T19" fmla="*/ 85 h 116"/>
                  <a:gd name="T20" fmla="*/ 479 w 565"/>
                  <a:gd name="T21" fmla="*/ 59 h 116"/>
                  <a:gd name="T22" fmla="*/ 506 w 565"/>
                  <a:gd name="T23" fmla="*/ 32 h 116"/>
                  <a:gd name="T24" fmla="*/ 533 w 565"/>
                  <a:gd name="T25" fmla="*/ 59 h 116"/>
                  <a:gd name="T26" fmla="*/ 506 w 565"/>
                  <a:gd name="T27" fmla="*/ 8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5" h="116">
                    <a:moveTo>
                      <a:pt x="556" y="0"/>
                    </a:moveTo>
                    <a:cubicBezTo>
                      <a:pt x="8" y="0"/>
                      <a:pt x="8" y="0"/>
                      <a:pt x="8" y="0"/>
                    </a:cubicBezTo>
                    <a:cubicBezTo>
                      <a:pt x="4" y="0"/>
                      <a:pt x="0" y="4"/>
                      <a:pt x="0" y="9"/>
                    </a:cubicBezTo>
                    <a:cubicBezTo>
                      <a:pt x="0" y="107"/>
                      <a:pt x="0" y="107"/>
                      <a:pt x="0" y="107"/>
                    </a:cubicBezTo>
                    <a:cubicBezTo>
                      <a:pt x="0" y="112"/>
                      <a:pt x="4" y="116"/>
                      <a:pt x="8" y="116"/>
                    </a:cubicBezTo>
                    <a:cubicBezTo>
                      <a:pt x="556" y="116"/>
                      <a:pt x="556" y="116"/>
                      <a:pt x="556" y="116"/>
                    </a:cubicBezTo>
                    <a:cubicBezTo>
                      <a:pt x="561" y="116"/>
                      <a:pt x="565" y="112"/>
                      <a:pt x="565" y="107"/>
                    </a:cubicBezTo>
                    <a:cubicBezTo>
                      <a:pt x="565" y="8"/>
                      <a:pt x="565" y="8"/>
                      <a:pt x="565" y="8"/>
                    </a:cubicBezTo>
                    <a:cubicBezTo>
                      <a:pt x="565" y="4"/>
                      <a:pt x="561" y="0"/>
                      <a:pt x="556" y="0"/>
                    </a:cubicBezTo>
                    <a:close/>
                    <a:moveTo>
                      <a:pt x="506" y="85"/>
                    </a:moveTo>
                    <a:cubicBezTo>
                      <a:pt x="492" y="85"/>
                      <a:pt x="479" y="73"/>
                      <a:pt x="479" y="59"/>
                    </a:cubicBezTo>
                    <a:cubicBezTo>
                      <a:pt x="479" y="45"/>
                      <a:pt x="491" y="32"/>
                      <a:pt x="506" y="32"/>
                    </a:cubicBezTo>
                    <a:cubicBezTo>
                      <a:pt x="520" y="32"/>
                      <a:pt x="533" y="44"/>
                      <a:pt x="533" y="59"/>
                    </a:cubicBezTo>
                    <a:cubicBezTo>
                      <a:pt x="532" y="73"/>
                      <a:pt x="520" y="85"/>
                      <a:pt x="50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p:cNvPr>
              <p:cNvSpPr>
                <a:spLocks noEditPoints="1"/>
              </p:cNvSpPr>
              <p:nvPr/>
            </p:nvSpPr>
            <p:spPr bwMode="auto">
              <a:xfrm>
                <a:off x="2675" y="941"/>
                <a:ext cx="346" cy="71"/>
              </a:xfrm>
              <a:custGeom>
                <a:avLst/>
                <a:gdLst>
                  <a:gd name="T0" fmla="*/ 556 w 565"/>
                  <a:gd name="T1" fmla="*/ 0 h 116"/>
                  <a:gd name="T2" fmla="*/ 8 w 565"/>
                  <a:gd name="T3" fmla="*/ 0 h 116"/>
                  <a:gd name="T4" fmla="*/ 0 w 565"/>
                  <a:gd name="T5" fmla="*/ 9 h 116"/>
                  <a:gd name="T6" fmla="*/ 0 w 565"/>
                  <a:gd name="T7" fmla="*/ 108 h 116"/>
                  <a:gd name="T8" fmla="*/ 8 w 565"/>
                  <a:gd name="T9" fmla="*/ 116 h 116"/>
                  <a:gd name="T10" fmla="*/ 556 w 565"/>
                  <a:gd name="T11" fmla="*/ 116 h 116"/>
                  <a:gd name="T12" fmla="*/ 565 w 565"/>
                  <a:gd name="T13" fmla="*/ 108 h 116"/>
                  <a:gd name="T14" fmla="*/ 565 w 565"/>
                  <a:gd name="T15" fmla="*/ 9 h 116"/>
                  <a:gd name="T16" fmla="*/ 556 w 565"/>
                  <a:gd name="T17" fmla="*/ 0 h 116"/>
                  <a:gd name="T18" fmla="*/ 506 w 565"/>
                  <a:gd name="T19" fmla="*/ 86 h 116"/>
                  <a:gd name="T20" fmla="*/ 479 w 565"/>
                  <a:gd name="T21" fmla="*/ 59 h 116"/>
                  <a:gd name="T22" fmla="*/ 506 w 565"/>
                  <a:gd name="T23" fmla="*/ 33 h 116"/>
                  <a:gd name="T24" fmla="*/ 533 w 565"/>
                  <a:gd name="T25" fmla="*/ 59 h 116"/>
                  <a:gd name="T26" fmla="*/ 506 w 565"/>
                  <a:gd name="T27" fmla="*/ 8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5" h="116">
                    <a:moveTo>
                      <a:pt x="556" y="0"/>
                    </a:moveTo>
                    <a:cubicBezTo>
                      <a:pt x="8" y="0"/>
                      <a:pt x="8" y="0"/>
                      <a:pt x="8" y="0"/>
                    </a:cubicBezTo>
                    <a:cubicBezTo>
                      <a:pt x="4" y="0"/>
                      <a:pt x="0" y="4"/>
                      <a:pt x="0" y="9"/>
                    </a:cubicBezTo>
                    <a:cubicBezTo>
                      <a:pt x="0" y="108"/>
                      <a:pt x="0" y="108"/>
                      <a:pt x="0" y="108"/>
                    </a:cubicBezTo>
                    <a:cubicBezTo>
                      <a:pt x="0" y="113"/>
                      <a:pt x="4" y="116"/>
                      <a:pt x="8" y="116"/>
                    </a:cubicBezTo>
                    <a:cubicBezTo>
                      <a:pt x="556" y="116"/>
                      <a:pt x="556" y="116"/>
                      <a:pt x="556" y="116"/>
                    </a:cubicBezTo>
                    <a:cubicBezTo>
                      <a:pt x="561" y="116"/>
                      <a:pt x="565" y="113"/>
                      <a:pt x="565" y="108"/>
                    </a:cubicBezTo>
                    <a:cubicBezTo>
                      <a:pt x="565" y="9"/>
                      <a:pt x="565" y="9"/>
                      <a:pt x="565" y="9"/>
                    </a:cubicBezTo>
                    <a:cubicBezTo>
                      <a:pt x="565" y="4"/>
                      <a:pt x="561" y="0"/>
                      <a:pt x="556" y="0"/>
                    </a:cubicBezTo>
                    <a:close/>
                    <a:moveTo>
                      <a:pt x="506" y="86"/>
                    </a:moveTo>
                    <a:cubicBezTo>
                      <a:pt x="492" y="86"/>
                      <a:pt x="479" y="74"/>
                      <a:pt x="479" y="59"/>
                    </a:cubicBezTo>
                    <a:cubicBezTo>
                      <a:pt x="479" y="44"/>
                      <a:pt x="491" y="33"/>
                      <a:pt x="506" y="33"/>
                    </a:cubicBezTo>
                    <a:cubicBezTo>
                      <a:pt x="520" y="33"/>
                      <a:pt x="533" y="44"/>
                      <a:pt x="533" y="59"/>
                    </a:cubicBezTo>
                    <a:cubicBezTo>
                      <a:pt x="532" y="73"/>
                      <a:pt x="520" y="86"/>
                      <a:pt x="50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p:cNvPr>
              <p:cNvSpPr>
                <a:spLocks noEditPoints="1"/>
              </p:cNvSpPr>
              <p:nvPr/>
            </p:nvSpPr>
            <p:spPr bwMode="auto">
              <a:xfrm>
                <a:off x="2675" y="857"/>
                <a:ext cx="346" cy="71"/>
              </a:xfrm>
              <a:custGeom>
                <a:avLst/>
                <a:gdLst>
                  <a:gd name="T0" fmla="*/ 556 w 565"/>
                  <a:gd name="T1" fmla="*/ 0 h 116"/>
                  <a:gd name="T2" fmla="*/ 8 w 565"/>
                  <a:gd name="T3" fmla="*/ 0 h 116"/>
                  <a:gd name="T4" fmla="*/ 0 w 565"/>
                  <a:gd name="T5" fmla="*/ 8 h 116"/>
                  <a:gd name="T6" fmla="*/ 0 w 565"/>
                  <a:gd name="T7" fmla="*/ 107 h 116"/>
                  <a:gd name="T8" fmla="*/ 8 w 565"/>
                  <a:gd name="T9" fmla="*/ 116 h 116"/>
                  <a:gd name="T10" fmla="*/ 556 w 565"/>
                  <a:gd name="T11" fmla="*/ 116 h 116"/>
                  <a:gd name="T12" fmla="*/ 565 w 565"/>
                  <a:gd name="T13" fmla="*/ 107 h 116"/>
                  <a:gd name="T14" fmla="*/ 565 w 565"/>
                  <a:gd name="T15" fmla="*/ 8 h 116"/>
                  <a:gd name="T16" fmla="*/ 556 w 565"/>
                  <a:gd name="T17" fmla="*/ 0 h 116"/>
                  <a:gd name="T18" fmla="*/ 506 w 565"/>
                  <a:gd name="T19" fmla="*/ 85 h 116"/>
                  <a:gd name="T20" fmla="*/ 479 w 565"/>
                  <a:gd name="T21" fmla="*/ 58 h 116"/>
                  <a:gd name="T22" fmla="*/ 506 w 565"/>
                  <a:gd name="T23" fmla="*/ 32 h 116"/>
                  <a:gd name="T24" fmla="*/ 533 w 565"/>
                  <a:gd name="T25" fmla="*/ 58 h 116"/>
                  <a:gd name="T26" fmla="*/ 506 w 565"/>
                  <a:gd name="T27" fmla="*/ 8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5" h="116">
                    <a:moveTo>
                      <a:pt x="556" y="0"/>
                    </a:moveTo>
                    <a:cubicBezTo>
                      <a:pt x="8" y="0"/>
                      <a:pt x="8" y="0"/>
                      <a:pt x="8" y="0"/>
                    </a:cubicBezTo>
                    <a:cubicBezTo>
                      <a:pt x="4" y="0"/>
                      <a:pt x="0" y="3"/>
                      <a:pt x="0" y="8"/>
                    </a:cubicBezTo>
                    <a:cubicBezTo>
                      <a:pt x="0" y="107"/>
                      <a:pt x="0" y="107"/>
                      <a:pt x="0" y="107"/>
                    </a:cubicBezTo>
                    <a:cubicBezTo>
                      <a:pt x="0" y="112"/>
                      <a:pt x="4" y="116"/>
                      <a:pt x="8" y="116"/>
                    </a:cubicBezTo>
                    <a:cubicBezTo>
                      <a:pt x="556" y="116"/>
                      <a:pt x="556" y="116"/>
                      <a:pt x="556" y="116"/>
                    </a:cubicBezTo>
                    <a:cubicBezTo>
                      <a:pt x="561" y="116"/>
                      <a:pt x="565" y="112"/>
                      <a:pt x="565" y="107"/>
                    </a:cubicBezTo>
                    <a:cubicBezTo>
                      <a:pt x="565" y="8"/>
                      <a:pt x="565" y="8"/>
                      <a:pt x="565" y="8"/>
                    </a:cubicBezTo>
                    <a:cubicBezTo>
                      <a:pt x="565" y="3"/>
                      <a:pt x="561" y="0"/>
                      <a:pt x="556" y="0"/>
                    </a:cubicBezTo>
                    <a:close/>
                    <a:moveTo>
                      <a:pt x="506" y="85"/>
                    </a:moveTo>
                    <a:cubicBezTo>
                      <a:pt x="492" y="85"/>
                      <a:pt x="479" y="73"/>
                      <a:pt x="479" y="58"/>
                    </a:cubicBezTo>
                    <a:cubicBezTo>
                      <a:pt x="479" y="43"/>
                      <a:pt x="491" y="32"/>
                      <a:pt x="506" y="32"/>
                    </a:cubicBezTo>
                    <a:cubicBezTo>
                      <a:pt x="520" y="32"/>
                      <a:pt x="533" y="43"/>
                      <a:pt x="533" y="58"/>
                    </a:cubicBezTo>
                    <a:cubicBezTo>
                      <a:pt x="533" y="73"/>
                      <a:pt x="520" y="85"/>
                      <a:pt x="50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p:cNvPr>
              <p:cNvSpPr>
                <a:spLocks/>
              </p:cNvSpPr>
              <p:nvPr/>
            </p:nvSpPr>
            <p:spPr bwMode="auto">
              <a:xfrm>
                <a:off x="2675" y="1123"/>
                <a:ext cx="346" cy="84"/>
              </a:xfrm>
              <a:custGeom>
                <a:avLst/>
                <a:gdLst>
                  <a:gd name="T0" fmla="*/ 565 w 565"/>
                  <a:gd name="T1" fmla="*/ 89 h 138"/>
                  <a:gd name="T2" fmla="*/ 565 w 565"/>
                  <a:gd name="T3" fmla="*/ 110 h 138"/>
                  <a:gd name="T4" fmla="*/ 382 w 565"/>
                  <a:gd name="T5" fmla="*/ 110 h 138"/>
                  <a:gd name="T6" fmla="*/ 344 w 565"/>
                  <a:gd name="T7" fmla="*/ 138 h 138"/>
                  <a:gd name="T8" fmla="*/ 221 w 565"/>
                  <a:gd name="T9" fmla="*/ 138 h 138"/>
                  <a:gd name="T10" fmla="*/ 183 w 565"/>
                  <a:gd name="T11" fmla="*/ 110 h 138"/>
                  <a:gd name="T12" fmla="*/ 0 w 565"/>
                  <a:gd name="T13" fmla="*/ 110 h 138"/>
                  <a:gd name="T14" fmla="*/ 0 w 565"/>
                  <a:gd name="T15" fmla="*/ 89 h 138"/>
                  <a:gd name="T16" fmla="*/ 183 w 565"/>
                  <a:gd name="T17" fmla="*/ 89 h 138"/>
                  <a:gd name="T18" fmla="*/ 221 w 565"/>
                  <a:gd name="T19" fmla="*/ 61 h 138"/>
                  <a:gd name="T20" fmla="*/ 272 w 565"/>
                  <a:gd name="T21" fmla="*/ 61 h 138"/>
                  <a:gd name="T22" fmla="*/ 272 w 565"/>
                  <a:gd name="T23" fmla="*/ 0 h 138"/>
                  <a:gd name="T24" fmla="*/ 293 w 565"/>
                  <a:gd name="T25" fmla="*/ 0 h 138"/>
                  <a:gd name="T26" fmla="*/ 293 w 565"/>
                  <a:gd name="T27" fmla="*/ 61 h 138"/>
                  <a:gd name="T28" fmla="*/ 344 w 565"/>
                  <a:gd name="T29" fmla="*/ 61 h 138"/>
                  <a:gd name="T30" fmla="*/ 382 w 565"/>
                  <a:gd name="T31" fmla="*/ 89 h 138"/>
                  <a:gd name="T32" fmla="*/ 565 w 565"/>
                  <a:gd name="T33" fmla="*/ 8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5" h="138">
                    <a:moveTo>
                      <a:pt x="565" y="89"/>
                    </a:moveTo>
                    <a:cubicBezTo>
                      <a:pt x="565" y="110"/>
                      <a:pt x="565" y="110"/>
                      <a:pt x="565" y="110"/>
                    </a:cubicBezTo>
                    <a:cubicBezTo>
                      <a:pt x="382" y="110"/>
                      <a:pt x="382" y="110"/>
                      <a:pt x="382" y="110"/>
                    </a:cubicBezTo>
                    <a:cubicBezTo>
                      <a:pt x="377" y="127"/>
                      <a:pt x="362" y="138"/>
                      <a:pt x="344" y="138"/>
                    </a:cubicBezTo>
                    <a:cubicBezTo>
                      <a:pt x="221" y="138"/>
                      <a:pt x="221" y="138"/>
                      <a:pt x="221" y="138"/>
                    </a:cubicBezTo>
                    <a:cubicBezTo>
                      <a:pt x="203" y="138"/>
                      <a:pt x="188" y="126"/>
                      <a:pt x="183" y="110"/>
                    </a:cubicBezTo>
                    <a:cubicBezTo>
                      <a:pt x="0" y="110"/>
                      <a:pt x="0" y="110"/>
                      <a:pt x="0" y="110"/>
                    </a:cubicBezTo>
                    <a:cubicBezTo>
                      <a:pt x="0" y="89"/>
                      <a:pt x="0" y="89"/>
                      <a:pt x="0" y="89"/>
                    </a:cubicBezTo>
                    <a:cubicBezTo>
                      <a:pt x="183" y="89"/>
                      <a:pt x="183" y="89"/>
                      <a:pt x="183" y="89"/>
                    </a:cubicBezTo>
                    <a:cubicBezTo>
                      <a:pt x="188" y="72"/>
                      <a:pt x="203" y="61"/>
                      <a:pt x="221" y="61"/>
                    </a:cubicBezTo>
                    <a:cubicBezTo>
                      <a:pt x="272" y="61"/>
                      <a:pt x="272" y="61"/>
                      <a:pt x="272" y="61"/>
                    </a:cubicBezTo>
                    <a:cubicBezTo>
                      <a:pt x="272" y="0"/>
                      <a:pt x="272" y="0"/>
                      <a:pt x="272" y="0"/>
                    </a:cubicBezTo>
                    <a:cubicBezTo>
                      <a:pt x="293" y="0"/>
                      <a:pt x="293" y="0"/>
                      <a:pt x="293" y="0"/>
                    </a:cubicBezTo>
                    <a:cubicBezTo>
                      <a:pt x="293" y="61"/>
                      <a:pt x="293" y="61"/>
                      <a:pt x="293" y="61"/>
                    </a:cubicBezTo>
                    <a:cubicBezTo>
                      <a:pt x="344" y="61"/>
                      <a:pt x="344" y="61"/>
                      <a:pt x="344" y="61"/>
                    </a:cubicBezTo>
                    <a:cubicBezTo>
                      <a:pt x="362" y="61"/>
                      <a:pt x="378" y="73"/>
                      <a:pt x="382" y="89"/>
                    </a:cubicBezTo>
                    <a:lnTo>
                      <a:pt x="565"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8" name="Group 87"/>
          <p:cNvGrpSpPr/>
          <p:nvPr/>
        </p:nvGrpSpPr>
        <p:grpSpPr>
          <a:xfrm>
            <a:off x="9159679" y="1373538"/>
            <a:ext cx="2731655" cy="576263"/>
            <a:chOff x="9159679" y="1373536"/>
            <a:chExt cx="2731654" cy="576263"/>
          </a:xfrm>
        </p:grpSpPr>
        <p:sp>
          <p:nvSpPr>
            <p:cNvPr id="89" name="TextBox 88">
              <a:extLst/>
            </p:cNvPr>
            <p:cNvSpPr txBox="1"/>
            <p:nvPr/>
          </p:nvSpPr>
          <p:spPr>
            <a:xfrm>
              <a:off x="10057498" y="1415446"/>
              <a:ext cx="1833835" cy="492443"/>
            </a:xfrm>
            <a:prstGeom prst="rect">
              <a:avLst/>
            </a:prstGeom>
            <a:noFill/>
          </p:spPr>
          <p:txBody>
            <a:bodyPr wrap="none" lIns="0" tIns="0" rIns="0" bIns="0" rtlCol="0">
              <a:noAutofit/>
            </a:bodyPr>
            <a:lstStyle/>
            <a:p>
              <a:r>
                <a:rPr lang="en-US" sz="1600" dirty="0"/>
                <a:t>Hub-less design for </a:t>
              </a:r>
              <a:br>
                <a:rPr lang="en-US" sz="1600" dirty="0"/>
              </a:br>
              <a:r>
                <a:rPr lang="en-US" sz="1600" dirty="0"/>
                <a:t>legacy data centers</a:t>
              </a:r>
            </a:p>
          </p:txBody>
        </p:sp>
        <p:sp>
          <p:nvSpPr>
            <p:cNvPr id="90" name="Freeform 16">
              <a:extLst/>
            </p:cNvPr>
            <p:cNvSpPr>
              <a:spLocks noEditPoints="1"/>
            </p:cNvSpPr>
            <p:nvPr/>
          </p:nvSpPr>
          <p:spPr bwMode="auto">
            <a:xfrm>
              <a:off x="9159679" y="1373536"/>
              <a:ext cx="577850" cy="576263"/>
            </a:xfrm>
            <a:custGeom>
              <a:avLst/>
              <a:gdLst>
                <a:gd name="T0" fmla="*/ 507 w 738"/>
                <a:gd name="T1" fmla="*/ 77 h 738"/>
                <a:gd name="T2" fmla="*/ 285 w 738"/>
                <a:gd name="T3" fmla="*/ 0 h 738"/>
                <a:gd name="T4" fmla="*/ 51 w 738"/>
                <a:gd name="T5" fmla="*/ 104 h 738"/>
                <a:gd name="T6" fmla="*/ 82 w 738"/>
                <a:gd name="T7" fmla="*/ 297 h 738"/>
                <a:gd name="T8" fmla="*/ 245 w 738"/>
                <a:gd name="T9" fmla="*/ 321 h 738"/>
                <a:gd name="T10" fmla="*/ 458 w 738"/>
                <a:gd name="T11" fmla="*/ 215 h 738"/>
                <a:gd name="T12" fmla="*/ 507 w 738"/>
                <a:gd name="T13" fmla="*/ 107 h 738"/>
                <a:gd name="T14" fmla="*/ 0 w 738"/>
                <a:gd name="T15" fmla="*/ 400 h 738"/>
                <a:gd name="T16" fmla="*/ 738 w 738"/>
                <a:gd name="T17" fmla="*/ 400 h 738"/>
                <a:gd name="T18" fmla="*/ 61 w 738"/>
                <a:gd name="T19" fmla="*/ 677 h 738"/>
                <a:gd name="T20" fmla="*/ 123 w 738"/>
                <a:gd name="T21" fmla="*/ 677 h 738"/>
                <a:gd name="T22" fmla="*/ 61 w 738"/>
                <a:gd name="T23" fmla="*/ 584 h 738"/>
                <a:gd name="T24" fmla="*/ 123 w 738"/>
                <a:gd name="T25" fmla="*/ 554 h 738"/>
                <a:gd name="T26" fmla="*/ 123 w 738"/>
                <a:gd name="T27" fmla="*/ 523 h 738"/>
                <a:gd name="T28" fmla="*/ 61 w 738"/>
                <a:gd name="T29" fmla="*/ 492 h 738"/>
                <a:gd name="T30" fmla="*/ 123 w 738"/>
                <a:gd name="T31" fmla="*/ 492 h 738"/>
                <a:gd name="T32" fmla="*/ 169 w 738"/>
                <a:gd name="T33" fmla="*/ 646 h 738"/>
                <a:gd name="T34" fmla="*/ 231 w 738"/>
                <a:gd name="T35" fmla="*/ 615 h 738"/>
                <a:gd name="T36" fmla="*/ 231 w 738"/>
                <a:gd name="T37" fmla="*/ 584 h 738"/>
                <a:gd name="T38" fmla="*/ 169 w 738"/>
                <a:gd name="T39" fmla="*/ 554 h 738"/>
                <a:gd name="T40" fmla="*/ 231 w 738"/>
                <a:gd name="T41" fmla="*/ 554 h 738"/>
                <a:gd name="T42" fmla="*/ 169 w 738"/>
                <a:gd name="T43" fmla="*/ 461 h 738"/>
                <a:gd name="T44" fmla="*/ 338 w 738"/>
                <a:gd name="T45" fmla="*/ 677 h 738"/>
                <a:gd name="T46" fmla="*/ 338 w 738"/>
                <a:gd name="T47" fmla="*/ 646 h 738"/>
                <a:gd name="T48" fmla="*/ 277 w 738"/>
                <a:gd name="T49" fmla="*/ 615 h 738"/>
                <a:gd name="T50" fmla="*/ 338 w 738"/>
                <a:gd name="T51" fmla="*/ 615 h 738"/>
                <a:gd name="T52" fmla="*/ 277 w 738"/>
                <a:gd name="T53" fmla="*/ 523 h 738"/>
                <a:gd name="T54" fmla="*/ 338 w 738"/>
                <a:gd name="T55" fmla="*/ 492 h 738"/>
                <a:gd name="T56" fmla="*/ 338 w 738"/>
                <a:gd name="T57" fmla="*/ 461 h 738"/>
                <a:gd name="T58" fmla="*/ 384 w 738"/>
                <a:gd name="T59" fmla="*/ 677 h 738"/>
                <a:gd name="T60" fmla="*/ 446 w 738"/>
                <a:gd name="T61" fmla="*/ 677 h 738"/>
                <a:gd name="T62" fmla="*/ 384 w 738"/>
                <a:gd name="T63" fmla="*/ 584 h 738"/>
                <a:gd name="T64" fmla="*/ 446 w 738"/>
                <a:gd name="T65" fmla="*/ 554 h 738"/>
                <a:gd name="T66" fmla="*/ 446 w 738"/>
                <a:gd name="T67" fmla="*/ 523 h 738"/>
                <a:gd name="T68" fmla="*/ 384 w 738"/>
                <a:gd name="T69" fmla="*/ 492 h 738"/>
                <a:gd name="T70" fmla="*/ 446 w 738"/>
                <a:gd name="T71" fmla="*/ 492 h 738"/>
                <a:gd name="T72" fmla="*/ 492 w 738"/>
                <a:gd name="T73" fmla="*/ 646 h 738"/>
                <a:gd name="T74" fmla="*/ 554 w 738"/>
                <a:gd name="T75" fmla="*/ 615 h 738"/>
                <a:gd name="T76" fmla="*/ 554 w 738"/>
                <a:gd name="T77" fmla="*/ 584 h 738"/>
                <a:gd name="T78" fmla="*/ 492 w 738"/>
                <a:gd name="T79" fmla="*/ 554 h 738"/>
                <a:gd name="T80" fmla="*/ 554 w 738"/>
                <a:gd name="T81" fmla="*/ 554 h 738"/>
                <a:gd name="T82" fmla="*/ 492 w 738"/>
                <a:gd name="T83" fmla="*/ 461 h 738"/>
                <a:gd name="T84" fmla="*/ 661 w 738"/>
                <a:gd name="T85" fmla="*/ 677 h 738"/>
                <a:gd name="T86" fmla="*/ 661 w 738"/>
                <a:gd name="T87" fmla="*/ 646 h 738"/>
                <a:gd name="T88" fmla="*/ 600 w 738"/>
                <a:gd name="T89" fmla="*/ 615 h 738"/>
                <a:gd name="T90" fmla="*/ 661 w 738"/>
                <a:gd name="T91" fmla="*/ 615 h 738"/>
                <a:gd name="T92" fmla="*/ 600 w 738"/>
                <a:gd name="T93" fmla="*/ 523 h 738"/>
                <a:gd name="T94" fmla="*/ 661 w 738"/>
                <a:gd name="T95" fmla="*/ 492 h 738"/>
                <a:gd name="T96" fmla="*/ 661 w 738"/>
                <a:gd name="T97" fmla="*/ 46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8" h="738">
                  <a:moveTo>
                    <a:pt x="631" y="400"/>
                  </a:moveTo>
                  <a:cubicBezTo>
                    <a:pt x="631" y="200"/>
                    <a:pt x="631" y="200"/>
                    <a:pt x="631" y="200"/>
                  </a:cubicBezTo>
                  <a:cubicBezTo>
                    <a:pt x="631" y="132"/>
                    <a:pt x="575" y="77"/>
                    <a:pt x="507" y="77"/>
                  </a:cubicBezTo>
                  <a:cubicBezTo>
                    <a:pt x="394" y="77"/>
                    <a:pt x="394" y="77"/>
                    <a:pt x="394" y="77"/>
                  </a:cubicBezTo>
                  <a:cubicBezTo>
                    <a:pt x="380" y="33"/>
                    <a:pt x="336" y="0"/>
                    <a:pt x="286" y="0"/>
                  </a:cubicBezTo>
                  <a:cubicBezTo>
                    <a:pt x="285" y="0"/>
                    <a:pt x="285" y="0"/>
                    <a:pt x="285" y="0"/>
                  </a:cubicBezTo>
                  <a:cubicBezTo>
                    <a:pt x="241" y="0"/>
                    <a:pt x="201" y="25"/>
                    <a:pt x="182" y="63"/>
                  </a:cubicBezTo>
                  <a:cubicBezTo>
                    <a:pt x="165" y="52"/>
                    <a:pt x="145" y="47"/>
                    <a:pt x="125" y="49"/>
                  </a:cubicBezTo>
                  <a:cubicBezTo>
                    <a:pt x="91" y="52"/>
                    <a:pt x="62" y="73"/>
                    <a:pt x="51" y="104"/>
                  </a:cubicBezTo>
                  <a:cubicBezTo>
                    <a:pt x="46" y="116"/>
                    <a:pt x="45" y="128"/>
                    <a:pt x="46" y="141"/>
                  </a:cubicBezTo>
                  <a:cubicBezTo>
                    <a:pt x="18" y="156"/>
                    <a:pt x="0" y="184"/>
                    <a:pt x="0" y="215"/>
                  </a:cubicBezTo>
                  <a:cubicBezTo>
                    <a:pt x="0" y="260"/>
                    <a:pt x="33" y="293"/>
                    <a:pt x="82" y="297"/>
                  </a:cubicBezTo>
                  <a:cubicBezTo>
                    <a:pt x="96" y="315"/>
                    <a:pt x="120" y="321"/>
                    <a:pt x="135" y="321"/>
                  </a:cubicBezTo>
                  <a:cubicBezTo>
                    <a:pt x="158" y="321"/>
                    <a:pt x="173" y="317"/>
                    <a:pt x="191" y="303"/>
                  </a:cubicBezTo>
                  <a:cubicBezTo>
                    <a:pt x="201" y="312"/>
                    <a:pt x="219" y="321"/>
                    <a:pt x="245" y="321"/>
                  </a:cubicBezTo>
                  <a:cubicBezTo>
                    <a:pt x="275" y="321"/>
                    <a:pt x="294" y="309"/>
                    <a:pt x="305" y="301"/>
                  </a:cubicBezTo>
                  <a:cubicBezTo>
                    <a:pt x="355" y="320"/>
                    <a:pt x="390" y="308"/>
                    <a:pt x="412" y="294"/>
                  </a:cubicBezTo>
                  <a:cubicBezTo>
                    <a:pt x="443" y="273"/>
                    <a:pt x="458" y="239"/>
                    <a:pt x="458" y="215"/>
                  </a:cubicBezTo>
                  <a:cubicBezTo>
                    <a:pt x="458" y="178"/>
                    <a:pt x="433" y="146"/>
                    <a:pt x="397" y="135"/>
                  </a:cubicBezTo>
                  <a:cubicBezTo>
                    <a:pt x="399" y="126"/>
                    <a:pt x="400" y="117"/>
                    <a:pt x="400" y="107"/>
                  </a:cubicBezTo>
                  <a:cubicBezTo>
                    <a:pt x="507" y="107"/>
                    <a:pt x="507" y="107"/>
                    <a:pt x="507" y="107"/>
                  </a:cubicBezTo>
                  <a:cubicBezTo>
                    <a:pt x="558" y="107"/>
                    <a:pt x="600" y="149"/>
                    <a:pt x="600" y="200"/>
                  </a:cubicBezTo>
                  <a:cubicBezTo>
                    <a:pt x="600" y="400"/>
                    <a:pt x="600" y="400"/>
                    <a:pt x="600" y="400"/>
                  </a:cubicBezTo>
                  <a:cubicBezTo>
                    <a:pt x="0" y="400"/>
                    <a:pt x="0" y="400"/>
                    <a:pt x="0" y="400"/>
                  </a:cubicBezTo>
                  <a:cubicBezTo>
                    <a:pt x="0" y="738"/>
                    <a:pt x="0" y="738"/>
                    <a:pt x="0" y="738"/>
                  </a:cubicBezTo>
                  <a:cubicBezTo>
                    <a:pt x="738" y="738"/>
                    <a:pt x="738" y="738"/>
                    <a:pt x="738" y="738"/>
                  </a:cubicBezTo>
                  <a:cubicBezTo>
                    <a:pt x="738" y="400"/>
                    <a:pt x="738" y="400"/>
                    <a:pt x="738" y="400"/>
                  </a:cubicBezTo>
                  <a:lnTo>
                    <a:pt x="631" y="400"/>
                  </a:lnTo>
                  <a:close/>
                  <a:moveTo>
                    <a:pt x="123" y="677"/>
                  </a:moveTo>
                  <a:cubicBezTo>
                    <a:pt x="61" y="677"/>
                    <a:pt x="61" y="677"/>
                    <a:pt x="61" y="677"/>
                  </a:cubicBezTo>
                  <a:cubicBezTo>
                    <a:pt x="61" y="646"/>
                    <a:pt x="61" y="646"/>
                    <a:pt x="61" y="646"/>
                  </a:cubicBezTo>
                  <a:cubicBezTo>
                    <a:pt x="123" y="646"/>
                    <a:pt x="123" y="646"/>
                    <a:pt x="123" y="646"/>
                  </a:cubicBezTo>
                  <a:lnTo>
                    <a:pt x="123" y="677"/>
                  </a:lnTo>
                  <a:close/>
                  <a:moveTo>
                    <a:pt x="123" y="615"/>
                  </a:moveTo>
                  <a:cubicBezTo>
                    <a:pt x="61" y="615"/>
                    <a:pt x="61" y="615"/>
                    <a:pt x="61" y="615"/>
                  </a:cubicBezTo>
                  <a:cubicBezTo>
                    <a:pt x="61" y="584"/>
                    <a:pt x="61" y="584"/>
                    <a:pt x="61" y="584"/>
                  </a:cubicBezTo>
                  <a:cubicBezTo>
                    <a:pt x="123" y="584"/>
                    <a:pt x="123" y="584"/>
                    <a:pt x="123" y="584"/>
                  </a:cubicBezTo>
                  <a:lnTo>
                    <a:pt x="123" y="615"/>
                  </a:lnTo>
                  <a:close/>
                  <a:moveTo>
                    <a:pt x="123" y="554"/>
                  </a:moveTo>
                  <a:cubicBezTo>
                    <a:pt x="61" y="554"/>
                    <a:pt x="61" y="554"/>
                    <a:pt x="61" y="554"/>
                  </a:cubicBezTo>
                  <a:cubicBezTo>
                    <a:pt x="61" y="523"/>
                    <a:pt x="61" y="523"/>
                    <a:pt x="61" y="523"/>
                  </a:cubicBezTo>
                  <a:cubicBezTo>
                    <a:pt x="123" y="523"/>
                    <a:pt x="123" y="523"/>
                    <a:pt x="123" y="523"/>
                  </a:cubicBezTo>
                  <a:lnTo>
                    <a:pt x="123" y="554"/>
                  </a:lnTo>
                  <a:close/>
                  <a:moveTo>
                    <a:pt x="123" y="492"/>
                  </a:moveTo>
                  <a:cubicBezTo>
                    <a:pt x="61" y="492"/>
                    <a:pt x="61" y="492"/>
                    <a:pt x="61" y="492"/>
                  </a:cubicBezTo>
                  <a:cubicBezTo>
                    <a:pt x="61" y="461"/>
                    <a:pt x="61" y="461"/>
                    <a:pt x="61" y="461"/>
                  </a:cubicBezTo>
                  <a:cubicBezTo>
                    <a:pt x="123" y="461"/>
                    <a:pt x="123" y="461"/>
                    <a:pt x="123" y="461"/>
                  </a:cubicBezTo>
                  <a:lnTo>
                    <a:pt x="123" y="492"/>
                  </a:lnTo>
                  <a:close/>
                  <a:moveTo>
                    <a:pt x="231" y="677"/>
                  </a:moveTo>
                  <a:cubicBezTo>
                    <a:pt x="169" y="677"/>
                    <a:pt x="169" y="677"/>
                    <a:pt x="169" y="677"/>
                  </a:cubicBezTo>
                  <a:cubicBezTo>
                    <a:pt x="169" y="646"/>
                    <a:pt x="169" y="646"/>
                    <a:pt x="169" y="646"/>
                  </a:cubicBezTo>
                  <a:cubicBezTo>
                    <a:pt x="231" y="646"/>
                    <a:pt x="231" y="646"/>
                    <a:pt x="231" y="646"/>
                  </a:cubicBezTo>
                  <a:lnTo>
                    <a:pt x="231" y="677"/>
                  </a:lnTo>
                  <a:close/>
                  <a:moveTo>
                    <a:pt x="231" y="615"/>
                  </a:moveTo>
                  <a:cubicBezTo>
                    <a:pt x="169" y="615"/>
                    <a:pt x="169" y="615"/>
                    <a:pt x="169" y="615"/>
                  </a:cubicBezTo>
                  <a:cubicBezTo>
                    <a:pt x="169" y="584"/>
                    <a:pt x="169" y="584"/>
                    <a:pt x="169" y="584"/>
                  </a:cubicBezTo>
                  <a:cubicBezTo>
                    <a:pt x="231" y="584"/>
                    <a:pt x="231" y="584"/>
                    <a:pt x="231" y="584"/>
                  </a:cubicBezTo>
                  <a:lnTo>
                    <a:pt x="231" y="615"/>
                  </a:lnTo>
                  <a:close/>
                  <a:moveTo>
                    <a:pt x="231" y="554"/>
                  </a:moveTo>
                  <a:cubicBezTo>
                    <a:pt x="169" y="554"/>
                    <a:pt x="169" y="554"/>
                    <a:pt x="169" y="554"/>
                  </a:cubicBezTo>
                  <a:cubicBezTo>
                    <a:pt x="169" y="523"/>
                    <a:pt x="169" y="523"/>
                    <a:pt x="169" y="523"/>
                  </a:cubicBezTo>
                  <a:cubicBezTo>
                    <a:pt x="231" y="523"/>
                    <a:pt x="231" y="523"/>
                    <a:pt x="231" y="523"/>
                  </a:cubicBezTo>
                  <a:lnTo>
                    <a:pt x="231" y="554"/>
                  </a:lnTo>
                  <a:close/>
                  <a:moveTo>
                    <a:pt x="231" y="492"/>
                  </a:moveTo>
                  <a:cubicBezTo>
                    <a:pt x="169" y="492"/>
                    <a:pt x="169" y="492"/>
                    <a:pt x="169" y="492"/>
                  </a:cubicBezTo>
                  <a:cubicBezTo>
                    <a:pt x="169" y="461"/>
                    <a:pt x="169" y="461"/>
                    <a:pt x="169" y="461"/>
                  </a:cubicBezTo>
                  <a:cubicBezTo>
                    <a:pt x="231" y="461"/>
                    <a:pt x="231" y="461"/>
                    <a:pt x="231" y="461"/>
                  </a:cubicBezTo>
                  <a:lnTo>
                    <a:pt x="231" y="492"/>
                  </a:lnTo>
                  <a:close/>
                  <a:moveTo>
                    <a:pt x="338" y="677"/>
                  </a:moveTo>
                  <a:cubicBezTo>
                    <a:pt x="277" y="677"/>
                    <a:pt x="277" y="677"/>
                    <a:pt x="277" y="677"/>
                  </a:cubicBezTo>
                  <a:cubicBezTo>
                    <a:pt x="277" y="646"/>
                    <a:pt x="277" y="646"/>
                    <a:pt x="277" y="646"/>
                  </a:cubicBezTo>
                  <a:cubicBezTo>
                    <a:pt x="338" y="646"/>
                    <a:pt x="338" y="646"/>
                    <a:pt x="338" y="646"/>
                  </a:cubicBezTo>
                  <a:lnTo>
                    <a:pt x="338" y="677"/>
                  </a:lnTo>
                  <a:close/>
                  <a:moveTo>
                    <a:pt x="338" y="615"/>
                  </a:moveTo>
                  <a:cubicBezTo>
                    <a:pt x="277" y="615"/>
                    <a:pt x="277" y="615"/>
                    <a:pt x="277" y="615"/>
                  </a:cubicBezTo>
                  <a:cubicBezTo>
                    <a:pt x="277" y="584"/>
                    <a:pt x="277" y="584"/>
                    <a:pt x="277" y="584"/>
                  </a:cubicBezTo>
                  <a:cubicBezTo>
                    <a:pt x="338" y="584"/>
                    <a:pt x="338" y="584"/>
                    <a:pt x="338" y="584"/>
                  </a:cubicBezTo>
                  <a:lnTo>
                    <a:pt x="338" y="615"/>
                  </a:lnTo>
                  <a:close/>
                  <a:moveTo>
                    <a:pt x="338" y="554"/>
                  </a:moveTo>
                  <a:cubicBezTo>
                    <a:pt x="277" y="554"/>
                    <a:pt x="277" y="554"/>
                    <a:pt x="277" y="554"/>
                  </a:cubicBezTo>
                  <a:cubicBezTo>
                    <a:pt x="277" y="523"/>
                    <a:pt x="277" y="523"/>
                    <a:pt x="277" y="523"/>
                  </a:cubicBezTo>
                  <a:cubicBezTo>
                    <a:pt x="338" y="523"/>
                    <a:pt x="338" y="523"/>
                    <a:pt x="338" y="523"/>
                  </a:cubicBezTo>
                  <a:lnTo>
                    <a:pt x="338" y="554"/>
                  </a:lnTo>
                  <a:close/>
                  <a:moveTo>
                    <a:pt x="338" y="492"/>
                  </a:moveTo>
                  <a:cubicBezTo>
                    <a:pt x="277" y="492"/>
                    <a:pt x="277" y="492"/>
                    <a:pt x="277" y="492"/>
                  </a:cubicBezTo>
                  <a:cubicBezTo>
                    <a:pt x="277" y="461"/>
                    <a:pt x="277" y="461"/>
                    <a:pt x="277" y="461"/>
                  </a:cubicBezTo>
                  <a:cubicBezTo>
                    <a:pt x="338" y="461"/>
                    <a:pt x="338" y="461"/>
                    <a:pt x="338" y="461"/>
                  </a:cubicBezTo>
                  <a:lnTo>
                    <a:pt x="338" y="492"/>
                  </a:lnTo>
                  <a:close/>
                  <a:moveTo>
                    <a:pt x="446" y="677"/>
                  </a:moveTo>
                  <a:cubicBezTo>
                    <a:pt x="384" y="677"/>
                    <a:pt x="384" y="677"/>
                    <a:pt x="384" y="677"/>
                  </a:cubicBezTo>
                  <a:cubicBezTo>
                    <a:pt x="384" y="646"/>
                    <a:pt x="384" y="646"/>
                    <a:pt x="384" y="646"/>
                  </a:cubicBezTo>
                  <a:cubicBezTo>
                    <a:pt x="446" y="646"/>
                    <a:pt x="446" y="646"/>
                    <a:pt x="446" y="646"/>
                  </a:cubicBezTo>
                  <a:lnTo>
                    <a:pt x="446" y="677"/>
                  </a:lnTo>
                  <a:close/>
                  <a:moveTo>
                    <a:pt x="446" y="615"/>
                  </a:moveTo>
                  <a:cubicBezTo>
                    <a:pt x="384" y="615"/>
                    <a:pt x="384" y="615"/>
                    <a:pt x="384" y="615"/>
                  </a:cubicBezTo>
                  <a:cubicBezTo>
                    <a:pt x="384" y="584"/>
                    <a:pt x="384" y="584"/>
                    <a:pt x="384" y="584"/>
                  </a:cubicBezTo>
                  <a:cubicBezTo>
                    <a:pt x="446" y="584"/>
                    <a:pt x="446" y="584"/>
                    <a:pt x="446" y="584"/>
                  </a:cubicBezTo>
                  <a:lnTo>
                    <a:pt x="446" y="615"/>
                  </a:lnTo>
                  <a:close/>
                  <a:moveTo>
                    <a:pt x="446" y="554"/>
                  </a:moveTo>
                  <a:cubicBezTo>
                    <a:pt x="384" y="554"/>
                    <a:pt x="384" y="554"/>
                    <a:pt x="384" y="554"/>
                  </a:cubicBezTo>
                  <a:cubicBezTo>
                    <a:pt x="384" y="523"/>
                    <a:pt x="384" y="523"/>
                    <a:pt x="384" y="523"/>
                  </a:cubicBezTo>
                  <a:cubicBezTo>
                    <a:pt x="446" y="523"/>
                    <a:pt x="446" y="523"/>
                    <a:pt x="446" y="523"/>
                  </a:cubicBezTo>
                  <a:lnTo>
                    <a:pt x="446" y="554"/>
                  </a:lnTo>
                  <a:close/>
                  <a:moveTo>
                    <a:pt x="446" y="492"/>
                  </a:moveTo>
                  <a:cubicBezTo>
                    <a:pt x="384" y="492"/>
                    <a:pt x="384" y="492"/>
                    <a:pt x="384" y="492"/>
                  </a:cubicBezTo>
                  <a:cubicBezTo>
                    <a:pt x="384" y="461"/>
                    <a:pt x="384" y="461"/>
                    <a:pt x="384" y="461"/>
                  </a:cubicBezTo>
                  <a:cubicBezTo>
                    <a:pt x="446" y="461"/>
                    <a:pt x="446" y="461"/>
                    <a:pt x="446" y="461"/>
                  </a:cubicBezTo>
                  <a:lnTo>
                    <a:pt x="446" y="492"/>
                  </a:lnTo>
                  <a:close/>
                  <a:moveTo>
                    <a:pt x="554" y="677"/>
                  </a:moveTo>
                  <a:cubicBezTo>
                    <a:pt x="492" y="677"/>
                    <a:pt x="492" y="677"/>
                    <a:pt x="492" y="677"/>
                  </a:cubicBezTo>
                  <a:cubicBezTo>
                    <a:pt x="492" y="646"/>
                    <a:pt x="492" y="646"/>
                    <a:pt x="492" y="646"/>
                  </a:cubicBezTo>
                  <a:cubicBezTo>
                    <a:pt x="554" y="646"/>
                    <a:pt x="554" y="646"/>
                    <a:pt x="554" y="646"/>
                  </a:cubicBezTo>
                  <a:lnTo>
                    <a:pt x="554" y="677"/>
                  </a:lnTo>
                  <a:close/>
                  <a:moveTo>
                    <a:pt x="554" y="615"/>
                  </a:moveTo>
                  <a:cubicBezTo>
                    <a:pt x="492" y="615"/>
                    <a:pt x="492" y="615"/>
                    <a:pt x="492" y="615"/>
                  </a:cubicBezTo>
                  <a:cubicBezTo>
                    <a:pt x="492" y="584"/>
                    <a:pt x="492" y="584"/>
                    <a:pt x="492" y="584"/>
                  </a:cubicBezTo>
                  <a:cubicBezTo>
                    <a:pt x="554" y="584"/>
                    <a:pt x="554" y="584"/>
                    <a:pt x="554" y="584"/>
                  </a:cubicBezTo>
                  <a:lnTo>
                    <a:pt x="554" y="615"/>
                  </a:lnTo>
                  <a:close/>
                  <a:moveTo>
                    <a:pt x="554" y="554"/>
                  </a:moveTo>
                  <a:cubicBezTo>
                    <a:pt x="492" y="554"/>
                    <a:pt x="492" y="554"/>
                    <a:pt x="492" y="554"/>
                  </a:cubicBezTo>
                  <a:cubicBezTo>
                    <a:pt x="492" y="523"/>
                    <a:pt x="492" y="523"/>
                    <a:pt x="492" y="523"/>
                  </a:cubicBezTo>
                  <a:cubicBezTo>
                    <a:pt x="554" y="523"/>
                    <a:pt x="554" y="523"/>
                    <a:pt x="554" y="523"/>
                  </a:cubicBezTo>
                  <a:lnTo>
                    <a:pt x="554" y="554"/>
                  </a:lnTo>
                  <a:close/>
                  <a:moveTo>
                    <a:pt x="554" y="492"/>
                  </a:moveTo>
                  <a:cubicBezTo>
                    <a:pt x="492" y="492"/>
                    <a:pt x="492" y="492"/>
                    <a:pt x="492" y="492"/>
                  </a:cubicBezTo>
                  <a:cubicBezTo>
                    <a:pt x="492" y="461"/>
                    <a:pt x="492" y="461"/>
                    <a:pt x="492" y="461"/>
                  </a:cubicBezTo>
                  <a:cubicBezTo>
                    <a:pt x="554" y="461"/>
                    <a:pt x="554" y="461"/>
                    <a:pt x="554" y="461"/>
                  </a:cubicBezTo>
                  <a:lnTo>
                    <a:pt x="554" y="492"/>
                  </a:lnTo>
                  <a:close/>
                  <a:moveTo>
                    <a:pt x="661" y="677"/>
                  </a:moveTo>
                  <a:cubicBezTo>
                    <a:pt x="600" y="677"/>
                    <a:pt x="600" y="677"/>
                    <a:pt x="600" y="677"/>
                  </a:cubicBezTo>
                  <a:cubicBezTo>
                    <a:pt x="600" y="646"/>
                    <a:pt x="600" y="646"/>
                    <a:pt x="600" y="646"/>
                  </a:cubicBezTo>
                  <a:cubicBezTo>
                    <a:pt x="661" y="646"/>
                    <a:pt x="661" y="646"/>
                    <a:pt x="661" y="646"/>
                  </a:cubicBezTo>
                  <a:lnTo>
                    <a:pt x="661" y="677"/>
                  </a:lnTo>
                  <a:close/>
                  <a:moveTo>
                    <a:pt x="661" y="615"/>
                  </a:moveTo>
                  <a:cubicBezTo>
                    <a:pt x="600" y="615"/>
                    <a:pt x="600" y="615"/>
                    <a:pt x="600" y="615"/>
                  </a:cubicBezTo>
                  <a:cubicBezTo>
                    <a:pt x="600" y="584"/>
                    <a:pt x="600" y="584"/>
                    <a:pt x="600" y="584"/>
                  </a:cubicBezTo>
                  <a:cubicBezTo>
                    <a:pt x="661" y="584"/>
                    <a:pt x="661" y="584"/>
                    <a:pt x="661" y="584"/>
                  </a:cubicBezTo>
                  <a:lnTo>
                    <a:pt x="661" y="615"/>
                  </a:lnTo>
                  <a:close/>
                  <a:moveTo>
                    <a:pt x="661" y="554"/>
                  </a:moveTo>
                  <a:cubicBezTo>
                    <a:pt x="600" y="554"/>
                    <a:pt x="600" y="554"/>
                    <a:pt x="600" y="554"/>
                  </a:cubicBezTo>
                  <a:cubicBezTo>
                    <a:pt x="600" y="523"/>
                    <a:pt x="600" y="523"/>
                    <a:pt x="600" y="523"/>
                  </a:cubicBezTo>
                  <a:cubicBezTo>
                    <a:pt x="661" y="523"/>
                    <a:pt x="661" y="523"/>
                    <a:pt x="661" y="523"/>
                  </a:cubicBezTo>
                  <a:lnTo>
                    <a:pt x="661" y="554"/>
                  </a:lnTo>
                  <a:close/>
                  <a:moveTo>
                    <a:pt x="661" y="492"/>
                  </a:moveTo>
                  <a:cubicBezTo>
                    <a:pt x="600" y="492"/>
                    <a:pt x="600" y="492"/>
                    <a:pt x="600" y="492"/>
                  </a:cubicBezTo>
                  <a:cubicBezTo>
                    <a:pt x="600" y="461"/>
                    <a:pt x="600" y="461"/>
                    <a:pt x="600" y="461"/>
                  </a:cubicBezTo>
                  <a:cubicBezTo>
                    <a:pt x="661" y="461"/>
                    <a:pt x="661" y="461"/>
                    <a:pt x="661" y="461"/>
                  </a:cubicBezTo>
                  <a:lnTo>
                    <a:pt x="661" y="49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91" name="Straight Connector 90">
            <a:extLst/>
          </p:cNvPr>
          <p:cNvCxnSpPr>
            <a:cxnSpLocks/>
          </p:cNvCxnSpPr>
          <p:nvPr/>
        </p:nvCxnSpPr>
        <p:spPr>
          <a:xfrm flipV="1">
            <a:off x="4359127" y="1257301"/>
            <a:ext cx="0" cy="7399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p:cNvPr>
          <p:cNvCxnSpPr>
            <a:cxnSpLocks/>
          </p:cNvCxnSpPr>
          <p:nvPr/>
        </p:nvCxnSpPr>
        <p:spPr>
          <a:xfrm flipV="1">
            <a:off x="8533803" y="1257301"/>
            <a:ext cx="0" cy="7399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1063356" y="2823638"/>
            <a:ext cx="792115" cy="73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Left Bracket 96"/>
          <p:cNvSpPr/>
          <p:nvPr/>
        </p:nvSpPr>
        <p:spPr>
          <a:xfrm rot="5400000">
            <a:off x="7302430" y="-1337579"/>
            <a:ext cx="93607" cy="8597955"/>
          </a:xfrm>
          <a:prstGeom prst="leftBracket">
            <a:avLst>
              <a:gd name="adj" fmla="val 124569"/>
            </a:avLst>
          </a:prstGeom>
          <a:ln w="19050">
            <a:solidFill>
              <a:srgbClr val="CBCBCB"/>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1" name="Picture 2" descr="https://gm1.ggpht.com/PGLFK4CWc9w4m56hGzmcXbh6CleQPhCjBJpTXM33s5WpAfMQIPA-j1g5UlmvcW9L-dHrtiTvzle9-N0iKtvrXVgmqFc3Od5-PNtsTgGmb15K42zE2dd9qRbdYwUQ3s9xABPqSDGCCK93AOqPpp1rMQuEH8KKnY58Ik9mDq1QSoKcZAvPGZTwHVIuYDH__xcfqXKiFJHjPCMRPbqMP9l-FPgX8PG9HtMuHa2mVE20CoJgnek71Rgo6tt5G1PZOt1K9r44r0A6-QqE-B2Pj74alnGM6vgqqHgeLKEqmdArKgvtY7xOiRLhIKuc_cnSftQ_3i2atiENJDx2Ej8NepxcZX6Dd4XwohL6npUf_utP0rG2VeZXI1vWq7Kb_wqynMNwKBfhoFuVmnTJ6KQDYdTVXMNrXOqASFsOmYBtSay8gOJYV5AQXEyvFOE-Hf2LFn-mFg3a1RP4wQUPNefyatcTi4wiiH3d9q6O107Yz9YHu3DVTjGOJZvQN-WieDAmqkFNtgHUi-lLB8dyHJURESSeampsWmR3MIpL9yc89TWsau_Hd4xWzrId51TQkfeSqB3ncmYUoI599ddV-sHjgPdvIAiY_0H58EJoE0CtcsMCa7ZeNAkOmwNd9AwsSp404m0Ln5ouM2gNGcXbV9XP9Ie9SiiyQ7fgj5YRzXA-YHBU_-xvEP4DgDNmr_Fx_pbua5rt1vrpKNnWI19nzWzt2GwIKXjftSK5gg=s0-l75-ft-l75-ft"/>
          <p:cNvPicPr>
            <a:picLocks noChangeAspect="1" noChangeArrowheads="1"/>
          </p:cNvPicPr>
          <p:nvPr/>
        </p:nvPicPr>
        <p:blipFill rotWithShape="1">
          <a:blip r:embed="rId3">
            <a:extLst>
              <a:ext uri="{28A0092B-C50C-407E-A947-70E740481C1C}">
                <a14:useLocalDpi xmlns:a14="http://schemas.microsoft.com/office/drawing/2010/main" val="0"/>
              </a:ext>
            </a:extLst>
          </a:blip>
          <a:srcRect l="42653" r="42476" b="83114"/>
          <a:stretch/>
        </p:blipFill>
        <p:spPr bwMode="auto">
          <a:xfrm>
            <a:off x="6632524" y="2413390"/>
            <a:ext cx="1285875" cy="681633"/>
          </a:xfrm>
          <a:prstGeom prst="rect">
            <a:avLst/>
          </a:prstGeom>
          <a:noFill/>
          <a:extLst>
            <a:ext uri="{909E8E84-426E-40DD-AFC4-6F175D3DCCD1}">
              <a14:hiddenFill xmlns:a14="http://schemas.microsoft.com/office/drawing/2010/main">
                <a:solidFill>
                  <a:srgbClr val="FFFFFF"/>
                </a:solidFill>
              </a14:hiddenFill>
            </a:ext>
          </a:extLst>
        </p:spPr>
      </p:pic>
      <p:pic>
        <p:nvPicPr>
          <p:cNvPr id="39" name="Shape 288">
            <a:extLst>
              <a:ext uri="{FF2B5EF4-FFF2-40B4-BE49-F238E27FC236}">
                <a16:creationId xmlns:a16="http://schemas.microsoft.com/office/drawing/2014/main" id="{0A7BED83-FF2F-4FD5-8903-EB834DB4623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85" y="2592918"/>
            <a:ext cx="2315633"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loud 2">
            <a:extLst>
              <a:ext uri="{FF2B5EF4-FFF2-40B4-BE49-F238E27FC236}">
                <a16:creationId xmlns:a16="http://schemas.microsoft.com/office/drawing/2014/main" id="{FF00BDF7-7BB1-4441-AB6C-B476C979F26B}"/>
              </a:ext>
            </a:extLst>
          </p:cNvPr>
          <p:cNvSpPr/>
          <p:nvPr/>
        </p:nvSpPr>
        <p:spPr>
          <a:xfrm>
            <a:off x="4191810" y="3914882"/>
            <a:ext cx="4090324" cy="1974484"/>
          </a:xfrm>
          <a:prstGeom prst="cloud">
            <a:avLst/>
          </a:prstGeom>
          <a:solidFill>
            <a:srgbClr val="3399FF">
              <a:alpha val="5058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latin typeface="Calibri" panose="020F0502020204030204" pitchFamily="34" charset="0"/>
                <a:cs typeface="Calibri" panose="020F0502020204030204" pitchFamily="34" charset="0"/>
              </a:rPr>
              <a:t>SD-WAN </a:t>
            </a:r>
          </a:p>
          <a:p>
            <a:pPr algn="ctr"/>
            <a:r>
              <a:rPr lang="en-AU" dirty="0">
                <a:latin typeface="Calibri" panose="020F0502020204030204" pitchFamily="34" charset="0"/>
                <a:cs typeface="Calibri" panose="020F0502020204030204" pitchFamily="34" charset="0"/>
              </a:rPr>
              <a:t>Overlay</a:t>
            </a:r>
          </a:p>
        </p:txBody>
      </p:sp>
      <p:sp>
        <p:nvSpPr>
          <p:cNvPr id="51" name="Cloud 50">
            <a:extLst>
              <a:ext uri="{FF2B5EF4-FFF2-40B4-BE49-F238E27FC236}">
                <a16:creationId xmlns:a16="http://schemas.microsoft.com/office/drawing/2014/main" id="{E88EA727-7659-43C5-A0C7-9AF819910180}"/>
              </a:ext>
            </a:extLst>
          </p:cNvPr>
          <p:cNvSpPr/>
          <p:nvPr/>
        </p:nvSpPr>
        <p:spPr>
          <a:xfrm>
            <a:off x="6571006" y="5257102"/>
            <a:ext cx="3260369" cy="934345"/>
          </a:xfrm>
          <a:prstGeom prst="cloud">
            <a:avLst/>
          </a:prstGeom>
          <a:solidFill>
            <a:srgbClr val="3399FF">
              <a:alpha val="5058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50081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5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75268"/>
            <a:ext cx="12192000" cy="524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itle 1"/>
          <p:cNvSpPr>
            <a:spLocks noGrp="1"/>
          </p:cNvSpPr>
          <p:nvPr>
            <p:ph type="title"/>
          </p:nvPr>
        </p:nvSpPr>
        <p:spPr>
          <a:xfrm>
            <a:off x="301752" y="283010"/>
            <a:ext cx="9688800" cy="519300"/>
          </a:xfrm>
        </p:spPr>
        <p:txBody>
          <a:bodyPr/>
          <a:lstStyle/>
          <a:p>
            <a:r>
              <a:rPr lang="en-US" dirty="0" err="1"/>
              <a:t>VeloCloud</a:t>
            </a:r>
            <a:r>
              <a:rPr lang="en-US" dirty="0"/>
              <a:t> Gateway </a:t>
            </a:r>
            <a:r>
              <a:rPr lang="en-US" dirty="0" err="1"/>
              <a:t>PoPs</a:t>
            </a:r>
            <a:endParaRPr lang="en-AU" dirty="0"/>
          </a:p>
        </p:txBody>
      </p:sp>
    </p:spTree>
    <p:extLst>
      <p:ext uri="{BB962C8B-B14F-4D97-AF65-F5344CB8AC3E}">
        <p14:creationId xmlns:p14="http://schemas.microsoft.com/office/powerpoint/2010/main" val="1200046280"/>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Shape 245"/>
          <p:cNvGrpSpPr>
            <a:grpSpLocks/>
          </p:cNvGrpSpPr>
          <p:nvPr/>
        </p:nvGrpSpPr>
        <p:grpSpPr bwMode="auto">
          <a:xfrm>
            <a:off x="4021667" y="4322234"/>
            <a:ext cx="2711451" cy="1107017"/>
            <a:chOff x="2115490" y="2490239"/>
            <a:chExt cx="2032708" cy="830947"/>
          </a:xfrm>
        </p:grpSpPr>
        <p:pic>
          <p:nvPicPr>
            <p:cNvPr id="30791" name="Shape 24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574" y="2708411"/>
              <a:ext cx="1317624"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2" name="Shape 24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865" y="2490239"/>
              <a:ext cx="1022349" cy="20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3" name="Shape 24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5490" y="2574344"/>
              <a:ext cx="720724"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22" name="Shape 249"/>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585" y="4720167"/>
            <a:ext cx="436033"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Shape 250"/>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800" y="5308601"/>
            <a:ext cx="4995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Shape 251"/>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451" y="5719234"/>
            <a:ext cx="21293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5" name="Shape 252"/>
          <p:cNvGrpSpPr>
            <a:grpSpLocks/>
          </p:cNvGrpSpPr>
          <p:nvPr/>
        </p:nvGrpSpPr>
        <p:grpSpPr bwMode="auto">
          <a:xfrm>
            <a:off x="8369301" y="4618567"/>
            <a:ext cx="1513417" cy="886884"/>
            <a:chOff x="5375621" y="2713175"/>
            <a:chExt cx="1135604" cy="663994"/>
          </a:xfrm>
        </p:grpSpPr>
        <p:pic>
          <p:nvPicPr>
            <p:cNvPr id="30786" name="Shape 253"/>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5621" y="2713175"/>
              <a:ext cx="955675" cy="60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7" name="Shape 25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8976" y="3149282"/>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8" name="Shape 255"/>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6800" y="3149282"/>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9" name="Shape 256"/>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8032" y="3149282"/>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0" name="Shape 257"/>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7978" y="3154919"/>
              <a:ext cx="2222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26" name="Shape 25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5801" y="4434418"/>
            <a:ext cx="19769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Shape 259"/>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7485" y="3951817"/>
            <a:ext cx="89323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Shape 260"/>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97085" y="3551767"/>
            <a:ext cx="1951567" cy="122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Shape 261"/>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11951" y="5052485"/>
            <a:ext cx="1358900" cy="85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Shape 262"/>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35167" y="4102101"/>
            <a:ext cx="554567" cy="55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1" name="Shape 263"/>
          <p:cNvGrpSpPr>
            <a:grpSpLocks/>
          </p:cNvGrpSpPr>
          <p:nvPr/>
        </p:nvGrpSpPr>
        <p:grpSpPr bwMode="auto">
          <a:xfrm>
            <a:off x="3153834" y="2506134"/>
            <a:ext cx="8371417" cy="588433"/>
            <a:chOff x="1464933" y="1128625"/>
            <a:chExt cx="6277468" cy="441324"/>
          </a:xfrm>
        </p:grpSpPr>
        <p:pic>
          <p:nvPicPr>
            <p:cNvPr id="30783" name="Shape 264"/>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64933" y="1427879"/>
              <a:ext cx="2603499" cy="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4" name="Shape 265"/>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51601" y="1425779"/>
              <a:ext cx="2590800" cy="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5" name="Shape 266"/>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0305" y="1128625"/>
              <a:ext cx="1041400" cy="44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32" name="Shape 267"/>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74951" y="5698259"/>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Shape 268"/>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31151" y="5611284"/>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Shape 269"/>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35167" y="5334001"/>
            <a:ext cx="554567" cy="55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Shape 270"/>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81167" y="5611284"/>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6" name="Shape 271"/>
          <p:cNvSpPr>
            <a:spLocks noGrp="1"/>
          </p:cNvSpPr>
          <p:nvPr>
            <p:ph type="title"/>
          </p:nvPr>
        </p:nvSpPr>
        <p:spPr>
          <a:xfrm>
            <a:off x="548218" y="268818"/>
            <a:ext cx="9687983" cy="518583"/>
          </a:xfrm>
        </p:spPr>
        <p:txBody>
          <a:bodyPr vert="horz" wrap="square" lIns="91425" tIns="91425" rIns="91425" bIns="91425" numCol="1" anchor="ctr" anchorCtr="0" compatLnSpc="1">
            <a:prstTxWarp prst="textNoShape">
              <a:avLst/>
            </a:prstTxWarp>
          </a:bodyPr>
          <a:lstStyle/>
          <a:p>
            <a:pPr>
              <a:spcBef>
                <a:spcPct val="0"/>
              </a:spcBef>
              <a:buClr>
                <a:srgbClr val="000000"/>
              </a:buClr>
              <a:buSzPct val="25000"/>
            </a:pPr>
            <a:r>
              <a:rPr lang="en-US" altLang="en-US" dirty="0">
                <a:solidFill>
                  <a:schemeClr val="tx1"/>
                </a:solidFill>
                <a:ea typeface="ＭＳ Ｐゴシック" panose="020B0600070205080204" pitchFamily="34" charset="-128"/>
              </a:rPr>
              <a:t>Service Provider Operated (SP)</a:t>
            </a:r>
          </a:p>
        </p:txBody>
      </p:sp>
      <p:cxnSp>
        <p:nvCxnSpPr>
          <p:cNvPr id="30737" name="Shape 272"/>
          <p:cNvCxnSpPr>
            <a:cxnSpLocks noChangeShapeType="1"/>
          </p:cNvCxnSpPr>
          <p:nvPr/>
        </p:nvCxnSpPr>
        <p:spPr bwMode="auto">
          <a:xfrm rot="10800000">
            <a:off x="304800" y="2279651"/>
            <a:ext cx="11582400" cy="0"/>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sp>
        <p:nvSpPr>
          <p:cNvPr id="30738" name="Shape 273"/>
          <p:cNvSpPr txBox="1">
            <a:spLocks noChangeArrowheads="1"/>
          </p:cNvSpPr>
          <p:nvPr/>
        </p:nvSpPr>
        <p:spPr bwMode="auto">
          <a:xfrm>
            <a:off x="9271000" y="1365251"/>
            <a:ext cx="2626784" cy="49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a:solidFill>
                  <a:schemeClr val="tx1"/>
                </a:solidFill>
              </a:rPr>
              <a:t>Hub-less deployment in DCs and non-SD-WAN sites</a:t>
            </a:r>
          </a:p>
        </p:txBody>
      </p:sp>
      <p:sp>
        <p:nvSpPr>
          <p:cNvPr id="30739" name="Shape 274"/>
          <p:cNvSpPr txBox="1">
            <a:spLocks noChangeArrowheads="1"/>
          </p:cNvSpPr>
          <p:nvPr/>
        </p:nvSpPr>
        <p:spPr bwMode="auto">
          <a:xfrm>
            <a:off x="5215468" y="1405467"/>
            <a:ext cx="2061633"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a:solidFill>
                  <a:schemeClr val="tx1"/>
                </a:solidFill>
              </a:rPr>
              <a:t>Access to private network for mid mile</a:t>
            </a:r>
          </a:p>
        </p:txBody>
      </p:sp>
      <p:sp>
        <p:nvSpPr>
          <p:cNvPr id="30740" name="Shape 275"/>
          <p:cNvSpPr txBox="1">
            <a:spLocks noChangeArrowheads="1"/>
          </p:cNvSpPr>
          <p:nvPr/>
        </p:nvSpPr>
        <p:spPr bwMode="auto">
          <a:xfrm>
            <a:off x="1452034" y="1394885"/>
            <a:ext cx="1833033" cy="49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a:solidFill>
                  <a:schemeClr val="tx1"/>
                </a:solidFill>
              </a:rPr>
              <a:t>SD-WAN for last mile/access</a:t>
            </a:r>
          </a:p>
        </p:txBody>
      </p:sp>
      <p:cxnSp>
        <p:nvCxnSpPr>
          <p:cNvPr id="30741" name="Shape 276"/>
          <p:cNvCxnSpPr>
            <a:cxnSpLocks noChangeShapeType="1"/>
          </p:cNvCxnSpPr>
          <p:nvPr/>
        </p:nvCxnSpPr>
        <p:spPr bwMode="auto">
          <a:xfrm rot="10800000">
            <a:off x="3729567" y="1246718"/>
            <a:ext cx="0" cy="740833"/>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cxnSp>
        <p:nvCxnSpPr>
          <p:cNvPr id="30742" name="Shape 277"/>
          <p:cNvCxnSpPr>
            <a:cxnSpLocks noChangeShapeType="1"/>
          </p:cNvCxnSpPr>
          <p:nvPr/>
        </p:nvCxnSpPr>
        <p:spPr bwMode="auto">
          <a:xfrm rot="10800000">
            <a:off x="8020051" y="1276352"/>
            <a:ext cx="0" cy="740833"/>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sp>
        <p:nvSpPr>
          <p:cNvPr id="30743" name="Shape 278"/>
          <p:cNvSpPr>
            <a:spLocks/>
          </p:cNvSpPr>
          <p:nvPr/>
        </p:nvSpPr>
        <p:spPr bwMode="auto">
          <a:xfrm>
            <a:off x="8515352" y="1322918"/>
            <a:ext cx="577849" cy="577849"/>
          </a:xfrm>
          <a:custGeom>
            <a:avLst/>
            <a:gdLst>
              <a:gd name="T0" fmla="*/ 660685382 w 120000"/>
              <a:gd name="T1" fmla="*/ 100339062 h 120000"/>
              <a:gd name="T2" fmla="*/ 371387346 w 120000"/>
              <a:gd name="T3" fmla="*/ 0 h 120000"/>
              <a:gd name="T4" fmla="*/ 66453800 w 120000"/>
              <a:gd name="T5" fmla="*/ 135519530 h 120000"/>
              <a:gd name="T6" fmla="*/ 106853840 w 120000"/>
              <a:gd name="T7" fmla="*/ 387022713 h 120000"/>
              <a:gd name="T8" fmla="*/ 319263873 w 120000"/>
              <a:gd name="T9" fmla="*/ 418302828 h 120000"/>
              <a:gd name="T10" fmla="*/ 596827599 w 120000"/>
              <a:gd name="T11" fmla="*/ 280168873 h 120000"/>
              <a:gd name="T12" fmla="*/ 660685382 w 120000"/>
              <a:gd name="T13" fmla="*/ 139432173 h 120000"/>
              <a:gd name="T14" fmla="*/ 0 w 120000"/>
              <a:gd name="T15" fmla="*/ 521247091 h 120000"/>
              <a:gd name="T16" fmla="*/ 961708686 w 120000"/>
              <a:gd name="T17" fmla="*/ 521247091 h 120000"/>
              <a:gd name="T18" fmla="*/ 79483967 w 120000"/>
              <a:gd name="T19" fmla="*/ 882216045 h 120000"/>
              <a:gd name="T20" fmla="*/ 160284202 w 120000"/>
              <a:gd name="T21" fmla="*/ 882216045 h 120000"/>
              <a:gd name="T22" fmla="*/ 79483967 w 120000"/>
              <a:gd name="T23" fmla="*/ 761024444 h 120000"/>
              <a:gd name="T24" fmla="*/ 160284202 w 120000"/>
              <a:gd name="T25" fmla="*/ 721931333 h 120000"/>
              <a:gd name="T26" fmla="*/ 160284202 w 120000"/>
              <a:gd name="T27" fmla="*/ 681531283 h 120000"/>
              <a:gd name="T28" fmla="*/ 79483967 w 120000"/>
              <a:gd name="T29" fmla="*/ 641139773 h 120000"/>
              <a:gd name="T30" fmla="*/ 160284202 w 120000"/>
              <a:gd name="T31" fmla="*/ 641139773 h 120000"/>
              <a:gd name="T32" fmla="*/ 220223213 w 120000"/>
              <a:gd name="T33" fmla="*/ 841816005 h 120000"/>
              <a:gd name="T34" fmla="*/ 301014633 w 120000"/>
              <a:gd name="T35" fmla="*/ 801424629 h 120000"/>
              <a:gd name="T36" fmla="*/ 301014633 w 120000"/>
              <a:gd name="T37" fmla="*/ 761024444 h 120000"/>
              <a:gd name="T38" fmla="*/ 220223213 w 120000"/>
              <a:gd name="T39" fmla="*/ 721931333 h 120000"/>
              <a:gd name="T40" fmla="*/ 301014633 w 120000"/>
              <a:gd name="T41" fmla="*/ 721931333 h 120000"/>
              <a:gd name="T42" fmla="*/ 220223213 w 120000"/>
              <a:gd name="T43" fmla="*/ 600739719 h 120000"/>
              <a:gd name="T44" fmla="*/ 440455477 w 120000"/>
              <a:gd name="T45" fmla="*/ 882216045 h 120000"/>
              <a:gd name="T46" fmla="*/ 440455477 w 120000"/>
              <a:gd name="T47" fmla="*/ 841816005 h 120000"/>
              <a:gd name="T48" fmla="*/ 360962315 w 120000"/>
              <a:gd name="T49" fmla="*/ 801424629 h 120000"/>
              <a:gd name="T50" fmla="*/ 440455477 w 120000"/>
              <a:gd name="T51" fmla="*/ 801424629 h 120000"/>
              <a:gd name="T52" fmla="*/ 360962315 w 120000"/>
              <a:gd name="T53" fmla="*/ 681531283 h 120000"/>
              <a:gd name="T54" fmla="*/ 440455477 w 120000"/>
              <a:gd name="T55" fmla="*/ 641139773 h 120000"/>
              <a:gd name="T56" fmla="*/ 440455477 w 120000"/>
              <a:gd name="T57" fmla="*/ 600739719 h 120000"/>
              <a:gd name="T58" fmla="*/ 500401321 w 120000"/>
              <a:gd name="T59" fmla="*/ 882216045 h 120000"/>
              <a:gd name="T60" fmla="*/ 581192231 w 120000"/>
              <a:gd name="T61" fmla="*/ 882216045 h 120000"/>
              <a:gd name="T62" fmla="*/ 500401321 w 120000"/>
              <a:gd name="T63" fmla="*/ 761024444 h 120000"/>
              <a:gd name="T64" fmla="*/ 581192231 w 120000"/>
              <a:gd name="T65" fmla="*/ 721931333 h 120000"/>
              <a:gd name="T66" fmla="*/ 581192231 w 120000"/>
              <a:gd name="T67" fmla="*/ 681531283 h 120000"/>
              <a:gd name="T68" fmla="*/ 500401321 w 120000"/>
              <a:gd name="T69" fmla="*/ 641139773 h 120000"/>
              <a:gd name="T70" fmla="*/ 581192231 w 120000"/>
              <a:gd name="T71" fmla="*/ 641139773 h 120000"/>
              <a:gd name="T72" fmla="*/ 641139773 w 120000"/>
              <a:gd name="T73" fmla="*/ 841816005 h 120000"/>
              <a:gd name="T74" fmla="*/ 721931333 w 120000"/>
              <a:gd name="T75" fmla="*/ 801424629 h 120000"/>
              <a:gd name="T76" fmla="*/ 721931333 w 120000"/>
              <a:gd name="T77" fmla="*/ 761024444 h 120000"/>
              <a:gd name="T78" fmla="*/ 641139773 w 120000"/>
              <a:gd name="T79" fmla="*/ 721931333 h 120000"/>
              <a:gd name="T80" fmla="*/ 721931333 w 120000"/>
              <a:gd name="T81" fmla="*/ 721931333 h 120000"/>
              <a:gd name="T82" fmla="*/ 641139773 w 120000"/>
              <a:gd name="T83" fmla="*/ 600739719 h 120000"/>
              <a:gd name="T84" fmla="*/ 861363506 w 120000"/>
              <a:gd name="T85" fmla="*/ 882216045 h 120000"/>
              <a:gd name="T86" fmla="*/ 861363506 w 120000"/>
              <a:gd name="T87" fmla="*/ 841816005 h 120000"/>
              <a:gd name="T88" fmla="*/ 781870345 w 120000"/>
              <a:gd name="T89" fmla="*/ 801424629 h 120000"/>
              <a:gd name="T90" fmla="*/ 861363506 w 120000"/>
              <a:gd name="T91" fmla="*/ 801424629 h 120000"/>
              <a:gd name="T92" fmla="*/ 781870345 w 120000"/>
              <a:gd name="T93" fmla="*/ 681531283 h 120000"/>
              <a:gd name="T94" fmla="*/ 861363506 w 120000"/>
              <a:gd name="T95" fmla="*/ 641139773 h 120000"/>
              <a:gd name="T96" fmla="*/ 861363506 w 120000"/>
              <a:gd name="T97" fmla="*/ 600739719 h 120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0000"/>
              <a:gd name="T148" fmla="*/ 0 h 120000"/>
              <a:gd name="T149" fmla="*/ 120000 w 120000"/>
              <a:gd name="T150" fmla="*/ 120000 h 120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0000" h="120000" extrusionOk="0">
                <a:moveTo>
                  <a:pt x="102601" y="65040"/>
                </a:moveTo>
                <a:cubicBezTo>
                  <a:pt x="102601" y="32520"/>
                  <a:pt x="102601" y="32520"/>
                  <a:pt x="102601" y="32520"/>
                </a:cubicBezTo>
                <a:cubicBezTo>
                  <a:pt x="102601" y="21463"/>
                  <a:pt x="93495" y="12520"/>
                  <a:pt x="82439" y="12520"/>
                </a:cubicBezTo>
                <a:cubicBezTo>
                  <a:pt x="64065" y="12520"/>
                  <a:pt x="64065" y="12520"/>
                  <a:pt x="64065" y="12520"/>
                </a:cubicBezTo>
                <a:cubicBezTo>
                  <a:pt x="61788" y="5365"/>
                  <a:pt x="54634" y="0"/>
                  <a:pt x="46504" y="0"/>
                </a:cubicBezTo>
                <a:cubicBezTo>
                  <a:pt x="46341" y="0"/>
                  <a:pt x="46341" y="0"/>
                  <a:pt x="46341" y="0"/>
                </a:cubicBezTo>
                <a:cubicBezTo>
                  <a:pt x="39186" y="0"/>
                  <a:pt x="32682" y="4065"/>
                  <a:pt x="29593" y="10243"/>
                </a:cubicBezTo>
                <a:cubicBezTo>
                  <a:pt x="26829" y="8455"/>
                  <a:pt x="23577" y="7642"/>
                  <a:pt x="20325" y="7967"/>
                </a:cubicBezTo>
                <a:cubicBezTo>
                  <a:pt x="14796" y="8455"/>
                  <a:pt x="10081" y="11869"/>
                  <a:pt x="8292" y="16910"/>
                </a:cubicBezTo>
                <a:cubicBezTo>
                  <a:pt x="7479" y="18861"/>
                  <a:pt x="7317" y="20813"/>
                  <a:pt x="7479" y="22926"/>
                </a:cubicBezTo>
                <a:cubicBezTo>
                  <a:pt x="2926" y="25365"/>
                  <a:pt x="0" y="29918"/>
                  <a:pt x="0" y="34959"/>
                </a:cubicBezTo>
                <a:cubicBezTo>
                  <a:pt x="0" y="42276"/>
                  <a:pt x="5365" y="47642"/>
                  <a:pt x="13333" y="48292"/>
                </a:cubicBezTo>
                <a:cubicBezTo>
                  <a:pt x="15609" y="51219"/>
                  <a:pt x="19512" y="52195"/>
                  <a:pt x="21951" y="52195"/>
                </a:cubicBezTo>
                <a:cubicBezTo>
                  <a:pt x="25691" y="52195"/>
                  <a:pt x="28130" y="51544"/>
                  <a:pt x="31056" y="49268"/>
                </a:cubicBezTo>
                <a:cubicBezTo>
                  <a:pt x="32682" y="50731"/>
                  <a:pt x="35609" y="52195"/>
                  <a:pt x="39837" y="52195"/>
                </a:cubicBezTo>
                <a:cubicBezTo>
                  <a:pt x="44715" y="52195"/>
                  <a:pt x="47804" y="50243"/>
                  <a:pt x="49593" y="48943"/>
                </a:cubicBezTo>
                <a:cubicBezTo>
                  <a:pt x="57723" y="52032"/>
                  <a:pt x="63414" y="50081"/>
                  <a:pt x="66991" y="47804"/>
                </a:cubicBezTo>
                <a:cubicBezTo>
                  <a:pt x="72032" y="44390"/>
                  <a:pt x="74471" y="38861"/>
                  <a:pt x="74471" y="34959"/>
                </a:cubicBezTo>
                <a:cubicBezTo>
                  <a:pt x="74471" y="28943"/>
                  <a:pt x="70406" y="23739"/>
                  <a:pt x="64552" y="21951"/>
                </a:cubicBezTo>
                <a:cubicBezTo>
                  <a:pt x="64878" y="20487"/>
                  <a:pt x="65040" y="19024"/>
                  <a:pt x="65040" y="17398"/>
                </a:cubicBezTo>
                <a:cubicBezTo>
                  <a:pt x="82439" y="17398"/>
                  <a:pt x="82439" y="17398"/>
                  <a:pt x="82439" y="17398"/>
                </a:cubicBezTo>
                <a:cubicBezTo>
                  <a:pt x="90731" y="17398"/>
                  <a:pt x="97560" y="24227"/>
                  <a:pt x="97560" y="32520"/>
                </a:cubicBezTo>
                <a:cubicBezTo>
                  <a:pt x="97560" y="65040"/>
                  <a:pt x="97560" y="65040"/>
                  <a:pt x="97560" y="65040"/>
                </a:cubicBezTo>
                <a:cubicBezTo>
                  <a:pt x="0" y="65040"/>
                  <a:pt x="0" y="65040"/>
                  <a:pt x="0" y="65040"/>
                </a:cubicBezTo>
                <a:cubicBezTo>
                  <a:pt x="0" y="120000"/>
                  <a:pt x="0" y="120000"/>
                  <a:pt x="0" y="120000"/>
                </a:cubicBezTo>
                <a:cubicBezTo>
                  <a:pt x="120000" y="120000"/>
                  <a:pt x="120000" y="120000"/>
                  <a:pt x="120000" y="120000"/>
                </a:cubicBezTo>
                <a:cubicBezTo>
                  <a:pt x="120000" y="65040"/>
                  <a:pt x="120000" y="65040"/>
                  <a:pt x="120000" y="65040"/>
                </a:cubicBezTo>
                <a:lnTo>
                  <a:pt x="102601" y="65040"/>
                </a:lnTo>
                <a:close/>
                <a:moveTo>
                  <a:pt x="20000" y="110081"/>
                </a:moveTo>
                <a:cubicBezTo>
                  <a:pt x="9918" y="110081"/>
                  <a:pt x="9918" y="110081"/>
                  <a:pt x="9918" y="110081"/>
                </a:cubicBezTo>
                <a:cubicBezTo>
                  <a:pt x="9918" y="105040"/>
                  <a:pt x="9918" y="105040"/>
                  <a:pt x="9918" y="105040"/>
                </a:cubicBezTo>
                <a:cubicBezTo>
                  <a:pt x="20000" y="105040"/>
                  <a:pt x="20000" y="105040"/>
                  <a:pt x="20000" y="105040"/>
                </a:cubicBezTo>
                <a:lnTo>
                  <a:pt x="20000" y="110081"/>
                </a:lnTo>
                <a:close/>
                <a:moveTo>
                  <a:pt x="20000" y="100000"/>
                </a:moveTo>
                <a:cubicBezTo>
                  <a:pt x="9918" y="100000"/>
                  <a:pt x="9918" y="100000"/>
                  <a:pt x="9918" y="100000"/>
                </a:cubicBezTo>
                <a:cubicBezTo>
                  <a:pt x="9918" y="94959"/>
                  <a:pt x="9918" y="94959"/>
                  <a:pt x="9918" y="94959"/>
                </a:cubicBezTo>
                <a:cubicBezTo>
                  <a:pt x="20000" y="94959"/>
                  <a:pt x="20000" y="94959"/>
                  <a:pt x="20000" y="94959"/>
                </a:cubicBezTo>
                <a:lnTo>
                  <a:pt x="20000" y="100000"/>
                </a:lnTo>
                <a:close/>
                <a:moveTo>
                  <a:pt x="20000" y="90081"/>
                </a:moveTo>
                <a:cubicBezTo>
                  <a:pt x="9918" y="90081"/>
                  <a:pt x="9918" y="90081"/>
                  <a:pt x="9918" y="90081"/>
                </a:cubicBezTo>
                <a:cubicBezTo>
                  <a:pt x="9918" y="85040"/>
                  <a:pt x="9918" y="85040"/>
                  <a:pt x="9918" y="85040"/>
                </a:cubicBezTo>
                <a:cubicBezTo>
                  <a:pt x="20000" y="85040"/>
                  <a:pt x="20000" y="85040"/>
                  <a:pt x="20000" y="85040"/>
                </a:cubicBezTo>
                <a:lnTo>
                  <a:pt x="20000" y="90081"/>
                </a:lnTo>
                <a:close/>
                <a:moveTo>
                  <a:pt x="20000" y="80000"/>
                </a:moveTo>
                <a:cubicBezTo>
                  <a:pt x="9918" y="80000"/>
                  <a:pt x="9918" y="80000"/>
                  <a:pt x="9918" y="80000"/>
                </a:cubicBezTo>
                <a:cubicBezTo>
                  <a:pt x="9918" y="74959"/>
                  <a:pt x="9918" y="74959"/>
                  <a:pt x="9918" y="74959"/>
                </a:cubicBezTo>
                <a:cubicBezTo>
                  <a:pt x="20000" y="74959"/>
                  <a:pt x="20000" y="74959"/>
                  <a:pt x="20000" y="74959"/>
                </a:cubicBezTo>
                <a:lnTo>
                  <a:pt x="20000" y="80000"/>
                </a:lnTo>
                <a:close/>
                <a:moveTo>
                  <a:pt x="37560" y="110081"/>
                </a:moveTo>
                <a:cubicBezTo>
                  <a:pt x="27479" y="110081"/>
                  <a:pt x="27479" y="110081"/>
                  <a:pt x="27479" y="110081"/>
                </a:cubicBezTo>
                <a:cubicBezTo>
                  <a:pt x="27479" y="105040"/>
                  <a:pt x="27479" y="105040"/>
                  <a:pt x="27479" y="105040"/>
                </a:cubicBezTo>
                <a:cubicBezTo>
                  <a:pt x="37560" y="105040"/>
                  <a:pt x="37560" y="105040"/>
                  <a:pt x="37560" y="105040"/>
                </a:cubicBezTo>
                <a:lnTo>
                  <a:pt x="37560" y="110081"/>
                </a:lnTo>
                <a:close/>
                <a:moveTo>
                  <a:pt x="37560" y="100000"/>
                </a:moveTo>
                <a:cubicBezTo>
                  <a:pt x="27479" y="100000"/>
                  <a:pt x="27479" y="100000"/>
                  <a:pt x="27479" y="100000"/>
                </a:cubicBezTo>
                <a:cubicBezTo>
                  <a:pt x="27479" y="94959"/>
                  <a:pt x="27479" y="94959"/>
                  <a:pt x="27479" y="94959"/>
                </a:cubicBezTo>
                <a:cubicBezTo>
                  <a:pt x="37560" y="94959"/>
                  <a:pt x="37560" y="94959"/>
                  <a:pt x="37560" y="94959"/>
                </a:cubicBezTo>
                <a:lnTo>
                  <a:pt x="37560" y="100000"/>
                </a:lnTo>
                <a:close/>
                <a:moveTo>
                  <a:pt x="37560" y="90081"/>
                </a:moveTo>
                <a:cubicBezTo>
                  <a:pt x="27479" y="90081"/>
                  <a:pt x="27479" y="90081"/>
                  <a:pt x="27479" y="90081"/>
                </a:cubicBezTo>
                <a:cubicBezTo>
                  <a:pt x="27479" y="85040"/>
                  <a:pt x="27479" y="85040"/>
                  <a:pt x="27479" y="85040"/>
                </a:cubicBezTo>
                <a:cubicBezTo>
                  <a:pt x="37560" y="85040"/>
                  <a:pt x="37560" y="85040"/>
                  <a:pt x="37560" y="85040"/>
                </a:cubicBezTo>
                <a:lnTo>
                  <a:pt x="37560" y="90081"/>
                </a:lnTo>
                <a:close/>
                <a:moveTo>
                  <a:pt x="37560" y="80000"/>
                </a:moveTo>
                <a:cubicBezTo>
                  <a:pt x="27479" y="80000"/>
                  <a:pt x="27479" y="80000"/>
                  <a:pt x="27479" y="80000"/>
                </a:cubicBezTo>
                <a:cubicBezTo>
                  <a:pt x="27479" y="74959"/>
                  <a:pt x="27479" y="74959"/>
                  <a:pt x="27479" y="74959"/>
                </a:cubicBezTo>
                <a:cubicBezTo>
                  <a:pt x="37560" y="74959"/>
                  <a:pt x="37560" y="74959"/>
                  <a:pt x="37560" y="74959"/>
                </a:cubicBezTo>
                <a:lnTo>
                  <a:pt x="37560" y="80000"/>
                </a:lnTo>
                <a:close/>
                <a:moveTo>
                  <a:pt x="54959" y="110081"/>
                </a:moveTo>
                <a:cubicBezTo>
                  <a:pt x="45040" y="110081"/>
                  <a:pt x="45040" y="110081"/>
                  <a:pt x="45040" y="110081"/>
                </a:cubicBezTo>
                <a:cubicBezTo>
                  <a:pt x="45040" y="105040"/>
                  <a:pt x="45040" y="105040"/>
                  <a:pt x="45040" y="105040"/>
                </a:cubicBezTo>
                <a:cubicBezTo>
                  <a:pt x="54959" y="105040"/>
                  <a:pt x="54959" y="105040"/>
                  <a:pt x="54959" y="105040"/>
                </a:cubicBezTo>
                <a:lnTo>
                  <a:pt x="54959" y="110081"/>
                </a:lnTo>
                <a:close/>
                <a:moveTo>
                  <a:pt x="54959" y="100000"/>
                </a:moveTo>
                <a:cubicBezTo>
                  <a:pt x="45040" y="100000"/>
                  <a:pt x="45040" y="100000"/>
                  <a:pt x="45040" y="100000"/>
                </a:cubicBezTo>
                <a:cubicBezTo>
                  <a:pt x="45040" y="94959"/>
                  <a:pt x="45040" y="94959"/>
                  <a:pt x="45040" y="94959"/>
                </a:cubicBezTo>
                <a:cubicBezTo>
                  <a:pt x="54959" y="94959"/>
                  <a:pt x="54959" y="94959"/>
                  <a:pt x="54959" y="94959"/>
                </a:cubicBezTo>
                <a:lnTo>
                  <a:pt x="54959" y="100000"/>
                </a:lnTo>
                <a:close/>
                <a:moveTo>
                  <a:pt x="54959" y="90081"/>
                </a:moveTo>
                <a:cubicBezTo>
                  <a:pt x="45040" y="90081"/>
                  <a:pt x="45040" y="90081"/>
                  <a:pt x="45040" y="90081"/>
                </a:cubicBezTo>
                <a:cubicBezTo>
                  <a:pt x="45040" y="85040"/>
                  <a:pt x="45040" y="85040"/>
                  <a:pt x="45040" y="85040"/>
                </a:cubicBezTo>
                <a:cubicBezTo>
                  <a:pt x="54959" y="85040"/>
                  <a:pt x="54959" y="85040"/>
                  <a:pt x="54959" y="85040"/>
                </a:cubicBezTo>
                <a:lnTo>
                  <a:pt x="54959" y="90081"/>
                </a:lnTo>
                <a:close/>
                <a:moveTo>
                  <a:pt x="54959" y="80000"/>
                </a:moveTo>
                <a:cubicBezTo>
                  <a:pt x="45040" y="80000"/>
                  <a:pt x="45040" y="80000"/>
                  <a:pt x="45040" y="80000"/>
                </a:cubicBezTo>
                <a:cubicBezTo>
                  <a:pt x="45040" y="74959"/>
                  <a:pt x="45040" y="74959"/>
                  <a:pt x="45040" y="74959"/>
                </a:cubicBezTo>
                <a:cubicBezTo>
                  <a:pt x="54959" y="74959"/>
                  <a:pt x="54959" y="74959"/>
                  <a:pt x="54959" y="74959"/>
                </a:cubicBezTo>
                <a:lnTo>
                  <a:pt x="54959" y="80000"/>
                </a:lnTo>
                <a:close/>
                <a:moveTo>
                  <a:pt x="72520" y="110081"/>
                </a:moveTo>
                <a:cubicBezTo>
                  <a:pt x="62439" y="110081"/>
                  <a:pt x="62439" y="110081"/>
                  <a:pt x="62439" y="110081"/>
                </a:cubicBezTo>
                <a:cubicBezTo>
                  <a:pt x="62439" y="105040"/>
                  <a:pt x="62439" y="105040"/>
                  <a:pt x="62439" y="105040"/>
                </a:cubicBezTo>
                <a:cubicBezTo>
                  <a:pt x="72520" y="105040"/>
                  <a:pt x="72520" y="105040"/>
                  <a:pt x="72520" y="105040"/>
                </a:cubicBezTo>
                <a:lnTo>
                  <a:pt x="72520" y="110081"/>
                </a:lnTo>
                <a:close/>
                <a:moveTo>
                  <a:pt x="72520" y="100000"/>
                </a:moveTo>
                <a:cubicBezTo>
                  <a:pt x="62439" y="100000"/>
                  <a:pt x="62439" y="100000"/>
                  <a:pt x="62439" y="100000"/>
                </a:cubicBezTo>
                <a:cubicBezTo>
                  <a:pt x="62439" y="94959"/>
                  <a:pt x="62439" y="94959"/>
                  <a:pt x="62439" y="94959"/>
                </a:cubicBezTo>
                <a:cubicBezTo>
                  <a:pt x="72520" y="94959"/>
                  <a:pt x="72520" y="94959"/>
                  <a:pt x="72520" y="94959"/>
                </a:cubicBezTo>
                <a:lnTo>
                  <a:pt x="72520" y="100000"/>
                </a:lnTo>
                <a:close/>
                <a:moveTo>
                  <a:pt x="72520" y="90081"/>
                </a:moveTo>
                <a:cubicBezTo>
                  <a:pt x="62439" y="90081"/>
                  <a:pt x="62439" y="90081"/>
                  <a:pt x="62439" y="90081"/>
                </a:cubicBezTo>
                <a:cubicBezTo>
                  <a:pt x="62439" y="85040"/>
                  <a:pt x="62439" y="85040"/>
                  <a:pt x="62439" y="85040"/>
                </a:cubicBezTo>
                <a:cubicBezTo>
                  <a:pt x="72520" y="85040"/>
                  <a:pt x="72520" y="85040"/>
                  <a:pt x="72520" y="85040"/>
                </a:cubicBezTo>
                <a:lnTo>
                  <a:pt x="72520" y="90081"/>
                </a:lnTo>
                <a:close/>
                <a:moveTo>
                  <a:pt x="72520" y="80000"/>
                </a:moveTo>
                <a:cubicBezTo>
                  <a:pt x="62439" y="80000"/>
                  <a:pt x="62439" y="80000"/>
                  <a:pt x="62439" y="80000"/>
                </a:cubicBezTo>
                <a:cubicBezTo>
                  <a:pt x="62439" y="74959"/>
                  <a:pt x="62439" y="74959"/>
                  <a:pt x="62439" y="74959"/>
                </a:cubicBezTo>
                <a:cubicBezTo>
                  <a:pt x="72520" y="74959"/>
                  <a:pt x="72520" y="74959"/>
                  <a:pt x="72520" y="74959"/>
                </a:cubicBezTo>
                <a:lnTo>
                  <a:pt x="72520" y="80000"/>
                </a:lnTo>
                <a:close/>
                <a:moveTo>
                  <a:pt x="90081" y="110081"/>
                </a:moveTo>
                <a:cubicBezTo>
                  <a:pt x="80000" y="110081"/>
                  <a:pt x="80000" y="110081"/>
                  <a:pt x="80000" y="110081"/>
                </a:cubicBezTo>
                <a:cubicBezTo>
                  <a:pt x="80000" y="105040"/>
                  <a:pt x="80000" y="105040"/>
                  <a:pt x="80000" y="105040"/>
                </a:cubicBezTo>
                <a:cubicBezTo>
                  <a:pt x="90081" y="105040"/>
                  <a:pt x="90081" y="105040"/>
                  <a:pt x="90081" y="105040"/>
                </a:cubicBezTo>
                <a:lnTo>
                  <a:pt x="90081" y="110081"/>
                </a:lnTo>
                <a:close/>
                <a:moveTo>
                  <a:pt x="90081" y="100000"/>
                </a:moveTo>
                <a:cubicBezTo>
                  <a:pt x="80000" y="100000"/>
                  <a:pt x="80000" y="100000"/>
                  <a:pt x="80000" y="100000"/>
                </a:cubicBezTo>
                <a:cubicBezTo>
                  <a:pt x="80000" y="94959"/>
                  <a:pt x="80000" y="94959"/>
                  <a:pt x="80000" y="94959"/>
                </a:cubicBezTo>
                <a:cubicBezTo>
                  <a:pt x="90081" y="94959"/>
                  <a:pt x="90081" y="94959"/>
                  <a:pt x="90081" y="94959"/>
                </a:cubicBezTo>
                <a:lnTo>
                  <a:pt x="90081" y="100000"/>
                </a:lnTo>
                <a:close/>
                <a:moveTo>
                  <a:pt x="90081" y="90081"/>
                </a:moveTo>
                <a:cubicBezTo>
                  <a:pt x="80000" y="90081"/>
                  <a:pt x="80000" y="90081"/>
                  <a:pt x="80000" y="90081"/>
                </a:cubicBezTo>
                <a:cubicBezTo>
                  <a:pt x="80000" y="85040"/>
                  <a:pt x="80000" y="85040"/>
                  <a:pt x="80000" y="85040"/>
                </a:cubicBezTo>
                <a:cubicBezTo>
                  <a:pt x="90081" y="85040"/>
                  <a:pt x="90081" y="85040"/>
                  <a:pt x="90081" y="85040"/>
                </a:cubicBezTo>
                <a:lnTo>
                  <a:pt x="90081" y="90081"/>
                </a:lnTo>
                <a:close/>
                <a:moveTo>
                  <a:pt x="90081" y="80000"/>
                </a:moveTo>
                <a:cubicBezTo>
                  <a:pt x="80000" y="80000"/>
                  <a:pt x="80000" y="80000"/>
                  <a:pt x="80000" y="80000"/>
                </a:cubicBezTo>
                <a:cubicBezTo>
                  <a:pt x="80000" y="74959"/>
                  <a:pt x="80000" y="74959"/>
                  <a:pt x="80000" y="74959"/>
                </a:cubicBezTo>
                <a:cubicBezTo>
                  <a:pt x="90081" y="74959"/>
                  <a:pt x="90081" y="74959"/>
                  <a:pt x="90081" y="74959"/>
                </a:cubicBezTo>
                <a:lnTo>
                  <a:pt x="90081" y="80000"/>
                </a:lnTo>
                <a:close/>
                <a:moveTo>
                  <a:pt x="107479" y="110081"/>
                </a:moveTo>
                <a:cubicBezTo>
                  <a:pt x="97560" y="110081"/>
                  <a:pt x="97560" y="110081"/>
                  <a:pt x="97560" y="110081"/>
                </a:cubicBezTo>
                <a:cubicBezTo>
                  <a:pt x="97560" y="105040"/>
                  <a:pt x="97560" y="105040"/>
                  <a:pt x="97560" y="105040"/>
                </a:cubicBezTo>
                <a:cubicBezTo>
                  <a:pt x="107479" y="105040"/>
                  <a:pt x="107479" y="105040"/>
                  <a:pt x="107479" y="105040"/>
                </a:cubicBezTo>
                <a:lnTo>
                  <a:pt x="107479" y="110081"/>
                </a:lnTo>
                <a:close/>
                <a:moveTo>
                  <a:pt x="107479" y="100000"/>
                </a:moveTo>
                <a:cubicBezTo>
                  <a:pt x="97560" y="100000"/>
                  <a:pt x="97560" y="100000"/>
                  <a:pt x="97560" y="100000"/>
                </a:cubicBezTo>
                <a:cubicBezTo>
                  <a:pt x="97560" y="94959"/>
                  <a:pt x="97560" y="94959"/>
                  <a:pt x="97560" y="94959"/>
                </a:cubicBezTo>
                <a:cubicBezTo>
                  <a:pt x="107479" y="94959"/>
                  <a:pt x="107479" y="94959"/>
                  <a:pt x="107479" y="94959"/>
                </a:cubicBezTo>
                <a:lnTo>
                  <a:pt x="107479" y="100000"/>
                </a:lnTo>
                <a:close/>
                <a:moveTo>
                  <a:pt x="107479" y="90081"/>
                </a:moveTo>
                <a:cubicBezTo>
                  <a:pt x="97560" y="90081"/>
                  <a:pt x="97560" y="90081"/>
                  <a:pt x="97560" y="90081"/>
                </a:cubicBezTo>
                <a:cubicBezTo>
                  <a:pt x="97560" y="85040"/>
                  <a:pt x="97560" y="85040"/>
                  <a:pt x="97560" y="85040"/>
                </a:cubicBezTo>
                <a:cubicBezTo>
                  <a:pt x="107479" y="85040"/>
                  <a:pt x="107479" y="85040"/>
                  <a:pt x="107479" y="85040"/>
                </a:cubicBezTo>
                <a:lnTo>
                  <a:pt x="107479" y="90081"/>
                </a:lnTo>
                <a:close/>
                <a:moveTo>
                  <a:pt x="107479" y="80000"/>
                </a:moveTo>
                <a:cubicBezTo>
                  <a:pt x="97560" y="80000"/>
                  <a:pt x="97560" y="80000"/>
                  <a:pt x="97560" y="80000"/>
                </a:cubicBezTo>
                <a:cubicBezTo>
                  <a:pt x="97560" y="74959"/>
                  <a:pt x="97560" y="74959"/>
                  <a:pt x="97560" y="74959"/>
                </a:cubicBezTo>
                <a:cubicBezTo>
                  <a:pt x="107479" y="74959"/>
                  <a:pt x="107479" y="74959"/>
                  <a:pt x="107479" y="74959"/>
                </a:cubicBezTo>
                <a:lnTo>
                  <a:pt x="107479" y="8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AU"/>
          </a:p>
        </p:txBody>
      </p:sp>
      <p:grpSp>
        <p:nvGrpSpPr>
          <p:cNvPr id="30744" name="Shape 279"/>
          <p:cNvGrpSpPr>
            <a:grpSpLocks/>
          </p:cNvGrpSpPr>
          <p:nvPr/>
        </p:nvGrpSpPr>
        <p:grpSpPr bwMode="auto">
          <a:xfrm>
            <a:off x="738718" y="1354667"/>
            <a:ext cx="529167" cy="575733"/>
            <a:chOff x="0" y="-11"/>
            <a:chExt cx="2845" cy="3091"/>
          </a:xfrm>
        </p:grpSpPr>
        <p:sp>
          <p:nvSpPr>
            <p:cNvPr id="280" name="Shape 280"/>
            <p:cNvSpPr/>
            <p:nvPr/>
          </p:nvSpPr>
          <p:spPr>
            <a:xfrm>
              <a:off x="0" y="2239"/>
              <a:ext cx="865" cy="841"/>
            </a:xfrm>
            <a:custGeom>
              <a:avLst/>
              <a:gdLst/>
              <a:ahLst/>
              <a:cxnLst/>
              <a:rect l="0" t="0" r="0" b="0"/>
              <a:pathLst>
                <a:path w="120000" h="120000" extrusionOk="0">
                  <a:moveTo>
                    <a:pt x="108733" y="119999"/>
                  </a:moveTo>
                  <a:cubicBezTo>
                    <a:pt x="11266" y="119999"/>
                    <a:pt x="11266" y="119999"/>
                    <a:pt x="11266" y="119999"/>
                  </a:cubicBezTo>
                  <a:cubicBezTo>
                    <a:pt x="4978" y="119999"/>
                    <a:pt x="0" y="114910"/>
                    <a:pt x="0" y="108482"/>
                  </a:cubicBezTo>
                  <a:cubicBezTo>
                    <a:pt x="0" y="11517"/>
                    <a:pt x="0" y="11517"/>
                    <a:pt x="0" y="11517"/>
                  </a:cubicBezTo>
                  <a:cubicBezTo>
                    <a:pt x="0" y="5357"/>
                    <a:pt x="4978" y="0"/>
                    <a:pt x="11266" y="0"/>
                  </a:cubicBezTo>
                  <a:cubicBezTo>
                    <a:pt x="108733" y="0"/>
                    <a:pt x="108733" y="0"/>
                    <a:pt x="108733" y="0"/>
                  </a:cubicBezTo>
                  <a:cubicBezTo>
                    <a:pt x="114759" y="0"/>
                    <a:pt x="119999" y="5357"/>
                    <a:pt x="119999" y="11517"/>
                  </a:cubicBezTo>
                  <a:cubicBezTo>
                    <a:pt x="119999" y="108482"/>
                    <a:pt x="119999" y="108482"/>
                    <a:pt x="119999" y="108482"/>
                  </a:cubicBezTo>
                  <a:cubicBezTo>
                    <a:pt x="119999" y="114910"/>
                    <a:pt x="114759" y="119999"/>
                    <a:pt x="108733" y="119999"/>
                  </a:cubicBezTo>
                  <a:close/>
                </a:path>
              </a:pathLst>
            </a:custGeom>
            <a:solidFill>
              <a:schemeClr val="accent3"/>
            </a:solidFill>
            <a:ln>
              <a:noFill/>
            </a:ln>
          </p:spPr>
          <p:txBody>
            <a:bodyPr lIns="91425" tIns="45700" rIns="91425" bIns="45700"/>
            <a:lstStyle/>
            <a:p>
              <a:pPr>
                <a:buClr>
                  <a:srgbClr val="000000"/>
                </a:buClr>
                <a:defRPr/>
              </a:pPr>
              <a:endParaRPr>
                <a:latin typeface="Arial" charset="0"/>
                <a:ea typeface="ＭＳ Ｐゴシック" charset="-128"/>
                <a:cs typeface="ＭＳ Ｐゴシック" charset="-128"/>
              </a:endParaRPr>
            </a:p>
          </p:txBody>
        </p:sp>
        <p:sp>
          <p:nvSpPr>
            <p:cNvPr id="281" name="Shape 281"/>
            <p:cNvSpPr/>
            <p:nvPr/>
          </p:nvSpPr>
          <p:spPr>
            <a:xfrm>
              <a:off x="0" y="1159"/>
              <a:ext cx="865" cy="841"/>
            </a:xfrm>
            <a:custGeom>
              <a:avLst/>
              <a:gdLst/>
              <a:ahLst/>
              <a:cxnLst/>
              <a:rect l="0" t="0" r="0" b="0"/>
              <a:pathLst>
                <a:path w="120000" h="120000" extrusionOk="0">
                  <a:moveTo>
                    <a:pt x="119999" y="108507"/>
                  </a:moveTo>
                  <a:cubicBezTo>
                    <a:pt x="119999" y="11492"/>
                    <a:pt x="119999" y="11492"/>
                    <a:pt x="119999" y="11492"/>
                  </a:cubicBezTo>
                  <a:cubicBezTo>
                    <a:pt x="119999" y="5345"/>
                    <a:pt x="114759" y="0"/>
                    <a:pt x="108733" y="0"/>
                  </a:cubicBezTo>
                  <a:cubicBezTo>
                    <a:pt x="11266" y="0"/>
                    <a:pt x="11266" y="0"/>
                    <a:pt x="11266" y="0"/>
                  </a:cubicBezTo>
                  <a:cubicBezTo>
                    <a:pt x="4978" y="0"/>
                    <a:pt x="0" y="5345"/>
                    <a:pt x="0" y="11492"/>
                  </a:cubicBezTo>
                  <a:cubicBezTo>
                    <a:pt x="0" y="108507"/>
                    <a:pt x="0" y="108507"/>
                    <a:pt x="0" y="108507"/>
                  </a:cubicBezTo>
                  <a:cubicBezTo>
                    <a:pt x="0" y="114654"/>
                    <a:pt x="4978" y="120000"/>
                    <a:pt x="11266" y="120000"/>
                  </a:cubicBezTo>
                  <a:cubicBezTo>
                    <a:pt x="108733" y="120000"/>
                    <a:pt x="108733" y="120000"/>
                    <a:pt x="108733" y="120000"/>
                  </a:cubicBezTo>
                  <a:cubicBezTo>
                    <a:pt x="114759" y="120000"/>
                    <a:pt x="119999" y="114654"/>
                    <a:pt x="119999" y="108507"/>
                  </a:cubicBezTo>
                  <a:close/>
                  <a:moveTo>
                    <a:pt x="86200" y="85256"/>
                  </a:moveTo>
                  <a:cubicBezTo>
                    <a:pt x="33275" y="85256"/>
                    <a:pt x="33275" y="85256"/>
                    <a:pt x="33275" y="85256"/>
                  </a:cubicBezTo>
                  <a:cubicBezTo>
                    <a:pt x="33275" y="33942"/>
                    <a:pt x="33275" y="33942"/>
                    <a:pt x="33275" y="33942"/>
                  </a:cubicBezTo>
                  <a:cubicBezTo>
                    <a:pt x="86200" y="33942"/>
                    <a:pt x="86200" y="33942"/>
                    <a:pt x="86200" y="33942"/>
                  </a:cubicBezTo>
                  <a:lnTo>
                    <a:pt x="86200" y="85256"/>
                  </a:lnTo>
                  <a:close/>
                </a:path>
              </a:pathLst>
            </a:custGeom>
            <a:solidFill>
              <a:schemeClr val="accent3"/>
            </a:solidFill>
            <a:ln>
              <a:noFill/>
            </a:ln>
          </p:spPr>
          <p:txBody>
            <a:bodyPr lIns="91425" tIns="45700" rIns="91425" bIns="45700"/>
            <a:lstStyle/>
            <a:p>
              <a:pPr>
                <a:buClr>
                  <a:srgbClr val="000000"/>
                </a:buClr>
                <a:defRPr/>
              </a:pPr>
              <a:endParaRPr>
                <a:latin typeface="Arial" charset="0"/>
                <a:ea typeface="ＭＳ Ｐゴシック" charset="-128"/>
                <a:cs typeface="ＭＳ Ｐゴシック" charset="-128"/>
              </a:endParaRPr>
            </a:p>
          </p:txBody>
        </p:sp>
        <p:sp>
          <p:nvSpPr>
            <p:cNvPr id="282" name="Shape 282"/>
            <p:cNvSpPr/>
            <p:nvPr/>
          </p:nvSpPr>
          <p:spPr>
            <a:xfrm>
              <a:off x="0" y="34"/>
              <a:ext cx="865" cy="841"/>
            </a:xfrm>
            <a:custGeom>
              <a:avLst/>
              <a:gdLst/>
              <a:ahLst/>
              <a:cxnLst/>
              <a:rect l="0" t="0" r="0" b="0"/>
              <a:pathLst>
                <a:path w="120000" h="120000" extrusionOk="0">
                  <a:moveTo>
                    <a:pt x="119999" y="108482"/>
                  </a:moveTo>
                  <a:cubicBezTo>
                    <a:pt x="119999" y="11517"/>
                    <a:pt x="119999" y="11517"/>
                    <a:pt x="119999" y="11517"/>
                  </a:cubicBezTo>
                  <a:cubicBezTo>
                    <a:pt x="119999" y="5089"/>
                    <a:pt x="114759" y="0"/>
                    <a:pt x="108733" y="0"/>
                  </a:cubicBezTo>
                  <a:cubicBezTo>
                    <a:pt x="11266" y="0"/>
                    <a:pt x="11266" y="0"/>
                    <a:pt x="11266" y="0"/>
                  </a:cubicBezTo>
                  <a:cubicBezTo>
                    <a:pt x="4978" y="0"/>
                    <a:pt x="0" y="5089"/>
                    <a:pt x="0" y="11517"/>
                  </a:cubicBezTo>
                  <a:cubicBezTo>
                    <a:pt x="0" y="108482"/>
                    <a:pt x="0" y="108482"/>
                    <a:pt x="0" y="108482"/>
                  </a:cubicBezTo>
                  <a:cubicBezTo>
                    <a:pt x="0" y="114910"/>
                    <a:pt x="4978" y="119999"/>
                    <a:pt x="11266" y="119999"/>
                  </a:cubicBezTo>
                  <a:cubicBezTo>
                    <a:pt x="108733" y="119999"/>
                    <a:pt x="108733" y="119999"/>
                    <a:pt x="108733" y="119999"/>
                  </a:cubicBezTo>
                  <a:cubicBezTo>
                    <a:pt x="114759" y="119464"/>
                    <a:pt x="119999" y="114910"/>
                    <a:pt x="119999" y="108482"/>
                  </a:cubicBezTo>
                  <a:close/>
                  <a:moveTo>
                    <a:pt x="86200" y="85446"/>
                  </a:moveTo>
                  <a:cubicBezTo>
                    <a:pt x="33275" y="85446"/>
                    <a:pt x="33275" y="85446"/>
                    <a:pt x="33275" y="85446"/>
                  </a:cubicBezTo>
                  <a:cubicBezTo>
                    <a:pt x="33275" y="34017"/>
                    <a:pt x="33275" y="34017"/>
                    <a:pt x="33275" y="34017"/>
                  </a:cubicBezTo>
                  <a:cubicBezTo>
                    <a:pt x="86200" y="34017"/>
                    <a:pt x="86200" y="34017"/>
                    <a:pt x="86200" y="34017"/>
                  </a:cubicBezTo>
                  <a:lnTo>
                    <a:pt x="86200" y="85446"/>
                  </a:lnTo>
                  <a:close/>
                </a:path>
              </a:pathLst>
            </a:custGeom>
            <a:solidFill>
              <a:schemeClr val="accent3"/>
            </a:solidFill>
            <a:ln>
              <a:noFill/>
            </a:ln>
          </p:spPr>
          <p:txBody>
            <a:bodyPr lIns="91425" tIns="45700" rIns="91425" bIns="45700"/>
            <a:lstStyle/>
            <a:p>
              <a:pPr>
                <a:buClr>
                  <a:srgbClr val="000000"/>
                </a:buClr>
                <a:defRPr/>
              </a:pPr>
              <a:endParaRPr>
                <a:latin typeface="Arial" charset="0"/>
                <a:ea typeface="ＭＳ Ｐゴシック" charset="-128"/>
                <a:cs typeface="ＭＳ Ｐゴシック" charset="-128"/>
              </a:endParaRPr>
            </a:p>
          </p:txBody>
        </p:sp>
        <p:sp>
          <p:nvSpPr>
            <p:cNvPr id="283" name="Shape 283"/>
            <p:cNvSpPr/>
            <p:nvPr/>
          </p:nvSpPr>
          <p:spPr>
            <a:xfrm>
              <a:off x="1172" y="-11"/>
              <a:ext cx="1673" cy="3091"/>
            </a:xfrm>
            <a:custGeom>
              <a:avLst/>
              <a:gdLst/>
              <a:ahLst/>
              <a:cxnLst/>
              <a:rect l="0" t="0" r="0" b="0"/>
              <a:pathLst>
                <a:path w="120000" h="120000" extrusionOk="0">
                  <a:moveTo>
                    <a:pt x="95595" y="96583"/>
                  </a:moveTo>
                  <a:cubicBezTo>
                    <a:pt x="103550" y="101325"/>
                    <a:pt x="103550" y="101325"/>
                    <a:pt x="103550" y="101325"/>
                  </a:cubicBezTo>
                  <a:cubicBezTo>
                    <a:pt x="109078" y="104607"/>
                    <a:pt x="105977" y="109714"/>
                    <a:pt x="98022" y="110735"/>
                  </a:cubicBezTo>
                  <a:cubicBezTo>
                    <a:pt x="28853" y="119197"/>
                    <a:pt x="28853" y="119197"/>
                    <a:pt x="28853" y="119197"/>
                  </a:cubicBezTo>
                  <a:cubicBezTo>
                    <a:pt x="21168" y="120000"/>
                    <a:pt x="14561" y="116206"/>
                    <a:pt x="16988" y="112194"/>
                  </a:cubicBezTo>
                  <a:cubicBezTo>
                    <a:pt x="37348" y="76887"/>
                    <a:pt x="37348" y="76887"/>
                    <a:pt x="37348" y="76887"/>
                  </a:cubicBezTo>
                  <a:cubicBezTo>
                    <a:pt x="40179" y="72000"/>
                    <a:pt x="51505" y="70759"/>
                    <a:pt x="57842" y="74480"/>
                  </a:cubicBezTo>
                  <a:cubicBezTo>
                    <a:pt x="65528" y="79003"/>
                    <a:pt x="65528" y="79003"/>
                    <a:pt x="65528" y="79003"/>
                  </a:cubicBezTo>
                  <a:cubicBezTo>
                    <a:pt x="67415" y="80170"/>
                    <a:pt x="71056" y="80024"/>
                    <a:pt x="72674" y="78711"/>
                  </a:cubicBezTo>
                  <a:cubicBezTo>
                    <a:pt x="84269" y="69155"/>
                    <a:pt x="88314" y="56899"/>
                    <a:pt x="81438" y="45009"/>
                  </a:cubicBezTo>
                  <a:cubicBezTo>
                    <a:pt x="72404" y="28887"/>
                    <a:pt x="46247" y="18164"/>
                    <a:pt x="16988" y="16632"/>
                  </a:cubicBezTo>
                  <a:cubicBezTo>
                    <a:pt x="11191" y="16340"/>
                    <a:pt x="5662" y="14297"/>
                    <a:pt x="3775" y="11306"/>
                  </a:cubicBezTo>
                  <a:cubicBezTo>
                    <a:pt x="0" y="5908"/>
                    <a:pt x="8224" y="0"/>
                    <a:pt x="19011" y="583"/>
                  </a:cubicBezTo>
                  <a:cubicBezTo>
                    <a:pt x="60269" y="2480"/>
                    <a:pt x="97213" y="17726"/>
                    <a:pt x="110157" y="40340"/>
                  </a:cubicBezTo>
                  <a:cubicBezTo>
                    <a:pt x="120000" y="57775"/>
                    <a:pt x="113393" y="75866"/>
                    <a:pt x="95056" y="89580"/>
                  </a:cubicBezTo>
                  <a:cubicBezTo>
                    <a:pt x="92224" y="91914"/>
                    <a:pt x="92494" y="94759"/>
                    <a:pt x="95595" y="96583"/>
                  </a:cubicBezTo>
                  <a:close/>
                </a:path>
              </a:pathLst>
            </a:custGeom>
            <a:solidFill>
              <a:schemeClr val="accent3"/>
            </a:solidFill>
            <a:ln>
              <a:noFill/>
            </a:ln>
          </p:spPr>
          <p:txBody>
            <a:bodyPr lIns="91425" tIns="45700" rIns="91425" bIns="45700"/>
            <a:lstStyle/>
            <a:p>
              <a:pPr>
                <a:buClr>
                  <a:srgbClr val="000000"/>
                </a:buClr>
                <a:defRPr/>
              </a:pPr>
              <a:endParaRPr>
                <a:latin typeface="Arial" charset="0"/>
                <a:ea typeface="ＭＳ Ｐゴシック" charset="-128"/>
                <a:cs typeface="ＭＳ Ｐゴシック" charset="-128"/>
              </a:endParaRPr>
            </a:p>
          </p:txBody>
        </p:sp>
      </p:grpSp>
      <p:grpSp>
        <p:nvGrpSpPr>
          <p:cNvPr id="30745" name="Shape 284"/>
          <p:cNvGrpSpPr>
            <a:grpSpLocks/>
          </p:cNvGrpSpPr>
          <p:nvPr/>
        </p:nvGrpSpPr>
        <p:grpSpPr bwMode="auto">
          <a:xfrm>
            <a:off x="4313767" y="1276351"/>
            <a:ext cx="711200" cy="711200"/>
            <a:chOff x="0" y="2"/>
            <a:chExt cx="3682" cy="3678"/>
          </a:xfrm>
        </p:grpSpPr>
        <p:sp>
          <p:nvSpPr>
            <p:cNvPr id="30777" name="Shape 285"/>
            <p:cNvSpPr>
              <a:spLocks/>
            </p:cNvSpPr>
            <p:nvPr/>
          </p:nvSpPr>
          <p:spPr bwMode="auto">
            <a:xfrm>
              <a:off x="1152" y="1076"/>
              <a:ext cx="1381" cy="2604"/>
            </a:xfrm>
            <a:custGeom>
              <a:avLst/>
              <a:gdLst>
                <a:gd name="T0" fmla="*/ 0 w 120000"/>
                <a:gd name="T1" fmla="*/ 0 h 120000"/>
                <a:gd name="T2" fmla="*/ 0 w 120000"/>
                <a:gd name="T3" fmla="*/ 0 h 120000"/>
                <a:gd name="T4" fmla="*/ 0 w 120000"/>
                <a:gd name="T5" fmla="*/ 0 h 120000"/>
                <a:gd name="T6" fmla="*/ 0 w 120000"/>
                <a:gd name="T7" fmla="*/ 0 h 120000"/>
                <a:gd name="T8" fmla="*/ 0 w 120000"/>
                <a:gd name="T9" fmla="*/ 0 h 120000"/>
                <a:gd name="T10" fmla="*/ 0 w 120000"/>
                <a:gd name="T11" fmla="*/ 0 h 120000"/>
                <a:gd name="T12" fmla="*/ 0 w 120000"/>
                <a:gd name="T13" fmla="*/ 0 h 120000"/>
                <a:gd name="T14" fmla="*/ 0 w 120000"/>
                <a:gd name="T15" fmla="*/ 0 h 120000"/>
                <a:gd name="T16" fmla="*/ 0 w 120000"/>
                <a:gd name="T17" fmla="*/ 0 h 120000"/>
                <a:gd name="T18" fmla="*/ 0 w 120000"/>
                <a:gd name="T19" fmla="*/ 0 h 120000"/>
                <a:gd name="T20" fmla="*/ 0 w 120000"/>
                <a:gd name="T21" fmla="*/ 0 h 120000"/>
                <a:gd name="T22" fmla="*/ 0 w 120000"/>
                <a:gd name="T23" fmla="*/ 0 h 120000"/>
                <a:gd name="T24" fmla="*/ 0 w 120000"/>
                <a:gd name="T25" fmla="*/ 0 h 120000"/>
                <a:gd name="T26" fmla="*/ 0 w 120000"/>
                <a:gd name="T27" fmla="*/ 0 h 120000"/>
                <a:gd name="T28" fmla="*/ 0 w 120000"/>
                <a:gd name="T29" fmla="*/ 0 h 120000"/>
                <a:gd name="T30" fmla="*/ 0 w 120000"/>
                <a:gd name="T31" fmla="*/ 0 h 120000"/>
                <a:gd name="T32" fmla="*/ 0 w 120000"/>
                <a:gd name="T33" fmla="*/ 0 h 120000"/>
                <a:gd name="T34" fmla="*/ 0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20000" y="31751"/>
                  </a:moveTo>
                  <a:cubicBezTo>
                    <a:pt x="120000" y="14275"/>
                    <a:pt x="93024" y="0"/>
                    <a:pt x="60000" y="0"/>
                  </a:cubicBezTo>
                  <a:cubicBezTo>
                    <a:pt x="26975" y="0"/>
                    <a:pt x="0" y="14275"/>
                    <a:pt x="0" y="31751"/>
                  </a:cubicBezTo>
                  <a:cubicBezTo>
                    <a:pt x="0" y="44902"/>
                    <a:pt x="15040" y="56236"/>
                    <a:pt x="36621" y="60994"/>
                  </a:cubicBezTo>
                  <a:cubicBezTo>
                    <a:pt x="36621" y="69127"/>
                    <a:pt x="36621" y="69127"/>
                    <a:pt x="36621" y="69127"/>
                  </a:cubicBezTo>
                  <a:cubicBezTo>
                    <a:pt x="17329" y="79423"/>
                    <a:pt x="17329" y="79423"/>
                    <a:pt x="17329" y="79423"/>
                  </a:cubicBezTo>
                  <a:cubicBezTo>
                    <a:pt x="40544" y="91708"/>
                    <a:pt x="40544" y="91708"/>
                    <a:pt x="40544" y="91708"/>
                  </a:cubicBezTo>
                  <a:cubicBezTo>
                    <a:pt x="29918" y="97332"/>
                    <a:pt x="29918" y="97332"/>
                    <a:pt x="29918" y="97332"/>
                  </a:cubicBezTo>
                  <a:cubicBezTo>
                    <a:pt x="29918" y="105984"/>
                    <a:pt x="29918" y="105984"/>
                    <a:pt x="29918" y="105984"/>
                  </a:cubicBezTo>
                  <a:cubicBezTo>
                    <a:pt x="56893" y="120000"/>
                    <a:pt x="56893" y="120000"/>
                    <a:pt x="56893" y="120000"/>
                  </a:cubicBezTo>
                  <a:cubicBezTo>
                    <a:pt x="83378" y="105984"/>
                    <a:pt x="83378" y="105984"/>
                    <a:pt x="83378" y="105984"/>
                  </a:cubicBezTo>
                  <a:cubicBezTo>
                    <a:pt x="83378" y="61081"/>
                    <a:pt x="83378" y="61081"/>
                    <a:pt x="83378" y="61081"/>
                  </a:cubicBezTo>
                  <a:cubicBezTo>
                    <a:pt x="104959" y="56236"/>
                    <a:pt x="120000" y="44902"/>
                    <a:pt x="120000" y="31751"/>
                  </a:cubicBezTo>
                  <a:close/>
                  <a:moveTo>
                    <a:pt x="60000" y="28204"/>
                  </a:moveTo>
                  <a:cubicBezTo>
                    <a:pt x="52643" y="28204"/>
                    <a:pt x="46757" y="25090"/>
                    <a:pt x="46757" y="21196"/>
                  </a:cubicBezTo>
                  <a:cubicBezTo>
                    <a:pt x="46757" y="17303"/>
                    <a:pt x="52643" y="14102"/>
                    <a:pt x="60000" y="14102"/>
                  </a:cubicBezTo>
                  <a:cubicBezTo>
                    <a:pt x="67356" y="14102"/>
                    <a:pt x="73242" y="17303"/>
                    <a:pt x="73242" y="21196"/>
                  </a:cubicBezTo>
                  <a:cubicBezTo>
                    <a:pt x="73242" y="25090"/>
                    <a:pt x="67356" y="28204"/>
                    <a:pt x="60000" y="2820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AU"/>
            </a:p>
          </p:txBody>
        </p:sp>
        <p:sp>
          <p:nvSpPr>
            <p:cNvPr id="30778" name="Shape 286"/>
            <p:cNvSpPr>
              <a:spLocks/>
            </p:cNvSpPr>
            <p:nvPr/>
          </p:nvSpPr>
          <p:spPr bwMode="auto">
            <a:xfrm>
              <a:off x="0" y="2"/>
              <a:ext cx="3682" cy="2529"/>
            </a:xfrm>
            <a:custGeom>
              <a:avLst/>
              <a:gdLst>
                <a:gd name="T0" fmla="*/ 0 w 120000"/>
                <a:gd name="T1" fmla="*/ 0 h 120000"/>
                <a:gd name="T2" fmla="*/ 0 w 120000"/>
                <a:gd name="T3" fmla="*/ 0 h 120000"/>
                <a:gd name="T4" fmla="*/ 0 w 120000"/>
                <a:gd name="T5" fmla="*/ 0 h 120000"/>
                <a:gd name="T6" fmla="*/ 0 w 120000"/>
                <a:gd name="T7" fmla="*/ 0 h 120000"/>
                <a:gd name="T8" fmla="*/ 0 w 120000"/>
                <a:gd name="T9" fmla="*/ 0 h 120000"/>
                <a:gd name="T10" fmla="*/ 0 w 120000"/>
                <a:gd name="T11" fmla="*/ 0 h 120000"/>
                <a:gd name="T12" fmla="*/ 0 w 120000"/>
                <a:gd name="T13" fmla="*/ 0 h 120000"/>
                <a:gd name="T14" fmla="*/ 0 w 120000"/>
                <a:gd name="T15" fmla="*/ 0 h 120000"/>
                <a:gd name="T16" fmla="*/ 0 w 120000"/>
                <a:gd name="T17" fmla="*/ 0 h 120000"/>
                <a:gd name="T18" fmla="*/ 0 w 120000"/>
                <a:gd name="T19" fmla="*/ 0 h 120000"/>
                <a:gd name="T20" fmla="*/ 0 w 120000"/>
                <a:gd name="T21" fmla="*/ 0 h 120000"/>
                <a:gd name="T22" fmla="*/ 0 w 120000"/>
                <a:gd name="T23" fmla="*/ 0 h 120000"/>
                <a:gd name="T24" fmla="*/ 0 w 120000"/>
                <a:gd name="T25" fmla="*/ 0 h 120000"/>
                <a:gd name="T26" fmla="*/ 0 w 120000"/>
                <a:gd name="T27" fmla="*/ 0 h 120000"/>
                <a:gd name="T28" fmla="*/ 0 w 120000"/>
                <a:gd name="T29" fmla="*/ 0 h 120000"/>
                <a:gd name="T30" fmla="*/ 0 w 120000"/>
                <a:gd name="T31" fmla="*/ 0 h 120000"/>
                <a:gd name="T32" fmla="*/ 0 w 120000"/>
                <a:gd name="T33" fmla="*/ 0 h 120000"/>
                <a:gd name="T34" fmla="*/ 0 w 120000"/>
                <a:gd name="T35" fmla="*/ 0 h 120000"/>
                <a:gd name="T36" fmla="*/ 0 w 120000"/>
                <a:gd name="T37" fmla="*/ 0 h 120000"/>
                <a:gd name="T38" fmla="*/ 0 w 120000"/>
                <a:gd name="T39" fmla="*/ 0 h 120000"/>
                <a:gd name="T40" fmla="*/ 0 w 120000"/>
                <a:gd name="T41" fmla="*/ 0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03023" y="56124"/>
                  </a:moveTo>
                  <a:cubicBezTo>
                    <a:pt x="104065" y="51046"/>
                    <a:pt x="104494" y="45879"/>
                    <a:pt x="104310" y="40534"/>
                  </a:cubicBezTo>
                  <a:cubicBezTo>
                    <a:pt x="103391" y="18351"/>
                    <a:pt x="90459" y="178"/>
                    <a:pt x="75444" y="0"/>
                  </a:cubicBezTo>
                  <a:cubicBezTo>
                    <a:pt x="75199" y="0"/>
                    <a:pt x="75199" y="0"/>
                    <a:pt x="75199" y="0"/>
                  </a:cubicBezTo>
                  <a:cubicBezTo>
                    <a:pt x="63064" y="0"/>
                    <a:pt x="52277" y="11314"/>
                    <a:pt x="48049" y="27706"/>
                  </a:cubicBezTo>
                  <a:cubicBezTo>
                    <a:pt x="43575" y="22360"/>
                    <a:pt x="37875" y="19777"/>
                    <a:pt x="32053" y="20579"/>
                  </a:cubicBezTo>
                  <a:cubicBezTo>
                    <a:pt x="23718" y="21826"/>
                    <a:pt x="16486" y="30289"/>
                    <a:pt x="13605" y="42227"/>
                  </a:cubicBezTo>
                  <a:cubicBezTo>
                    <a:pt x="12318" y="47483"/>
                    <a:pt x="11950" y="52917"/>
                    <a:pt x="12625" y="58440"/>
                  </a:cubicBezTo>
                  <a:cubicBezTo>
                    <a:pt x="4964" y="63964"/>
                    <a:pt x="0" y="75545"/>
                    <a:pt x="0" y="88285"/>
                  </a:cubicBezTo>
                  <a:cubicBezTo>
                    <a:pt x="0" y="106636"/>
                    <a:pt x="9438" y="119910"/>
                    <a:pt x="22492" y="119910"/>
                  </a:cubicBezTo>
                  <a:cubicBezTo>
                    <a:pt x="45658" y="119910"/>
                    <a:pt x="45658" y="119910"/>
                    <a:pt x="45658" y="119910"/>
                  </a:cubicBezTo>
                  <a:cubicBezTo>
                    <a:pt x="46210" y="119020"/>
                    <a:pt x="46210" y="119020"/>
                    <a:pt x="46210" y="119020"/>
                  </a:cubicBezTo>
                  <a:cubicBezTo>
                    <a:pt x="46210" y="118218"/>
                    <a:pt x="46210" y="118218"/>
                    <a:pt x="46210" y="118218"/>
                  </a:cubicBezTo>
                  <a:cubicBezTo>
                    <a:pt x="37752" y="111180"/>
                    <a:pt x="32482" y="97995"/>
                    <a:pt x="32482" y="83652"/>
                  </a:cubicBezTo>
                  <a:cubicBezTo>
                    <a:pt x="32482" y="61559"/>
                    <a:pt x="44800" y="43652"/>
                    <a:pt x="60000" y="43652"/>
                  </a:cubicBezTo>
                  <a:cubicBezTo>
                    <a:pt x="75137" y="43652"/>
                    <a:pt x="87456" y="61559"/>
                    <a:pt x="87456" y="83652"/>
                  </a:cubicBezTo>
                  <a:cubicBezTo>
                    <a:pt x="87456" y="97995"/>
                    <a:pt x="82185" y="111180"/>
                    <a:pt x="73728" y="118218"/>
                  </a:cubicBezTo>
                  <a:cubicBezTo>
                    <a:pt x="73728" y="120000"/>
                    <a:pt x="73728" y="120000"/>
                    <a:pt x="73728" y="120000"/>
                  </a:cubicBezTo>
                  <a:cubicBezTo>
                    <a:pt x="97507" y="120000"/>
                    <a:pt x="97507" y="120000"/>
                    <a:pt x="97507" y="120000"/>
                  </a:cubicBezTo>
                  <a:cubicBezTo>
                    <a:pt x="110561" y="120000"/>
                    <a:pt x="120000" y="106636"/>
                    <a:pt x="120000" y="88285"/>
                  </a:cubicBezTo>
                  <a:cubicBezTo>
                    <a:pt x="120000" y="72694"/>
                    <a:pt x="112890" y="59599"/>
                    <a:pt x="103023" y="561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AU"/>
            </a:p>
          </p:txBody>
        </p:sp>
      </p:grpSp>
      <p:sp>
        <p:nvSpPr>
          <p:cNvPr id="30746" name="Shape 287"/>
          <p:cNvSpPr>
            <a:spLocks noChangeArrowheads="1"/>
          </p:cNvSpPr>
          <p:nvPr/>
        </p:nvSpPr>
        <p:spPr bwMode="auto">
          <a:xfrm>
            <a:off x="302685" y="2781300"/>
            <a:ext cx="2315633" cy="350731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75" tIns="0" rIns="182875"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000000"/>
              </a:buClr>
              <a:buFontTx/>
              <a:buNone/>
            </a:pPr>
            <a:r>
              <a:rPr lang="en-US" altLang="en-US" sz="1867" dirty="0">
                <a:solidFill>
                  <a:schemeClr val="tx1"/>
                </a:solidFill>
              </a:rPr>
              <a:t>“Complete Service Provider managed solution”</a:t>
            </a:r>
          </a:p>
        </p:txBody>
      </p:sp>
      <p:pic>
        <p:nvPicPr>
          <p:cNvPr id="30747" name="Shape 288"/>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2685" y="2592918"/>
            <a:ext cx="2315633" cy="42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Shape 295"/>
          <p:cNvSpPr txBox="1"/>
          <p:nvPr/>
        </p:nvSpPr>
        <p:spPr>
          <a:xfrm>
            <a:off x="3291418" y="4690534"/>
            <a:ext cx="1223433" cy="484717"/>
          </a:xfrm>
          <a:prstGeom prst="rect">
            <a:avLst/>
          </a:prstGeom>
          <a:solidFill>
            <a:schemeClr val="lt1"/>
          </a:solidFill>
          <a:ln>
            <a:noFill/>
          </a:ln>
        </p:spPr>
        <p:txBody>
          <a:bodyPr lIns="0" tIns="0" rIns="0" bIns="0"/>
          <a:lstStyle/>
          <a:p>
            <a:pPr algn="ctr">
              <a:buClr>
                <a:srgbClr val="000000"/>
              </a:buClr>
              <a:buSzPct val="25000"/>
              <a:defRPr/>
            </a:pPr>
            <a:r>
              <a:rPr lang="en-US" sz="1000">
                <a:latin typeface="Arial" charset="0"/>
                <a:ea typeface="ＭＳ Ｐゴシック" charset="-128"/>
                <a:cs typeface="ＭＳ Ｐゴシック" charset="-128"/>
              </a:rPr>
              <a:t>Branch Site with</a:t>
            </a:r>
            <a:br>
              <a:rPr lang="en-US" sz="1000">
                <a:latin typeface="Arial" charset="0"/>
                <a:ea typeface="ＭＳ Ｐゴシック" charset="-128"/>
                <a:cs typeface="ＭＳ Ｐゴシック" charset="-128"/>
              </a:rPr>
            </a:br>
            <a:r>
              <a:rPr lang="en-US" sz="1000">
                <a:latin typeface="Arial" charset="0"/>
                <a:ea typeface="ＭＳ Ｐゴシック" charset="-128"/>
                <a:cs typeface="ＭＳ Ｐゴシック" charset="-128"/>
              </a:rPr>
              <a:t>VeloCloud Edge</a:t>
            </a:r>
          </a:p>
        </p:txBody>
      </p:sp>
      <p:sp>
        <p:nvSpPr>
          <p:cNvPr id="296" name="Shape 296"/>
          <p:cNvSpPr txBox="1"/>
          <p:nvPr/>
        </p:nvSpPr>
        <p:spPr>
          <a:xfrm>
            <a:off x="8242301" y="3907367"/>
            <a:ext cx="1655233" cy="368300"/>
          </a:xfrm>
          <a:prstGeom prst="rect">
            <a:avLst/>
          </a:prstGeom>
          <a:solidFill>
            <a:schemeClr val="lt1"/>
          </a:solidFill>
          <a:ln>
            <a:noFill/>
          </a:ln>
        </p:spPr>
        <p:txBody>
          <a:bodyPr lIns="0" tIns="0" rIns="0" bIns="0"/>
          <a:lstStyle/>
          <a:p>
            <a:pPr>
              <a:buClr>
                <a:srgbClr val="000000"/>
              </a:buClr>
              <a:buSzPct val="25000"/>
              <a:defRPr/>
            </a:pPr>
            <a:r>
              <a:rPr lang="en-US" sz="1000" dirty="0">
                <a:latin typeface="Arial" charset="0"/>
                <a:ea typeface="ＭＳ Ｐゴシック" charset="-128"/>
                <a:cs typeface="ＭＳ Ｐゴシック" charset="-128"/>
              </a:rPr>
              <a:t>Service Provider Managed </a:t>
            </a:r>
            <a:r>
              <a:rPr lang="en-US" sz="1000" dirty="0" err="1">
                <a:latin typeface="Arial" charset="0"/>
                <a:ea typeface="ＭＳ Ｐゴシック" charset="-128"/>
                <a:cs typeface="ＭＳ Ｐゴシック" charset="-128"/>
              </a:rPr>
              <a:t>VeloCloud</a:t>
            </a:r>
            <a:r>
              <a:rPr lang="en-US" sz="1000" dirty="0">
                <a:latin typeface="Arial" charset="0"/>
                <a:ea typeface="ＭＳ Ｐゴシック" charset="-128"/>
                <a:cs typeface="ＭＳ Ｐゴシック" charset="-128"/>
              </a:rPr>
              <a:t> Gateways</a:t>
            </a:r>
          </a:p>
        </p:txBody>
      </p:sp>
      <p:sp>
        <p:nvSpPr>
          <p:cNvPr id="297" name="Shape 297"/>
          <p:cNvSpPr txBox="1"/>
          <p:nvPr/>
        </p:nvSpPr>
        <p:spPr>
          <a:xfrm>
            <a:off x="5109633" y="4224867"/>
            <a:ext cx="999067" cy="177800"/>
          </a:xfrm>
          <a:prstGeom prst="rect">
            <a:avLst/>
          </a:prstGeom>
          <a:solidFill>
            <a:schemeClr val="lt1"/>
          </a:solidFill>
          <a:ln>
            <a:noFill/>
          </a:ln>
        </p:spPr>
        <p:txBody>
          <a:bodyPr lIns="0" tIns="0" rIns="0" bIns="0"/>
          <a:lstStyle/>
          <a:p>
            <a:pPr algn="ctr">
              <a:buClr>
                <a:schemeClr val="lt2"/>
              </a:buClr>
              <a:buSzPct val="25000"/>
              <a:defRPr/>
            </a:pPr>
            <a:r>
              <a:rPr lang="en-US" sz="1000">
                <a:latin typeface="Arial" charset="0"/>
                <a:ea typeface="ＭＳ Ｐゴシック" charset="-128"/>
                <a:cs typeface="ＭＳ Ｐゴシック" charset="-128"/>
              </a:rPr>
              <a:t>Public Internet</a:t>
            </a:r>
          </a:p>
        </p:txBody>
      </p:sp>
      <p:sp>
        <p:nvSpPr>
          <p:cNvPr id="298" name="Shape 298"/>
          <p:cNvSpPr txBox="1"/>
          <p:nvPr/>
        </p:nvSpPr>
        <p:spPr>
          <a:xfrm>
            <a:off x="9781118" y="4648201"/>
            <a:ext cx="1657349" cy="370417"/>
          </a:xfrm>
          <a:prstGeom prst="rect">
            <a:avLst/>
          </a:prstGeom>
          <a:solidFill>
            <a:schemeClr val="lt1"/>
          </a:solidFill>
          <a:ln>
            <a:noFill/>
          </a:ln>
        </p:spPr>
        <p:txBody>
          <a:bodyPr lIns="0" tIns="0" rIns="0" bIns="0"/>
          <a:lstStyle/>
          <a:p>
            <a:pPr algn="ctr">
              <a:buClr>
                <a:srgbClr val="000000"/>
              </a:buClr>
              <a:buSzPct val="25000"/>
              <a:defRPr/>
            </a:pPr>
            <a:r>
              <a:rPr lang="en-US" sz="1000">
                <a:latin typeface="Arial" charset="0"/>
                <a:ea typeface="ＭＳ Ｐゴシック" charset="-128"/>
                <a:cs typeface="ＭＳ Ｐゴシック" charset="-128"/>
              </a:rPr>
              <a:t>Legacy Enterprise</a:t>
            </a:r>
            <a:br>
              <a:rPr lang="en-US" sz="1000">
                <a:latin typeface="Arial" charset="0"/>
                <a:ea typeface="ＭＳ Ｐゴシック" charset="-128"/>
                <a:cs typeface="ＭＳ Ｐゴシック" charset="-128"/>
              </a:rPr>
            </a:br>
            <a:r>
              <a:rPr lang="en-US" sz="1000">
                <a:latin typeface="Arial" charset="0"/>
                <a:ea typeface="ＭＳ Ｐゴシック" charset="-128"/>
                <a:cs typeface="ＭＳ Ｐゴシック" charset="-128"/>
              </a:rPr>
              <a:t>Data Center</a:t>
            </a:r>
          </a:p>
        </p:txBody>
      </p:sp>
      <p:sp>
        <p:nvSpPr>
          <p:cNvPr id="299" name="Shape 299"/>
          <p:cNvSpPr txBox="1"/>
          <p:nvPr/>
        </p:nvSpPr>
        <p:spPr>
          <a:xfrm>
            <a:off x="7522633" y="5924551"/>
            <a:ext cx="1176867" cy="370416"/>
          </a:xfrm>
          <a:prstGeom prst="rect">
            <a:avLst/>
          </a:prstGeom>
          <a:solidFill>
            <a:schemeClr val="lt1"/>
          </a:solidFill>
          <a:ln>
            <a:noFill/>
          </a:ln>
        </p:spPr>
        <p:txBody>
          <a:bodyPr lIns="0" tIns="0" rIns="0" bIns="0"/>
          <a:lstStyle/>
          <a:p>
            <a:pPr algn="ctr">
              <a:buClr>
                <a:srgbClr val="000000"/>
              </a:buClr>
              <a:buSzPct val="25000"/>
              <a:defRPr/>
            </a:pPr>
            <a:r>
              <a:rPr lang="en-US" sz="1000">
                <a:latin typeface="Arial" charset="0"/>
                <a:ea typeface="ＭＳ Ｐゴシック" charset="-128"/>
                <a:cs typeface="ＭＳ Ｐゴシック" charset="-128"/>
              </a:rPr>
              <a:t>Provider</a:t>
            </a:r>
            <a:br>
              <a:rPr lang="en-US" sz="1000">
                <a:latin typeface="Arial" charset="0"/>
                <a:ea typeface="ＭＳ Ｐゴシック" charset="-128"/>
                <a:cs typeface="ＭＳ Ｐゴシック" charset="-128"/>
              </a:rPr>
            </a:br>
            <a:r>
              <a:rPr lang="en-US" sz="1000">
                <a:latin typeface="Arial" charset="0"/>
                <a:ea typeface="ＭＳ Ｐゴシック" charset="-128"/>
                <a:cs typeface="ＭＳ Ｐゴシック" charset="-128"/>
              </a:rPr>
              <a:t>Edge</a:t>
            </a:r>
          </a:p>
        </p:txBody>
      </p:sp>
      <p:sp>
        <p:nvSpPr>
          <p:cNvPr id="300" name="Shape 300"/>
          <p:cNvSpPr txBox="1"/>
          <p:nvPr/>
        </p:nvSpPr>
        <p:spPr>
          <a:xfrm>
            <a:off x="6324100" y="6003059"/>
            <a:ext cx="1176867" cy="370416"/>
          </a:xfrm>
          <a:prstGeom prst="rect">
            <a:avLst/>
          </a:prstGeom>
          <a:solidFill>
            <a:schemeClr val="lt1"/>
          </a:solidFill>
          <a:ln>
            <a:noFill/>
          </a:ln>
        </p:spPr>
        <p:txBody>
          <a:bodyPr lIns="0" tIns="0" rIns="0" bIns="0"/>
          <a:lstStyle/>
          <a:p>
            <a:pPr algn="ctr">
              <a:buClr>
                <a:srgbClr val="000000"/>
              </a:buClr>
              <a:buSzPct val="25000"/>
              <a:defRPr/>
            </a:pPr>
            <a:r>
              <a:rPr lang="en-US" sz="1000" dirty="0">
                <a:latin typeface="Arial" charset="0"/>
                <a:ea typeface="ＭＳ Ｐゴシック" charset="-128"/>
                <a:cs typeface="ＭＳ Ｐゴシック" charset="-128"/>
              </a:rPr>
              <a:t>PE Router</a:t>
            </a:r>
          </a:p>
        </p:txBody>
      </p:sp>
      <p:sp>
        <p:nvSpPr>
          <p:cNvPr id="30760" name="Shape 301"/>
          <p:cNvSpPr txBox="1">
            <a:spLocks noChangeArrowheads="1"/>
          </p:cNvSpPr>
          <p:nvPr/>
        </p:nvSpPr>
        <p:spPr bwMode="auto">
          <a:xfrm>
            <a:off x="6779685" y="4199468"/>
            <a:ext cx="1060449" cy="268817"/>
          </a:xfrm>
          <a:prstGeom prst="rect">
            <a:avLst/>
          </a:prstGeom>
          <a:gradFill rotWithShape="0">
            <a:gsLst>
              <a:gs pos="0">
                <a:srgbClr val="E5E5E5"/>
              </a:gs>
              <a:gs pos="100000">
                <a:srgbClr val="DBDBDB"/>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000000"/>
              </a:buClr>
              <a:buSzPct val="25000"/>
              <a:buFontTx/>
              <a:buNone/>
            </a:pPr>
            <a:r>
              <a:rPr lang="en-US" altLang="en-US" sz="1867">
                <a:solidFill>
                  <a:schemeClr val="tx1"/>
                </a:solidFill>
              </a:rPr>
              <a:t>Internet</a:t>
            </a:r>
          </a:p>
        </p:txBody>
      </p:sp>
      <p:sp>
        <p:nvSpPr>
          <p:cNvPr id="30761" name="Shape 302"/>
          <p:cNvSpPr txBox="1">
            <a:spLocks noChangeArrowheads="1"/>
          </p:cNvSpPr>
          <p:nvPr/>
        </p:nvSpPr>
        <p:spPr bwMode="auto">
          <a:xfrm>
            <a:off x="7054851" y="5359401"/>
            <a:ext cx="742949" cy="419100"/>
          </a:xfrm>
          <a:prstGeom prst="rect">
            <a:avLst/>
          </a:prstGeom>
          <a:gradFill rotWithShape="0">
            <a:gsLst>
              <a:gs pos="0">
                <a:srgbClr val="E9E9E9"/>
              </a:gs>
              <a:gs pos="100000">
                <a:srgbClr val="DBDBDB"/>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000000"/>
              </a:buClr>
              <a:buSzPct val="25000"/>
              <a:buFontTx/>
              <a:buNone/>
            </a:pPr>
            <a:r>
              <a:rPr lang="en-US" altLang="en-US" sz="1867">
                <a:solidFill>
                  <a:schemeClr val="tx1"/>
                </a:solidFill>
              </a:rPr>
              <a:t>MPLS</a:t>
            </a:r>
          </a:p>
        </p:txBody>
      </p:sp>
      <p:sp>
        <p:nvSpPr>
          <p:cNvPr id="303" name="Shape 303"/>
          <p:cNvSpPr txBox="1"/>
          <p:nvPr/>
        </p:nvSpPr>
        <p:spPr>
          <a:xfrm>
            <a:off x="3285067" y="4699000"/>
            <a:ext cx="1225551" cy="484717"/>
          </a:xfrm>
          <a:prstGeom prst="rect">
            <a:avLst/>
          </a:prstGeom>
          <a:solidFill>
            <a:schemeClr val="lt1"/>
          </a:solidFill>
          <a:ln>
            <a:noFill/>
          </a:ln>
        </p:spPr>
        <p:txBody>
          <a:bodyPr lIns="0" tIns="0" rIns="0" bIns="0"/>
          <a:lstStyle/>
          <a:p>
            <a:pPr algn="ctr">
              <a:buClr>
                <a:srgbClr val="000000"/>
              </a:buClr>
              <a:buSzPct val="25000"/>
              <a:defRPr/>
            </a:pPr>
            <a:r>
              <a:rPr lang="en-US" sz="1000">
                <a:latin typeface="Arial" charset="0"/>
                <a:ea typeface="ＭＳ Ｐゴシック" charset="-128"/>
                <a:cs typeface="ＭＳ Ｐゴシック" charset="-128"/>
              </a:rPr>
              <a:t>Branch Site with</a:t>
            </a:r>
            <a:br>
              <a:rPr lang="en-US" sz="1000">
                <a:latin typeface="Arial" charset="0"/>
                <a:ea typeface="ＭＳ Ｐゴシック" charset="-128"/>
                <a:cs typeface="ＭＳ Ｐゴシック" charset="-128"/>
              </a:rPr>
            </a:br>
            <a:r>
              <a:rPr lang="en-US" sz="1000" b="1">
                <a:latin typeface="Arial" charset="0"/>
                <a:ea typeface="ＭＳ Ｐゴシック" charset="-128"/>
                <a:cs typeface="ＭＳ Ｐゴシック" charset="-128"/>
              </a:rPr>
              <a:t>VeloCloud Edge</a:t>
            </a:r>
          </a:p>
          <a:p>
            <a:pPr algn="ctr">
              <a:buClr>
                <a:schemeClr val="accent2"/>
              </a:buClr>
              <a:buSzPct val="25000"/>
              <a:defRPr/>
            </a:pPr>
            <a:r>
              <a:rPr lang="en-US" sz="1000" b="1">
                <a:latin typeface="Arial" charset="0"/>
                <a:ea typeface="ＭＳ Ｐゴシック" charset="-128"/>
                <a:cs typeface="ＭＳ Ｐゴシック" charset="-128"/>
              </a:rPr>
              <a:t>Or</a:t>
            </a:r>
          </a:p>
          <a:p>
            <a:pPr algn="ctr">
              <a:buClr>
                <a:schemeClr val="accent2"/>
              </a:buClr>
              <a:buSzPct val="25000"/>
              <a:defRPr/>
            </a:pPr>
            <a:r>
              <a:rPr lang="en-US" sz="1000" b="1">
                <a:latin typeface="Arial" charset="0"/>
                <a:ea typeface="ＭＳ Ｐゴシック" charset="-128"/>
                <a:cs typeface="ＭＳ Ｐゴシック" charset="-128"/>
              </a:rPr>
              <a:t>VeloCloud VNF</a:t>
            </a:r>
          </a:p>
        </p:txBody>
      </p:sp>
      <p:sp>
        <p:nvSpPr>
          <p:cNvPr id="304" name="Shape 304"/>
          <p:cNvSpPr txBox="1"/>
          <p:nvPr/>
        </p:nvSpPr>
        <p:spPr>
          <a:xfrm>
            <a:off x="5105400" y="4224867"/>
            <a:ext cx="999067" cy="177800"/>
          </a:xfrm>
          <a:prstGeom prst="rect">
            <a:avLst/>
          </a:prstGeom>
          <a:solidFill>
            <a:schemeClr val="lt1"/>
          </a:solidFill>
          <a:ln>
            <a:noFill/>
          </a:ln>
        </p:spPr>
        <p:txBody>
          <a:bodyPr lIns="0" tIns="0" rIns="0" bIns="0"/>
          <a:lstStyle/>
          <a:p>
            <a:pPr algn="ctr">
              <a:buClr>
                <a:schemeClr val="lt2"/>
              </a:buClr>
              <a:buSzPct val="25000"/>
              <a:defRPr/>
            </a:pPr>
            <a:r>
              <a:rPr lang="en-US" sz="1000">
                <a:latin typeface="Arial" charset="0"/>
                <a:ea typeface="ＭＳ Ｐゴシック" charset="-128"/>
                <a:cs typeface="ＭＳ Ｐゴシック" charset="-128"/>
              </a:rPr>
              <a:t>Public Internet</a:t>
            </a:r>
          </a:p>
        </p:txBody>
      </p:sp>
      <p:sp>
        <p:nvSpPr>
          <p:cNvPr id="305" name="Shape 305"/>
          <p:cNvSpPr txBox="1"/>
          <p:nvPr/>
        </p:nvSpPr>
        <p:spPr>
          <a:xfrm>
            <a:off x="9781118" y="4654551"/>
            <a:ext cx="1657349" cy="423333"/>
          </a:xfrm>
          <a:prstGeom prst="rect">
            <a:avLst/>
          </a:prstGeom>
          <a:solidFill>
            <a:schemeClr val="lt1"/>
          </a:solidFill>
          <a:ln>
            <a:noFill/>
          </a:ln>
        </p:spPr>
        <p:txBody>
          <a:bodyPr lIns="0" tIns="45700" rIns="0" bIns="0"/>
          <a:lstStyle/>
          <a:p>
            <a:pPr algn="ctr">
              <a:buClr>
                <a:srgbClr val="000000"/>
              </a:buClr>
              <a:buSzPct val="25000"/>
              <a:defRPr/>
            </a:pPr>
            <a:r>
              <a:rPr lang="en-US" sz="1000">
                <a:latin typeface="Arial" charset="0"/>
                <a:ea typeface="ＭＳ Ｐゴシック" charset="-128"/>
                <a:cs typeface="ＭＳ Ｐゴシック" charset="-128"/>
              </a:rPr>
              <a:t>Provider Cloud Data Center</a:t>
            </a:r>
            <a:br>
              <a:rPr lang="en-US" sz="1000">
                <a:latin typeface="Arial" charset="0"/>
                <a:ea typeface="ＭＳ Ｐゴシック" charset="-128"/>
                <a:cs typeface="ＭＳ Ｐゴシック" charset="-128"/>
              </a:rPr>
            </a:br>
            <a:r>
              <a:rPr lang="en-US" sz="1000">
                <a:latin typeface="Arial" charset="0"/>
                <a:ea typeface="ＭＳ Ｐゴシック" charset="-128"/>
                <a:cs typeface="ＭＳ Ｐゴシック" charset="-128"/>
              </a:rPr>
              <a:t>with Provider </a:t>
            </a:r>
            <a:r>
              <a:rPr lang="en-US" sz="1000" b="1">
                <a:latin typeface="Arial" charset="0"/>
                <a:ea typeface="ＭＳ Ｐゴシック" charset="-128"/>
                <a:cs typeface="ＭＳ Ｐゴシック" charset="-128"/>
              </a:rPr>
              <a:t>Gateways</a:t>
            </a:r>
          </a:p>
        </p:txBody>
      </p:sp>
      <p:sp>
        <p:nvSpPr>
          <p:cNvPr id="306" name="Shape 306"/>
          <p:cNvSpPr txBox="1"/>
          <p:nvPr/>
        </p:nvSpPr>
        <p:spPr>
          <a:xfrm>
            <a:off x="10056284" y="5939367"/>
            <a:ext cx="1312333" cy="296333"/>
          </a:xfrm>
          <a:prstGeom prst="rect">
            <a:avLst/>
          </a:prstGeom>
          <a:solidFill>
            <a:schemeClr val="lt1"/>
          </a:solidFill>
          <a:ln>
            <a:noFill/>
          </a:ln>
        </p:spPr>
        <p:txBody>
          <a:bodyPr lIns="0" tIns="0" rIns="0" bIns="0"/>
          <a:lstStyle/>
          <a:p>
            <a:pPr algn="ctr">
              <a:buClr>
                <a:srgbClr val="000000"/>
              </a:buClr>
              <a:buSzPct val="25000"/>
              <a:defRPr/>
            </a:pPr>
            <a:r>
              <a:rPr lang="en-US" sz="1000" dirty="0">
                <a:latin typeface="Arial" charset="0"/>
                <a:ea typeface="ＭＳ Ｐゴシック" charset="-128"/>
                <a:cs typeface="ＭＳ Ｐゴシック" charset="-128"/>
              </a:rPr>
              <a:t>Legacy Enterprise</a:t>
            </a:r>
            <a:br>
              <a:rPr lang="en-US" sz="1000" dirty="0">
                <a:latin typeface="Arial" charset="0"/>
                <a:ea typeface="ＭＳ Ｐゴシック" charset="-128"/>
                <a:cs typeface="ＭＳ Ｐゴシック" charset="-128"/>
              </a:rPr>
            </a:br>
            <a:r>
              <a:rPr lang="en-US" sz="1000" dirty="0">
                <a:latin typeface="Arial" charset="0"/>
                <a:ea typeface="ＭＳ Ｐゴシック" charset="-128"/>
                <a:cs typeface="ＭＳ Ｐゴシック" charset="-128"/>
              </a:rPr>
              <a:t>Data Center</a:t>
            </a:r>
          </a:p>
        </p:txBody>
      </p:sp>
      <p:sp>
        <p:nvSpPr>
          <p:cNvPr id="30766" name="Shape 308"/>
          <p:cNvSpPr txBox="1">
            <a:spLocks noChangeArrowheads="1"/>
          </p:cNvSpPr>
          <p:nvPr/>
        </p:nvSpPr>
        <p:spPr bwMode="auto">
          <a:xfrm>
            <a:off x="8688918" y="4902200"/>
            <a:ext cx="698500" cy="211667"/>
          </a:xfrm>
          <a:prstGeom prst="rect">
            <a:avLst/>
          </a:prstGeom>
          <a:gradFill rotWithShape="0">
            <a:gsLst>
              <a:gs pos="0">
                <a:srgbClr val="E8E8E8"/>
              </a:gs>
              <a:gs pos="100000">
                <a:srgbClr val="E1E1E1"/>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000000"/>
              </a:buClr>
              <a:buSzPct val="25000"/>
              <a:buFontTx/>
              <a:buNone/>
            </a:pPr>
            <a:r>
              <a:rPr lang="en-US" altLang="en-US" sz="1867">
                <a:solidFill>
                  <a:schemeClr val="tx1"/>
                </a:solidFill>
              </a:rPr>
              <a:t>SAAS</a:t>
            </a:r>
          </a:p>
        </p:txBody>
      </p:sp>
      <p:sp>
        <p:nvSpPr>
          <p:cNvPr id="30768" name="Shape 310"/>
          <p:cNvSpPr>
            <a:spLocks/>
          </p:cNvSpPr>
          <p:nvPr/>
        </p:nvSpPr>
        <p:spPr bwMode="auto">
          <a:xfrm>
            <a:off x="5124451" y="4826000"/>
            <a:ext cx="1371600" cy="931333"/>
          </a:xfrm>
          <a:custGeom>
            <a:avLst/>
            <a:gdLst>
              <a:gd name="T0" fmla="*/ 0 w 120000"/>
              <a:gd name="T1" fmla="*/ 2147483646 h 120000"/>
              <a:gd name="T2" fmla="*/ 2147483646 w 120000"/>
              <a:gd name="T3" fmla="*/ 0 h 120000"/>
              <a:gd name="T4" fmla="*/ 2147483646 w 120000"/>
              <a:gd name="T5" fmla="*/ 2147483646 h 120000"/>
              <a:gd name="T6" fmla="*/ 2147483646 w 120000"/>
              <a:gd name="T7" fmla="*/ 2147483646 h 120000"/>
              <a:gd name="T8" fmla="*/ 0 w 120000"/>
              <a:gd name="T9" fmla="*/ 2147483646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108020"/>
                </a:moveTo>
                <a:lnTo>
                  <a:pt x="57194" y="0"/>
                </a:lnTo>
                <a:cubicBezTo>
                  <a:pt x="86855" y="50761"/>
                  <a:pt x="56514" y="66648"/>
                  <a:pt x="117085" y="63757"/>
                </a:cubicBezTo>
                <a:cubicBezTo>
                  <a:pt x="119222" y="83846"/>
                  <a:pt x="128633" y="94546"/>
                  <a:pt x="96224" y="120000"/>
                </a:cubicBezTo>
                <a:lnTo>
                  <a:pt x="0" y="1080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AU"/>
          </a:p>
        </p:txBody>
      </p:sp>
      <p:sp>
        <p:nvSpPr>
          <p:cNvPr id="311" name="Shape 311"/>
          <p:cNvSpPr txBox="1"/>
          <p:nvPr/>
        </p:nvSpPr>
        <p:spPr>
          <a:xfrm>
            <a:off x="5492751" y="5035551"/>
            <a:ext cx="446616" cy="406400"/>
          </a:xfrm>
          <a:prstGeom prst="rect">
            <a:avLst/>
          </a:prstGeom>
          <a:noFill/>
          <a:ln>
            <a:noFill/>
          </a:ln>
        </p:spPr>
        <p:txBody>
          <a:bodyPr lIns="0" tIns="0" rIns="0" bIns="0"/>
          <a:lstStyle/>
          <a:p>
            <a:pPr algn="ctr">
              <a:buClr>
                <a:schemeClr val="lt2"/>
              </a:buClr>
              <a:buSzPct val="25000"/>
              <a:defRPr/>
            </a:pPr>
            <a:r>
              <a:rPr lang="en-US" sz="1000">
                <a:latin typeface="Arial" charset="0"/>
                <a:ea typeface="ＭＳ Ｐゴシック" charset="-128"/>
                <a:cs typeface="ＭＳ Ｐゴシック" charset="-128"/>
              </a:rPr>
              <a:t>Private</a:t>
            </a:r>
            <a:br>
              <a:rPr lang="en-US" sz="1000">
                <a:latin typeface="Arial" charset="0"/>
                <a:ea typeface="ＭＳ Ｐゴシック" charset="-128"/>
                <a:cs typeface="ＭＳ Ｐゴシック" charset="-128"/>
              </a:rPr>
            </a:br>
            <a:r>
              <a:rPr lang="en-US" sz="1000">
                <a:latin typeface="Arial" charset="0"/>
                <a:ea typeface="ＭＳ Ｐゴシック" charset="-128"/>
                <a:cs typeface="ＭＳ Ｐゴシック" charset="-128"/>
              </a:rPr>
              <a:t>Circuit</a:t>
            </a:r>
          </a:p>
        </p:txBody>
      </p:sp>
      <p:sp>
        <p:nvSpPr>
          <p:cNvPr id="312" name="Shape 312"/>
          <p:cNvSpPr txBox="1"/>
          <p:nvPr/>
        </p:nvSpPr>
        <p:spPr>
          <a:xfrm>
            <a:off x="7973484" y="2436284"/>
            <a:ext cx="2146793" cy="347133"/>
          </a:xfrm>
          <a:prstGeom prst="rect">
            <a:avLst/>
          </a:prstGeom>
          <a:noFill/>
          <a:ln>
            <a:noFill/>
          </a:ln>
        </p:spPr>
        <p:txBody>
          <a:bodyPr lIns="0" tIns="0" rIns="0" bIns="0"/>
          <a:lstStyle/>
          <a:p>
            <a:pPr>
              <a:buClr>
                <a:schemeClr val="accent2"/>
              </a:buClr>
              <a:buSzPct val="25000"/>
              <a:defRPr/>
            </a:pPr>
            <a:r>
              <a:rPr lang="en-US" sz="1000" b="1" dirty="0">
                <a:latin typeface="Arial" charset="0"/>
                <a:ea typeface="ＭＳ Ｐゴシック" charset="-128"/>
                <a:cs typeface="ＭＳ Ｐゴシック" charset="-128"/>
              </a:rPr>
              <a:t>Service Provider managed </a:t>
            </a:r>
            <a:r>
              <a:rPr lang="en-US" sz="1000" b="1" dirty="0" err="1">
                <a:latin typeface="Arial" charset="0"/>
                <a:ea typeface="ＭＳ Ｐゴシック" charset="-128"/>
                <a:cs typeface="ＭＳ Ｐゴシック" charset="-128"/>
              </a:rPr>
              <a:t>VeloCloud</a:t>
            </a:r>
            <a:r>
              <a:rPr lang="en-US" sz="1000" b="1" dirty="0">
                <a:latin typeface="Arial" charset="0"/>
                <a:ea typeface="ＭＳ Ｐゴシック" charset="-128"/>
                <a:cs typeface="ＭＳ Ｐゴシック" charset="-128"/>
              </a:rPr>
              <a:t> Orchestrator</a:t>
            </a:r>
          </a:p>
        </p:txBody>
      </p:sp>
      <p:sp>
        <p:nvSpPr>
          <p:cNvPr id="313" name="Shape 313"/>
          <p:cNvSpPr txBox="1"/>
          <p:nvPr/>
        </p:nvSpPr>
        <p:spPr>
          <a:xfrm>
            <a:off x="7508180" y="5941484"/>
            <a:ext cx="1178984" cy="370416"/>
          </a:xfrm>
          <a:prstGeom prst="rect">
            <a:avLst/>
          </a:prstGeom>
          <a:solidFill>
            <a:schemeClr val="lt1"/>
          </a:solidFill>
          <a:ln>
            <a:noFill/>
          </a:ln>
        </p:spPr>
        <p:txBody>
          <a:bodyPr lIns="0" tIns="0" rIns="0" bIns="0"/>
          <a:lstStyle/>
          <a:p>
            <a:pPr algn="ctr">
              <a:buClr>
                <a:srgbClr val="000000"/>
              </a:buClr>
              <a:buSzPct val="25000"/>
              <a:defRPr/>
            </a:pPr>
            <a:r>
              <a:rPr lang="en-US" sz="1000" dirty="0">
                <a:latin typeface="Arial" charset="0"/>
                <a:ea typeface="ＭＳ Ｐゴシック" charset="-128"/>
                <a:cs typeface="ＭＳ Ｐゴシック" charset="-128"/>
              </a:rPr>
              <a:t>PE Router</a:t>
            </a:r>
          </a:p>
        </p:txBody>
      </p:sp>
      <p:pic>
        <p:nvPicPr>
          <p:cNvPr id="30772" name="Shape 314"/>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99251" y="5113867"/>
            <a:ext cx="29633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3" name="Shape 315"/>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016067" y="4233333"/>
            <a:ext cx="565151"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4" name="Shape 316"/>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20051" y="4199467"/>
            <a:ext cx="565149"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5" name="Shape 317"/>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77051" y="4887385"/>
            <a:ext cx="565149"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6" name="Shape 318"/>
          <p:cNvSpPr txBox="1">
            <a:spLocks noChangeArrowheads="1"/>
          </p:cNvSpPr>
          <p:nvPr/>
        </p:nvSpPr>
        <p:spPr bwMode="auto">
          <a:xfrm>
            <a:off x="3503085" y="3373461"/>
            <a:ext cx="3196167" cy="74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51" tIns="0" rIns="137151"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spcBef>
                <a:spcPts val="400"/>
              </a:spcBef>
              <a:buClr>
                <a:srgbClr val="00A651"/>
              </a:buClr>
            </a:pPr>
            <a:r>
              <a:rPr lang="en-US" altLang="en-US" sz="1200" dirty="0">
                <a:solidFill>
                  <a:schemeClr val="tx1"/>
                </a:solidFill>
                <a:latin typeface="Open Sans Light"/>
                <a:sym typeface="Open Sans Light"/>
              </a:rPr>
              <a:t>CE Router elimination</a:t>
            </a:r>
          </a:p>
          <a:p>
            <a:pPr>
              <a:spcBef>
                <a:spcPts val="400"/>
              </a:spcBef>
              <a:buClr>
                <a:srgbClr val="00A651"/>
              </a:buClr>
            </a:pPr>
            <a:r>
              <a:rPr lang="en-US" altLang="en-US" sz="1200" dirty="0">
                <a:solidFill>
                  <a:schemeClr val="tx1"/>
                </a:solidFill>
                <a:latin typeface="Open Sans Light"/>
                <a:sym typeface="Open Sans Light"/>
              </a:rPr>
              <a:t>COS, MPLS policing, tunnel shaper</a:t>
            </a:r>
          </a:p>
          <a:p>
            <a:pPr>
              <a:spcBef>
                <a:spcPts val="400"/>
              </a:spcBef>
              <a:buClr>
                <a:srgbClr val="00A651"/>
              </a:buClr>
            </a:pPr>
            <a:r>
              <a:rPr lang="en-US" altLang="en-US" sz="1200" dirty="0">
                <a:solidFill>
                  <a:schemeClr val="tx1"/>
                </a:solidFill>
                <a:latin typeface="Open Sans Light"/>
                <a:sym typeface="Open Sans Light"/>
              </a:rPr>
              <a:t>Per customer NAT (roadmap)</a:t>
            </a:r>
          </a:p>
          <a:p>
            <a:pPr>
              <a:spcBef>
                <a:spcPts val="400"/>
              </a:spcBef>
              <a:buClr>
                <a:srgbClr val="00A651"/>
              </a:buClr>
              <a:buNone/>
            </a:pPr>
            <a:endParaRPr lang="en-US" altLang="en-US" sz="1200" dirty="0">
              <a:solidFill>
                <a:schemeClr val="tx1"/>
              </a:solidFill>
              <a:latin typeface="Open Sans Light"/>
              <a:sym typeface="Open Sans Light"/>
            </a:endParaRPr>
          </a:p>
        </p:txBody>
      </p:sp>
      <p:sp>
        <p:nvSpPr>
          <p:cNvPr id="2" name="Speech Bubble: Rectangle with Corners Rounded 1">
            <a:extLst>
              <a:ext uri="{FF2B5EF4-FFF2-40B4-BE49-F238E27FC236}">
                <a16:creationId xmlns:a16="http://schemas.microsoft.com/office/drawing/2014/main" id="{26DAB606-269D-4AA9-8F11-B685E8FE08B0}"/>
              </a:ext>
            </a:extLst>
          </p:cNvPr>
          <p:cNvSpPr/>
          <p:nvPr/>
        </p:nvSpPr>
        <p:spPr>
          <a:xfrm>
            <a:off x="3080084" y="5505452"/>
            <a:ext cx="3083651" cy="806449"/>
          </a:xfrm>
          <a:prstGeom prst="wedgeRoundRectCallout">
            <a:avLst>
              <a:gd name="adj1" fmla="val 74907"/>
              <a:gd name="adj2" fmla="val -95196"/>
              <a:gd name="adj3" fmla="val 16667"/>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600" dirty="0" err="1"/>
              <a:t>VeloCloud</a:t>
            </a:r>
            <a:r>
              <a:rPr lang="en-AU" sz="1600" dirty="0"/>
              <a:t> “Partner Gateway” – Handoff to PE Router</a:t>
            </a:r>
          </a:p>
        </p:txBody>
      </p:sp>
      <p:sp>
        <p:nvSpPr>
          <p:cNvPr id="76" name="Shape 309">
            <a:extLst>
              <a:ext uri="{FF2B5EF4-FFF2-40B4-BE49-F238E27FC236}">
                <a16:creationId xmlns:a16="http://schemas.microsoft.com/office/drawing/2014/main" id="{20075CE7-5BE6-4FA1-8FA8-096204532F29}"/>
              </a:ext>
            </a:extLst>
          </p:cNvPr>
          <p:cNvSpPr txBox="1"/>
          <p:nvPr/>
        </p:nvSpPr>
        <p:spPr>
          <a:xfrm>
            <a:off x="6187017" y="5415755"/>
            <a:ext cx="1244600" cy="370416"/>
          </a:xfrm>
          <a:prstGeom prst="rect">
            <a:avLst/>
          </a:prstGeom>
          <a:noFill/>
          <a:ln>
            <a:noFill/>
          </a:ln>
        </p:spPr>
        <p:txBody>
          <a:bodyPr lIns="0" tIns="0" rIns="0" bIns="0"/>
          <a:lstStyle/>
          <a:p>
            <a:pPr algn="ctr">
              <a:buClr>
                <a:srgbClr val="000000"/>
              </a:buClr>
              <a:buSzPct val="25000"/>
              <a:defRPr/>
            </a:pPr>
            <a:r>
              <a:rPr lang="en-US" sz="1000" dirty="0">
                <a:latin typeface="Arial" charset="0"/>
                <a:ea typeface="ＭＳ Ｐゴシック" charset="-128"/>
                <a:cs typeface="ＭＳ Ｐゴシック" charset="-128"/>
              </a:rPr>
              <a:t>PE Router</a:t>
            </a:r>
            <a:endParaRPr lang="en-US" sz="1000" b="1" dirty="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89097024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543D4-77EE-4709-B376-96AB95D9258C}"/>
              </a:ext>
            </a:extLst>
          </p:cNvPr>
          <p:cNvSpPr>
            <a:spLocks noGrp="1"/>
          </p:cNvSpPr>
          <p:nvPr>
            <p:ph type="body" sz="quarter" idx="12"/>
          </p:nvPr>
        </p:nvSpPr>
        <p:spPr/>
        <p:txBody>
          <a:bodyPr/>
          <a:lstStyle/>
          <a:p>
            <a:r>
              <a:rPr lang="en-AU" dirty="0"/>
              <a:t>Security</a:t>
            </a:r>
          </a:p>
        </p:txBody>
      </p:sp>
    </p:spTree>
    <p:extLst>
      <p:ext uri="{BB962C8B-B14F-4D97-AF65-F5344CB8AC3E}">
        <p14:creationId xmlns:p14="http://schemas.microsoft.com/office/powerpoint/2010/main" val="45811334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a:t>
            </a:r>
          </a:p>
        </p:txBody>
      </p:sp>
      <p:graphicFrame>
        <p:nvGraphicFramePr>
          <p:cNvPr id="4" name="Diagram 3">
            <a:extLst>
              <a:ext uri="{FF2B5EF4-FFF2-40B4-BE49-F238E27FC236}">
                <a16:creationId xmlns:a16="http://schemas.microsoft.com/office/drawing/2014/main" id="{FB795B54-1987-470E-80EF-AA0D43A3A3F2}"/>
              </a:ext>
            </a:extLst>
          </p:cNvPr>
          <p:cNvGraphicFramePr/>
          <p:nvPr>
            <p:extLst>
              <p:ext uri="{D42A27DB-BD31-4B8C-83A1-F6EECF244321}">
                <p14:modId xmlns:p14="http://schemas.microsoft.com/office/powerpoint/2010/main" val="3987836377"/>
              </p:ext>
            </p:extLst>
          </p:nvPr>
        </p:nvGraphicFramePr>
        <p:xfrm>
          <a:off x="1524000" y="1348901"/>
          <a:ext cx="8181474" cy="4827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4866273"/>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hape 380"/>
          <p:cNvSpPr>
            <a:spLocks noGrp="1"/>
          </p:cNvSpPr>
          <p:nvPr>
            <p:ph type="title"/>
          </p:nvPr>
        </p:nvSpPr>
        <p:spPr>
          <a:xfrm>
            <a:off x="577851" y="266700"/>
            <a:ext cx="9690100" cy="518584"/>
          </a:xfrm>
        </p:spPr>
        <p:txBody>
          <a:bodyPr vert="horz" wrap="square" lIns="0" tIns="0" rIns="0" bIns="0" numCol="1" anchor="ctr" anchorCtr="0" compatLnSpc="1">
            <a:prstTxWarp prst="textNoShape">
              <a:avLst/>
            </a:prstTxWarp>
          </a:bodyPr>
          <a:lstStyle/>
          <a:p>
            <a:pPr>
              <a:spcBef>
                <a:spcPct val="0"/>
              </a:spcBef>
              <a:buClr>
                <a:srgbClr val="000000"/>
              </a:buClr>
              <a:buSzPct val="25000"/>
            </a:pPr>
            <a:r>
              <a:rPr lang="en-US" altLang="x-none" dirty="0" err="1">
                <a:solidFill>
                  <a:srgbClr val="000000"/>
                </a:solidFill>
                <a:latin typeface="Open Sans" charset="0"/>
                <a:ea typeface="ＭＳ Ｐゴシック" charset="-128"/>
                <a:cs typeface="ＭＳ Ｐゴシック" charset="-128"/>
                <a:sym typeface="Open Sans" charset="0"/>
              </a:rPr>
              <a:t>VeloCloud</a:t>
            </a:r>
            <a:r>
              <a:rPr lang="en-US" altLang="x-none" dirty="0">
                <a:solidFill>
                  <a:srgbClr val="000000"/>
                </a:solidFill>
                <a:latin typeface="Open Sans" charset="0"/>
                <a:ea typeface="ＭＳ Ｐゴシック" charset="-128"/>
                <a:cs typeface="ＭＳ Ｐゴシック" charset="-128"/>
                <a:sym typeface="Open Sans" charset="0"/>
              </a:rPr>
              <a:t> “Segmentation”: VPN Overlay VRFs</a:t>
            </a:r>
          </a:p>
        </p:txBody>
      </p:sp>
      <p:sp>
        <p:nvSpPr>
          <p:cNvPr id="381" name="Shape 381"/>
          <p:cNvSpPr/>
          <p:nvPr/>
        </p:nvSpPr>
        <p:spPr>
          <a:xfrm>
            <a:off x="6976534" y="1054100"/>
            <a:ext cx="5084233" cy="433917"/>
          </a:xfrm>
          <a:prstGeom prst="rect">
            <a:avLst/>
          </a:prstGeom>
          <a:solidFill>
            <a:schemeClr val="accent3"/>
          </a:solidFill>
          <a:ln>
            <a:noFill/>
          </a:ln>
        </p:spPr>
        <p:txBody>
          <a:bodyPr lIns="137151" tIns="0" rIns="137151" bIns="0" anchor="ctr"/>
          <a:lstStyle/>
          <a:p>
            <a:pPr>
              <a:buClr>
                <a:schemeClr val="lt1"/>
              </a:buClr>
              <a:buSzPct val="25000"/>
              <a:defRPr/>
            </a:pPr>
            <a:r>
              <a:rPr lang="en-US" sz="1600">
                <a:solidFill>
                  <a:schemeClr val="lt1"/>
                </a:solidFill>
                <a:latin typeface="Open Sans"/>
                <a:ea typeface="Open Sans"/>
                <a:cs typeface="Open Sans"/>
                <a:sym typeface="Open Sans"/>
              </a:rPr>
              <a:t>Enterprise Security Use Case</a:t>
            </a:r>
          </a:p>
        </p:txBody>
      </p:sp>
      <p:pic>
        <p:nvPicPr>
          <p:cNvPr id="47107" name="Shape 38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584" y="1399118"/>
            <a:ext cx="8837083" cy="469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Shape 383"/>
          <p:cNvSpPr txBox="1">
            <a:spLocks noChangeArrowheads="1"/>
          </p:cNvSpPr>
          <p:nvPr/>
        </p:nvSpPr>
        <p:spPr bwMode="auto">
          <a:xfrm>
            <a:off x="6976534" y="1545167"/>
            <a:ext cx="508423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51" tIns="0" rIns="137151" bIns="0"/>
          <a:lstStyle>
            <a:lvl1pPr marL="136525" indent="-136525">
              <a:buFont typeface="Arial" charset="0"/>
              <a:buChar char="•"/>
              <a:defRPr sz="2400">
                <a:solidFill>
                  <a:schemeClr val="accent1"/>
                </a:solidFill>
                <a:latin typeface="Arial" charset="0"/>
                <a:ea typeface="ＭＳ Ｐゴシック" charset="-128"/>
                <a:cs typeface="ＭＳ Ｐゴシック" charset="-128"/>
              </a:defRPr>
            </a:lvl1pPr>
            <a:lvl2pPr marL="742950" indent="-285750">
              <a:buFont typeface="Arial" charset="0"/>
              <a:buChar char="–"/>
              <a:defRPr sz="2400">
                <a:solidFill>
                  <a:schemeClr val="accent1"/>
                </a:solidFill>
                <a:latin typeface="Arial" charset="0"/>
                <a:ea typeface="ＭＳ Ｐゴシック" charset="-128"/>
                <a:cs typeface="ＭＳ Ｐゴシック" charset="-128"/>
              </a:defRPr>
            </a:lvl2pPr>
            <a:lvl3pPr marL="1143000" indent="-228600">
              <a:buFont typeface="Arial" charset="0"/>
              <a:buChar char="•"/>
              <a:defRPr sz="2000">
                <a:solidFill>
                  <a:schemeClr val="accent1"/>
                </a:solidFill>
                <a:latin typeface="Arial" charset="0"/>
                <a:ea typeface="ＭＳ Ｐゴシック" charset="-128"/>
                <a:cs typeface="ＭＳ Ｐゴシック" charset="-128"/>
              </a:defRPr>
            </a:lvl3pPr>
            <a:lvl4pPr marL="1600200" indent="-228600">
              <a:buFont typeface="Arial" charset="0"/>
              <a:buChar char="–"/>
              <a:defRPr sz="2000">
                <a:solidFill>
                  <a:schemeClr val="accent1"/>
                </a:solidFill>
                <a:latin typeface="Arial" charset="0"/>
                <a:ea typeface="ＭＳ Ｐゴシック" charset="-128"/>
                <a:cs typeface="ＭＳ Ｐゴシック" charset="-128"/>
              </a:defRPr>
            </a:lvl4pPr>
            <a:lvl5pPr marL="2057400" indent="-228600">
              <a:buFont typeface="Arial" charset="0"/>
              <a:buChar char="»"/>
              <a:defRPr sz="2000">
                <a:solidFill>
                  <a:schemeClr val="accent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9pPr>
          </a:lstStyle>
          <a:p>
            <a:pPr>
              <a:buClr>
                <a:srgbClr val="00A651"/>
              </a:buClr>
            </a:pPr>
            <a:r>
              <a:rPr lang="en-US" altLang="x-none" sz="1600" b="1">
                <a:solidFill>
                  <a:srgbClr val="000000"/>
                </a:solidFill>
                <a:latin typeface="Open Sans Light" charset="0"/>
                <a:sym typeface="Open Sans Light" charset="0"/>
              </a:rPr>
              <a:t>Simplification including global segment ID</a:t>
            </a:r>
          </a:p>
          <a:p>
            <a:pPr>
              <a:spcBef>
                <a:spcPts val="400"/>
              </a:spcBef>
              <a:buClr>
                <a:srgbClr val="00A651"/>
              </a:buClr>
            </a:pPr>
            <a:r>
              <a:rPr lang="en-US" altLang="x-none" sz="1600" b="1">
                <a:solidFill>
                  <a:srgbClr val="000000"/>
                </a:solidFill>
                <a:latin typeface="Open Sans Light" charset="0"/>
                <a:sym typeface="Open Sans Light" charset="0"/>
              </a:rPr>
              <a:t>Segment aware topology insertion </a:t>
            </a:r>
          </a:p>
          <a:p>
            <a:pPr>
              <a:spcBef>
                <a:spcPts val="400"/>
              </a:spcBef>
              <a:buClr>
                <a:srgbClr val="00A651"/>
              </a:buClr>
            </a:pPr>
            <a:r>
              <a:rPr lang="en-US" altLang="x-none" sz="1600" b="1">
                <a:solidFill>
                  <a:srgbClr val="000000"/>
                </a:solidFill>
                <a:latin typeface="Open Sans Light" charset="0"/>
                <a:sym typeface="Open Sans Light" charset="0"/>
              </a:rPr>
              <a:t>Overlapping IP in different segments</a:t>
            </a:r>
          </a:p>
          <a:p>
            <a:pPr>
              <a:spcBef>
                <a:spcPts val="400"/>
              </a:spcBef>
              <a:buClr>
                <a:srgbClr val="00A651"/>
              </a:buClr>
              <a:buNone/>
            </a:pPr>
            <a:endParaRPr lang="x-none" altLang="x-none" sz="1200">
              <a:solidFill>
                <a:srgbClr val="000000"/>
              </a:solidFill>
              <a:latin typeface="Open Sans Light" charset="0"/>
              <a:sym typeface="Open Sans Light" charset="0"/>
            </a:endParaRPr>
          </a:p>
        </p:txBody>
      </p:sp>
      <p:cxnSp>
        <p:nvCxnSpPr>
          <p:cNvPr id="47109" name="Shape 384"/>
          <p:cNvCxnSpPr>
            <a:cxnSpLocks noChangeShapeType="1"/>
          </p:cNvCxnSpPr>
          <p:nvPr/>
        </p:nvCxnSpPr>
        <p:spPr bwMode="auto">
          <a:xfrm>
            <a:off x="6246285" y="5156200"/>
            <a:ext cx="5640916" cy="0"/>
          </a:xfrm>
          <a:prstGeom prst="straightConnector1">
            <a:avLst/>
          </a:prstGeom>
          <a:noFill/>
          <a:ln w="9525">
            <a:solidFill>
              <a:srgbClr val="E8E8E8"/>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66864114"/>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hape 608"/>
          <p:cNvSpPr>
            <a:spLocks noGrp="1"/>
          </p:cNvSpPr>
          <p:nvPr>
            <p:ph type="title"/>
          </p:nvPr>
        </p:nvSpPr>
        <p:spPr>
          <a:xfrm>
            <a:off x="575734" y="258233"/>
            <a:ext cx="9690100" cy="518584"/>
          </a:xfrm>
        </p:spPr>
        <p:txBody>
          <a:bodyPr vert="horz" wrap="square" lIns="91425" tIns="91425" rIns="91425" bIns="91425" numCol="1" anchor="ctr" anchorCtr="0" compatLnSpc="1">
            <a:prstTxWarp prst="textNoShape">
              <a:avLst/>
            </a:prstTxWarp>
          </a:bodyPr>
          <a:lstStyle/>
          <a:p>
            <a:pPr>
              <a:spcBef>
                <a:spcPct val="0"/>
              </a:spcBef>
              <a:buClr>
                <a:srgbClr val="000000"/>
              </a:buClr>
              <a:buSzPct val="25000"/>
            </a:pPr>
            <a:r>
              <a:rPr lang="en-US" altLang="en-US">
                <a:solidFill>
                  <a:srgbClr val="000000"/>
                </a:solidFill>
                <a:ea typeface="ＭＳ Ｐゴシック" panose="020B0600070205080204" pitchFamily="34" charset="-128"/>
              </a:rPr>
              <a:t>Cloud Security Integration</a:t>
            </a:r>
          </a:p>
        </p:txBody>
      </p:sp>
      <p:sp>
        <p:nvSpPr>
          <p:cNvPr id="51202" name="Shape 609"/>
          <p:cNvSpPr txBox="1">
            <a:spLocks noChangeArrowheads="1"/>
          </p:cNvSpPr>
          <p:nvPr/>
        </p:nvSpPr>
        <p:spPr bwMode="auto">
          <a:xfrm>
            <a:off x="8741833" y="1145118"/>
            <a:ext cx="2652184" cy="23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1F497D"/>
              </a:buClr>
              <a:buSzPct val="25000"/>
              <a:buFontTx/>
              <a:buNone/>
            </a:pPr>
            <a:r>
              <a:rPr lang="en-US" altLang="en-US" sz="1600" b="1">
                <a:solidFill>
                  <a:srgbClr val="1F497D"/>
                </a:solidFill>
                <a:latin typeface="Open Sans" panose="020B0606030504020204"/>
                <a:sym typeface="Open Sans" panose="020B0606030504020204"/>
              </a:rPr>
              <a:t>Cloud Security Service</a:t>
            </a:r>
          </a:p>
        </p:txBody>
      </p:sp>
      <p:pic>
        <p:nvPicPr>
          <p:cNvPr id="51203" name="Shape 610" descr="Enterprise.pn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4034" y="4643967"/>
            <a:ext cx="61171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Shape 611" descr="Cloud.pn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1" y="1416051"/>
            <a:ext cx="3805767" cy="243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Shape 612" descr="Cloud_Gateway.png"/>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2633" y="3621617"/>
            <a:ext cx="1143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Shape 613" descr="Branch.png"/>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184" y="4751918"/>
            <a:ext cx="514349" cy="63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Shape 614" descr="VeloCloud5x0_Angle.pn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3785" y="4919134"/>
            <a:ext cx="571500" cy="39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 name="Shape 615"/>
          <p:cNvSpPr txBox="1"/>
          <p:nvPr/>
        </p:nvSpPr>
        <p:spPr>
          <a:xfrm>
            <a:off x="5969001" y="4516967"/>
            <a:ext cx="740833" cy="175684"/>
          </a:xfrm>
          <a:prstGeom prst="rect">
            <a:avLst/>
          </a:prstGeom>
          <a:noFill/>
          <a:ln>
            <a:noFill/>
          </a:ln>
        </p:spPr>
        <p:txBody>
          <a:bodyPr lIns="0" tIns="0" rIns="0" bIns="0" anchor="ctr"/>
          <a:lstStyle/>
          <a:p>
            <a:pPr algn="ctr">
              <a:buClr>
                <a:schemeClr val="dk2"/>
              </a:buClr>
              <a:buSzPct val="25000"/>
              <a:defRPr/>
            </a:pPr>
            <a:r>
              <a:rPr lang="en-US" sz="1000">
                <a:solidFill>
                  <a:schemeClr val="dk2"/>
                </a:solidFill>
                <a:latin typeface="Open Sans Light"/>
                <a:ea typeface="Open Sans Light"/>
                <a:cs typeface="Open Sans Light"/>
                <a:sym typeface="Open Sans Light"/>
              </a:rPr>
              <a:t>Branch Site</a:t>
            </a:r>
          </a:p>
        </p:txBody>
      </p:sp>
      <p:pic>
        <p:nvPicPr>
          <p:cNvPr id="51209" name="Shape 616" descr="InternetAsWAN.png"/>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2884" y="5118101"/>
            <a:ext cx="514349"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10" name="Shape 617"/>
          <p:cNvCxnSpPr>
            <a:cxnSpLocks noChangeShapeType="1"/>
          </p:cNvCxnSpPr>
          <p:nvPr/>
        </p:nvCxnSpPr>
        <p:spPr bwMode="auto">
          <a:xfrm>
            <a:off x="7429501" y="5154084"/>
            <a:ext cx="2823633" cy="0"/>
          </a:xfrm>
          <a:prstGeom prst="straightConnector1">
            <a:avLst/>
          </a:prstGeom>
          <a:noFill/>
          <a:ln w="12700">
            <a:solidFill>
              <a:srgbClr val="00B050"/>
            </a:solidFill>
            <a:miter lim="800000"/>
            <a:headEnd/>
            <a:tailEnd/>
          </a:ln>
          <a:extLst>
            <a:ext uri="{909E8E84-426E-40DD-AFC4-6F175D3DCCD1}">
              <a14:hiddenFill xmlns:a14="http://schemas.microsoft.com/office/drawing/2010/main">
                <a:noFill/>
              </a14:hiddenFill>
            </a:ext>
          </a:extLst>
        </p:spPr>
      </p:cxnSp>
      <p:cxnSp>
        <p:nvCxnSpPr>
          <p:cNvPr id="51211" name="Shape 618"/>
          <p:cNvCxnSpPr>
            <a:cxnSpLocks noChangeShapeType="1"/>
          </p:cNvCxnSpPr>
          <p:nvPr/>
        </p:nvCxnSpPr>
        <p:spPr bwMode="auto">
          <a:xfrm>
            <a:off x="7429501" y="5274733"/>
            <a:ext cx="2823633" cy="0"/>
          </a:xfrm>
          <a:prstGeom prst="straightConnector1">
            <a:avLst/>
          </a:prstGeom>
          <a:noFill/>
          <a:ln w="12700">
            <a:solidFill>
              <a:srgbClr val="00B050"/>
            </a:solidFill>
            <a:miter lim="800000"/>
            <a:headEnd/>
            <a:tailEnd/>
          </a:ln>
          <a:extLst>
            <a:ext uri="{909E8E84-426E-40DD-AFC4-6F175D3DCCD1}">
              <a14:hiddenFill xmlns:a14="http://schemas.microsoft.com/office/drawing/2010/main">
                <a:noFill/>
              </a14:hiddenFill>
            </a:ext>
          </a:extLst>
        </p:spPr>
      </p:cxnSp>
      <p:sp>
        <p:nvSpPr>
          <p:cNvPr id="619" name="Shape 619"/>
          <p:cNvSpPr txBox="1"/>
          <p:nvPr/>
        </p:nvSpPr>
        <p:spPr>
          <a:xfrm>
            <a:off x="11038418" y="4256618"/>
            <a:ext cx="740833" cy="309033"/>
          </a:xfrm>
          <a:prstGeom prst="rect">
            <a:avLst/>
          </a:prstGeom>
          <a:noFill/>
          <a:ln>
            <a:noFill/>
          </a:ln>
        </p:spPr>
        <p:txBody>
          <a:bodyPr lIns="0" tIns="0" rIns="0" bIns="0" anchor="ctr"/>
          <a:lstStyle/>
          <a:p>
            <a:pPr algn="ctr">
              <a:buClr>
                <a:schemeClr val="dk2"/>
              </a:buClr>
              <a:buSzPct val="25000"/>
              <a:defRPr/>
            </a:pPr>
            <a:r>
              <a:rPr lang="en-US" sz="1000">
                <a:solidFill>
                  <a:schemeClr val="dk2"/>
                </a:solidFill>
                <a:latin typeface="Open Sans Light"/>
                <a:ea typeface="Open Sans Light"/>
                <a:cs typeface="Open Sans Light"/>
                <a:sym typeface="Open Sans Light"/>
              </a:rPr>
              <a:t>Corporate</a:t>
            </a:r>
            <a:br>
              <a:rPr lang="en-US" sz="1000">
                <a:solidFill>
                  <a:schemeClr val="dk2"/>
                </a:solidFill>
                <a:latin typeface="Open Sans Light"/>
                <a:ea typeface="Open Sans Light"/>
                <a:cs typeface="Open Sans Light"/>
                <a:sym typeface="Open Sans Light"/>
              </a:rPr>
            </a:br>
            <a:r>
              <a:rPr lang="en-US" sz="1000">
                <a:solidFill>
                  <a:schemeClr val="dk2"/>
                </a:solidFill>
                <a:latin typeface="Open Sans Light"/>
                <a:ea typeface="Open Sans Light"/>
                <a:cs typeface="Open Sans Light"/>
                <a:sym typeface="Open Sans Light"/>
              </a:rPr>
              <a:t>Datacenter</a:t>
            </a:r>
          </a:p>
        </p:txBody>
      </p:sp>
      <p:sp>
        <p:nvSpPr>
          <p:cNvPr id="620" name="Shape 620"/>
          <p:cNvSpPr txBox="1"/>
          <p:nvPr/>
        </p:nvSpPr>
        <p:spPr>
          <a:xfrm>
            <a:off x="10536768" y="5636684"/>
            <a:ext cx="740833" cy="347133"/>
          </a:xfrm>
          <a:prstGeom prst="rect">
            <a:avLst/>
          </a:prstGeom>
          <a:noFill/>
          <a:ln>
            <a:noFill/>
          </a:ln>
        </p:spPr>
        <p:txBody>
          <a:bodyPr lIns="0" tIns="0" rIns="0" bIns="0" anchor="ctr"/>
          <a:lstStyle/>
          <a:p>
            <a:pPr algn="ctr">
              <a:buClr>
                <a:schemeClr val="accent2"/>
              </a:buClr>
              <a:buSzPct val="25000"/>
              <a:defRPr/>
            </a:pPr>
            <a:r>
              <a:rPr lang="en-US" sz="1000">
                <a:solidFill>
                  <a:schemeClr val="accent2"/>
                </a:solidFill>
                <a:latin typeface="Open Sans Light"/>
                <a:ea typeface="Open Sans Light"/>
                <a:cs typeface="Open Sans Light"/>
                <a:sym typeface="Open Sans Light"/>
              </a:rPr>
              <a:t>VeloCloud</a:t>
            </a:r>
            <a:br>
              <a:rPr lang="en-US" sz="1000">
                <a:solidFill>
                  <a:schemeClr val="accent2"/>
                </a:solidFill>
                <a:latin typeface="Open Sans Light"/>
                <a:ea typeface="Open Sans Light"/>
                <a:cs typeface="Open Sans Light"/>
                <a:sym typeface="Open Sans Light"/>
              </a:rPr>
            </a:br>
            <a:r>
              <a:rPr lang="en-US" sz="1000">
                <a:solidFill>
                  <a:schemeClr val="accent2"/>
                </a:solidFill>
                <a:latin typeface="Open Sans Light"/>
                <a:ea typeface="Open Sans Light"/>
                <a:cs typeface="Open Sans Light"/>
                <a:sym typeface="Open Sans Light"/>
              </a:rPr>
              <a:t>Edge Hub</a:t>
            </a:r>
          </a:p>
        </p:txBody>
      </p:sp>
      <p:sp>
        <p:nvSpPr>
          <p:cNvPr id="621" name="Shape 621"/>
          <p:cNvSpPr txBox="1"/>
          <p:nvPr/>
        </p:nvSpPr>
        <p:spPr>
          <a:xfrm>
            <a:off x="5969001" y="5448300"/>
            <a:ext cx="740833" cy="205317"/>
          </a:xfrm>
          <a:prstGeom prst="rect">
            <a:avLst/>
          </a:prstGeom>
          <a:noFill/>
          <a:ln>
            <a:noFill/>
          </a:ln>
        </p:spPr>
        <p:txBody>
          <a:bodyPr lIns="0" tIns="0" rIns="0" bIns="0" anchor="ctr"/>
          <a:lstStyle/>
          <a:p>
            <a:pPr algn="ctr">
              <a:buClr>
                <a:schemeClr val="accent2"/>
              </a:buClr>
              <a:buSzPct val="25000"/>
              <a:defRPr/>
            </a:pPr>
            <a:r>
              <a:rPr lang="en-US" sz="1000">
                <a:solidFill>
                  <a:schemeClr val="accent2"/>
                </a:solidFill>
                <a:latin typeface="Open Sans Light"/>
                <a:ea typeface="Open Sans Light"/>
                <a:cs typeface="Open Sans Light"/>
                <a:sym typeface="Open Sans Light"/>
              </a:rPr>
              <a:t>VeloCloud Edge</a:t>
            </a:r>
          </a:p>
        </p:txBody>
      </p:sp>
      <p:pic>
        <p:nvPicPr>
          <p:cNvPr id="51215" name="Shape 622" descr="InternetAsWAN.png"/>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13982">
            <a:off x="6917267" y="4792134"/>
            <a:ext cx="516467" cy="2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16" name="Shape 623"/>
          <p:cNvCxnSpPr>
            <a:cxnSpLocks noChangeShapeType="1"/>
          </p:cNvCxnSpPr>
          <p:nvPr/>
        </p:nvCxnSpPr>
        <p:spPr bwMode="auto">
          <a:xfrm rot="10800000" flipH="1">
            <a:off x="7376584" y="4216400"/>
            <a:ext cx="1447800" cy="635000"/>
          </a:xfrm>
          <a:prstGeom prst="straightConnector1">
            <a:avLst/>
          </a:prstGeom>
          <a:noFill/>
          <a:ln w="12700">
            <a:solidFill>
              <a:srgbClr val="00B050"/>
            </a:solidFill>
            <a:miter lim="800000"/>
            <a:headEnd/>
            <a:tailEnd/>
          </a:ln>
          <a:extLst>
            <a:ext uri="{909E8E84-426E-40DD-AFC4-6F175D3DCCD1}">
              <a14:hiddenFill xmlns:a14="http://schemas.microsoft.com/office/drawing/2010/main">
                <a:noFill/>
              </a14:hiddenFill>
            </a:ext>
          </a:extLst>
        </p:spPr>
      </p:cxnSp>
      <p:pic>
        <p:nvPicPr>
          <p:cNvPr id="51217" name="Shape 624" descr="InternetAsWAN.png"/>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413982">
            <a:off x="8703733" y="4004734"/>
            <a:ext cx="516467"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18" name="Shape 625"/>
          <p:cNvCxnSpPr>
            <a:cxnSpLocks noChangeShapeType="1"/>
          </p:cNvCxnSpPr>
          <p:nvPr/>
        </p:nvCxnSpPr>
        <p:spPr bwMode="auto">
          <a:xfrm rot="10800000" flipH="1">
            <a:off x="7315201" y="4121151"/>
            <a:ext cx="1462617" cy="630767"/>
          </a:xfrm>
          <a:prstGeom prst="straightConnector1">
            <a:avLst/>
          </a:prstGeom>
          <a:noFill/>
          <a:ln w="12700">
            <a:solidFill>
              <a:srgbClr val="00B050"/>
            </a:solidFill>
            <a:miter lim="800000"/>
            <a:headEnd/>
            <a:tailEnd/>
          </a:ln>
          <a:extLst>
            <a:ext uri="{909E8E84-426E-40DD-AFC4-6F175D3DCCD1}">
              <a14:hiddenFill xmlns:a14="http://schemas.microsoft.com/office/drawing/2010/main">
                <a:noFill/>
              </a14:hiddenFill>
            </a:ext>
          </a:extLst>
        </p:spPr>
      </p:cxnSp>
      <p:sp>
        <p:nvSpPr>
          <p:cNvPr id="626" name="Shape 626"/>
          <p:cNvSpPr txBox="1"/>
          <p:nvPr/>
        </p:nvSpPr>
        <p:spPr>
          <a:xfrm>
            <a:off x="9768418" y="3769784"/>
            <a:ext cx="740833" cy="347133"/>
          </a:xfrm>
          <a:prstGeom prst="rect">
            <a:avLst/>
          </a:prstGeom>
          <a:noFill/>
          <a:ln>
            <a:noFill/>
          </a:ln>
        </p:spPr>
        <p:txBody>
          <a:bodyPr lIns="0" tIns="0" rIns="0" bIns="0" anchor="ctr"/>
          <a:lstStyle/>
          <a:p>
            <a:pPr algn="ctr">
              <a:buClr>
                <a:schemeClr val="accent2"/>
              </a:buClr>
              <a:buSzPct val="25000"/>
              <a:defRPr/>
            </a:pPr>
            <a:r>
              <a:rPr lang="en-US" sz="1000">
                <a:solidFill>
                  <a:schemeClr val="accent2"/>
                </a:solidFill>
                <a:latin typeface="Open Sans Light"/>
                <a:ea typeface="Open Sans Light"/>
                <a:cs typeface="Open Sans Light"/>
                <a:sym typeface="Open Sans Light"/>
              </a:rPr>
              <a:t>VeloCloud</a:t>
            </a:r>
          </a:p>
          <a:p>
            <a:pPr algn="ctr">
              <a:buClr>
                <a:schemeClr val="accent2"/>
              </a:buClr>
              <a:buSzPct val="25000"/>
              <a:defRPr/>
            </a:pPr>
            <a:r>
              <a:rPr lang="en-US" sz="1000">
                <a:solidFill>
                  <a:schemeClr val="accent2"/>
                </a:solidFill>
                <a:latin typeface="Open Sans Light"/>
                <a:ea typeface="Open Sans Light"/>
                <a:cs typeface="Open Sans Light"/>
                <a:sym typeface="Open Sans Light"/>
              </a:rPr>
              <a:t>Gateway</a:t>
            </a:r>
          </a:p>
        </p:txBody>
      </p:sp>
      <p:sp>
        <p:nvSpPr>
          <p:cNvPr id="627" name="Shape 627"/>
          <p:cNvSpPr/>
          <p:nvPr/>
        </p:nvSpPr>
        <p:spPr>
          <a:xfrm>
            <a:off x="6822018" y="3255433"/>
            <a:ext cx="1737783" cy="1625600"/>
          </a:xfrm>
          <a:custGeom>
            <a:avLst/>
            <a:gdLst/>
            <a:ahLst/>
            <a:cxnLst/>
            <a:rect l="0" t="0" r="0" b="0"/>
            <a:pathLst>
              <a:path w="120000" h="120000" extrusionOk="0">
                <a:moveTo>
                  <a:pt x="0" y="120000"/>
                </a:moveTo>
                <a:cubicBezTo>
                  <a:pt x="24022" y="80975"/>
                  <a:pt x="48045" y="41951"/>
                  <a:pt x="68045" y="21951"/>
                </a:cubicBezTo>
                <a:cubicBezTo>
                  <a:pt x="88045" y="1951"/>
                  <a:pt x="104022" y="975"/>
                  <a:pt x="119999" y="0"/>
                </a:cubicBezTo>
              </a:path>
            </a:pathLst>
          </a:custGeom>
          <a:noFill/>
          <a:ln w="12700" cap="flat" cmpd="sng">
            <a:solidFill>
              <a:srgbClr val="00B050"/>
            </a:solidFill>
            <a:prstDash val="dash"/>
            <a:miter/>
            <a:headEnd type="none" w="med" len="med"/>
            <a:tailEnd type="none" w="med" len="med"/>
          </a:ln>
        </p:spPr>
        <p:txBody>
          <a:bodyPr lIns="121900" tIns="60925" rIns="121900" bIns="60925" anchor="ctr"/>
          <a:lstStyle/>
          <a:p>
            <a:pPr algn="ctr">
              <a:buClr>
                <a:schemeClr val="dk1"/>
              </a:buClr>
              <a:defRPr/>
            </a:pPr>
            <a:endParaRPr sz="2700">
              <a:solidFill>
                <a:schemeClr val="lt1"/>
              </a:solidFill>
              <a:latin typeface="Calibri"/>
              <a:ea typeface="Calibri"/>
              <a:cs typeface="Calibri"/>
              <a:sym typeface="Calibri"/>
            </a:endParaRPr>
          </a:p>
        </p:txBody>
      </p:sp>
      <p:grpSp>
        <p:nvGrpSpPr>
          <p:cNvPr id="51221" name="Shape 628"/>
          <p:cNvGrpSpPr>
            <a:grpSpLocks/>
          </p:cNvGrpSpPr>
          <p:nvPr/>
        </p:nvGrpSpPr>
        <p:grpSpPr bwMode="auto">
          <a:xfrm>
            <a:off x="10454217" y="4868334"/>
            <a:ext cx="675216" cy="723900"/>
            <a:chOff x="10268156" y="4435176"/>
            <a:chExt cx="986393" cy="1060151"/>
          </a:xfrm>
        </p:grpSpPr>
        <p:pic>
          <p:nvPicPr>
            <p:cNvPr id="51256" name="Shape 629" descr="VeloCloud1000_Angle.png"/>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8650" y="4816428"/>
              <a:ext cx="975900" cy="67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7" name="Shape 630" descr="VeloCloud1000_Angle.png"/>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8156" y="4435176"/>
              <a:ext cx="975900" cy="67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22" name="Shape 631" descr="InternetAsWAN.png"/>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3867" y="5122334"/>
            <a:ext cx="516467" cy="22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2" name="Shape 632"/>
          <p:cNvSpPr txBox="1"/>
          <p:nvPr/>
        </p:nvSpPr>
        <p:spPr>
          <a:xfrm>
            <a:off x="7476067" y="5319185"/>
            <a:ext cx="2768600" cy="179916"/>
          </a:xfrm>
          <a:prstGeom prst="rect">
            <a:avLst/>
          </a:prstGeom>
          <a:noFill/>
          <a:ln>
            <a:noFill/>
          </a:ln>
        </p:spPr>
        <p:txBody>
          <a:bodyPr lIns="0" tIns="0" rIns="0" bIns="0" anchor="ctr"/>
          <a:lstStyle/>
          <a:p>
            <a:pPr algn="ctr">
              <a:buClr>
                <a:schemeClr val="accent2"/>
              </a:buClr>
              <a:buSzPct val="25000"/>
              <a:defRPr/>
            </a:pPr>
            <a:r>
              <a:rPr lang="en-US" sz="1000">
                <a:solidFill>
                  <a:schemeClr val="accent2"/>
                </a:solidFill>
                <a:latin typeface="Open Sans Light"/>
                <a:ea typeface="Open Sans Light"/>
                <a:cs typeface="Open Sans Light"/>
                <a:sym typeface="Open Sans Light"/>
              </a:rPr>
              <a:t>Dynamic Multi-Path Optimization</a:t>
            </a:r>
          </a:p>
        </p:txBody>
      </p:sp>
      <p:sp>
        <p:nvSpPr>
          <p:cNvPr id="633" name="Shape 633"/>
          <p:cNvSpPr txBox="1"/>
          <p:nvPr/>
        </p:nvSpPr>
        <p:spPr>
          <a:xfrm rot="-1416078">
            <a:off x="6809317" y="4544485"/>
            <a:ext cx="2768600" cy="179916"/>
          </a:xfrm>
          <a:prstGeom prst="rect">
            <a:avLst/>
          </a:prstGeom>
          <a:noFill/>
          <a:ln>
            <a:noFill/>
          </a:ln>
        </p:spPr>
        <p:txBody>
          <a:bodyPr lIns="0" tIns="0" rIns="0" bIns="0" anchor="ctr"/>
          <a:lstStyle/>
          <a:p>
            <a:pPr algn="ctr">
              <a:buClr>
                <a:schemeClr val="accent2"/>
              </a:buClr>
              <a:buSzPct val="25000"/>
              <a:defRPr/>
            </a:pPr>
            <a:r>
              <a:rPr lang="en-US" sz="1000">
                <a:solidFill>
                  <a:schemeClr val="accent2"/>
                </a:solidFill>
                <a:latin typeface="Open Sans Light"/>
                <a:ea typeface="Open Sans Light"/>
                <a:cs typeface="Open Sans Light"/>
                <a:sym typeface="Open Sans Light"/>
              </a:rPr>
              <a:t>Dynamic Multi-Path Optimization</a:t>
            </a:r>
          </a:p>
        </p:txBody>
      </p:sp>
      <p:sp>
        <p:nvSpPr>
          <p:cNvPr id="634" name="Shape 634"/>
          <p:cNvSpPr txBox="1"/>
          <p:nvPr/>
        </p:nvSpPr>
        <p:spPr>
          <a:xfrm rot="18496480">
            <a:off x="6458842" y="3810917"/>
            <a:ext cx="1767521" cy="213448"/>
          </a:xfrm>
          <a:prstGeom prst="rect">
            <a:avLst/>
          </a:prstGeom>
          <a:noFill/>
          <a:ln>
            <a:noFill/>
          </a:ln>
        </p:spPr>
        <p:txBody>
          <a:bodyPr lIns="0" tIns="0" rIns="0" bIns="0" anchor="ctr"/>
          <a:lstStyle/>
          <a:p>
            <a:pPr algn="ctr">
              <a:buClr>
                <a:schemeClr val="accent2"/>
              </a:buClr>
              <a:buSzPct val="25000"/>
              <a:defRPr/>
            </a:pPr>
            <a:r>
              <a:rPr lang="en-US" sz="1000" dirty="0">
                <a:solidFill>
                  <a:schemeClr val="accent2"/>
                </a:solidFill>
                <a:latin typeface="Open Sans Light"/>
                <a:ea typeface="Open Sans Light"/>
                <a:cs typeface="Open Sans Light"/>
                <a:sym typeface="Open Sans Light"/>
              </a:rPr>
              <a:t>Non-Overlay </a:t>
            </a:r>
            <a:r>
              <a:rPr lang="en-US" sz="1000" dirty="0" err="1">
                <a:solidFill>
                  <a:schemeClr val="accent2"/>
                </a:solidFill>
                <a:latin typeface="Open Sans Light"/>
                <a:ea typeface="Open Sans Light"/>
                <a:cs typeface="Open Sans Light"/>
                <a:sym typeface="Open Sans Light"/>
              </a:rPr>
              <a:t>IPSec</a:t>
            </a:r>
            <a:r>
              <a:rPr lang="en-US" sz="1000" dirty="0">
                <a:solidFill>
                  <a:schemeClr val="accent2"/>
                </a:solidFill>
                <a:latin typeface="Open Sans Light"/>
                <a:ea typeface="Open Sans Light"/>
                <a:cs typeface="Open Sans Light"/>
                <a:sym typeface="Open Sans Light"/>
              </a:rPr>
              <a:t> (Future)</a:t>
            </a:r>
          </a:p>
        </p:txBody>
      </p:sp>
      <p:cxnSp>
        <p:nvCxnSpPr>
          <p:cNvPr id="51226" name="Shape 635"/>
          <p:cNvCxnSpPr>
            <a:cxnSpLocks noChangeShapeType="1"/>
          </p:cNvCxnSpPr>
          <p:nvPr/>
        </p:nvCxnSpPr>
        <p:spPr bwMode="auto">
          <a:xfrm rot="10800000">
            <a:off x="8813801" y="3378201"/>
            <a:ext cx="717551" cy="342900"/>
          </a:xfrm>
          <a:prstGeom prst="straightConnector1">
            <a:avLst/>
          </a:prstGeom>
          <a:noFill/>
          <a:ln w="12700">
            <a:solidFill>
              <a:schemeClr val="tx2"/>
            </a:solidFill>
            <a:round/>
            <a:headEnd/>
            <a:tailEnd/>
          </a:ln>
          <a:extLst>
            <a:ext uri="{909E8E84-426E-40DD-AFC4-6F175D3DCCD1}">
              <a14:hiddenFill xmlns:a14="http://schemas.microsoft.com/office/drawing/2010/main">
                <a:noFill/>
              </a14:hiddenFill>
            </a:ext>
          </a:extLst>
        </p:spPr>
      </p:cxnSp>
      <p:pic>
        <p:nvPicPr>
          <p:cNvPr id="51227" name="Shape 636" descr="https://upload.wikimedia.org/wikipedia/en/5/55/Fortinet_Logo.gif"/>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l="10042" t="33264" r="9103" b="31570"/>
          <a:stretch>
            <a:fillRect/>
          </a:stretch>
        </p:blipFill>
        <p:spPr bwMode="auto">
          <a:xfrm>
            <a:off x="8172451" y="1568451"/>
            <a:ext cx="1576916" cy="23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28" name="Shape 637"/>
          <p:cNvCxnSpPr>
            <a:cxnSpLocks noChangeShapeType="1"/>
          </p:cNvCxnSpPr>
          <p:nvPr/>
        </p:nvCxnSpPr>
        <p:spPr bwMode="auto">
          <a:xfrm>
            <a:off x="5664200" y="1543052"/>
            <a:ext cx="0" cy="4743449"/>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grpSp>
        <p:nvGrpSpPr>
          <p:cNvPr id="51229" name="Shape 638"/>
          <p:cNvGrpSpPr>
            <a:grpSpLocks/>
          </p:cNvGrpSpPr>
          <p:nvPr/>
        </p:nvGrpSpPr>
        <p:grpSpPr bwMode="auto">
          <a:xfrm>
            <a:off x="436034" y="4605867"/>
            <a:ext cx="4878917" cy="882651"/>
            <a:chOff x="552310" y="1668864"/>
            <a:chExt cx="4878885" cy="883200"/>
          </a:xfrm>
        </p:grpSpPr>
        <p:sp>
          <p:nvSpPr>
            <p:cNvPr id="51250" name="Shape 639"/>
            <p:cNvSpPr>
              <a:spLocks noChangeArrowheads="1"/>
            </p:cNvSpPr>
            <p:nvPr/>
          </p:nvSpPr>
          <p:spPr bwMode="auto">
            <a:xfrm>
              <a:off x="1543195" y="1668864"/>
              <a:ext cx="3888000" cy="8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b="1">
                  <a:solidFill>
                    <a:srgbClr val="000000"/>
                  </a:solidFill>
                  <a:latin typeface="Open Sans" panose="020B0606030504020204"/>
                  <a:sym typeface="Open Sans" panose="020B0606030504020204"/>
                </a:rPr>
                <a:t>Automated tunneling  </a:t>
              </a:r>
              <a:r>
                <a:rPr lang="en-US" altLang="en-US" sz="1600">
                  <a:solidFill>
                    <a:srgbClr val="000000"/>
                  </a:solidFill>
                  <a:latin typeface="Open Sans Light"/>
                  <a:sym typeface="Open Sans Light"/>
                </a:rPr>
                <a:t>eliminates site by site configurations</a:t>
              </a:r>
            </a:p>
          </p:txBody>
        </p:sp>
        <p:grpSp>
          <p:nvGrpSpPr>
            <p:cNvPr id="51251" name="Shape 640"/>
            <p:cNvGrpSpPr>
              <a:grpSpLocks/>
            </p:cNvGrpSpPr>
            <p:nvPr/>
          </p:nvGrpSpPr>
          <p:grpSpPr bwMode="auto">
            <a:xfrm>
              <a:off x="552310" y="1743485"/>
              <a:ext cx="923403" cy="553019"/>
              <a:chOff x="6270" y="1704"/>
              <a:chExt cx="900" cy="538"/>
            </a:xfrm>
          </p:grpSpPr>
          <p:sp>
            <p:nvSpPr>
              <p:cNvPr id="641" name="Shape 641"/>
              <p:cNvSpPr/>
              <p:nvPr/>
            </p:nvSpPr>
            <p:spPr>
              <a:xfrm>
                <a:off x="6270" y="1704"/>
                <a:ext cx="899" cy="299"/>
              </a:xfrm>
              <a:custGeom>
                <a:avLst/>
                <a:gdLst/>
                <a:ahLst/>
                <a:cxnLst/>
                <a:rect l="0" t="0" r="0" b="0"/>
                <a:pathLst>
                  <a:path w="120000" h="120000" extrusionOk="0">
                    <a:moveTo>
                      <a:pt x="9886" y="120000"/>
                    </a:moveTo>
                    <a:cubicBezTo>
                      <a:pt x="6549" y="107068"/>
                      <a:pt x="3274" y="94516"/>
                      <a:pt x="0" y="81774"/>
                    </a:cubicBezTo>
                    <a:cubicBezTo>
                      <a:pt x="34294" y="3042"/>
                      <a:pt x="84037" y="0"/>
                      <a:pt x="120000" y="81774"/>
                    </a:cubicBezTo>
                    <a:cubicBezTo>
                      <a:pt x="116725" y="94516"/>
                      <a:pt x="113450" y="107068"/>
                      <a:pt x="110113" y="120000"/>
                    </a:cubicBezTo>
                    <a:cubicBezTo>
                      <a:pt x="95036" y="87290"/>
                      <a:pt x="78290" y="70744"/>
                      <a:pt x="59938" y="70744"/>
                    </a:cubicBezTo>
                    <a:cubicBezTo>
                      <a:pt x="41647" y="70935"/>
                      <a:pt x="24963" y="87290"/>
                      <a:pt x="9886" y="120000"/>
                    </a:cubicBezTo>
                    <a:close/>
                  </a:path>
                </a:pathLst>
              </a:custGeom>
              <a:solidFill>
                <a:schemeClr val="accent1"/>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sp>
            <p:nvSpPr>
              <p:cNvPr id="642" name="Shape 642"/>
              <p:cNvSpPr/>
              <p:nvPr/>
            </p:nvSpPr>
            <p:spPr>
              <a:xfrm>
                <a:off x="6375" y="1885"/>
                <a:ext cx="598" cy="299"/>
              </a:xfrm>
              <a:custGeom>
                <a:avLst/>
                <a:gdLst/>
                <a:ahLst/>
                <a:cxnLst/>
                <a:rect l="0" t="0" r="0" b="0"/>
                <a:pathLst>
                  <a:path w="120000" h="120000" extrusionOk="0">
                    <a:moveTo>
                      <a:pt x="120000" y="72384"/>
                    </a:moveTo>
                    <a:cubicBezTo>
                      <a:pt x="115463" y="88256"/>
                      <a:pt x="110927" y="104128"/>
                      <a:pt x="106476" y="120000"/>
                    </a:cubicBezTo>
                    <a:cubicBezTo>
                      <a:pt x="75492" y="67575"/>
                      <a:pt x="44507" y="67815"/>
                      <a:pt x="13437" y="119759"/>
                    </a:cubicBezTo>
                    <a:cubicBezTo>
                      <a:pt x="9072" y="104368"/>
                      <a:pt x="4536" y="88496"/>
                      <a:pt x="0" y="72625"/>
                    </a:cubicBezTo>
                    <a:cubicBezTo>
                      <a:pt x="33980" y="2164"/>
                      <a:pt x="84821" y="0"/>
                      <a:pt x="120000" y="72384"/>
                    </a:cubicBezTo>
                    <a:close/>
                  </a:path>
                </a:pathLst>
              </a:custGeom>
              <a:solidFill>
                <a:schemeClr val="accent1"/>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sp>
            <p:nvSpPr>
              <p:cNvPr id="643" name="Shape 643"/>
              <p:cNvSpPr/>
              <p:nvPr/>
            </p:nvSpPr>
            <p:spPr>
              <a:xfrm>
                <a:off x="6478" y="2072"/>
                <a:ext cx="299" cy="0"/>
              </a:xfrm>
              <a:custGeom>
                <a:avLst/>
                <a:gdLst/>
                <a:ahLst/>
                <a:cxnLst/>
                <a:rect l="0" t="0" r="0" b="0"/>
                <a:pathLst>
                  <a:path w="120000" h="120000" extrusionOk="0">
                    <a:moveTo>
                      <a:pt x="22361" y="0"/>
                    </a:moveTo>
                    <a:cubicBezTo>
                      <a:pt x="15000" y="0"/>
                      <a:pt x="7638" y="0"/>
                      <a:pt x="0" y="0"/>
                    </a:cubicBezTo>
                    <a:cubicBezTo>
                      <a:pt x="15555" y="0"/>
                      <a:pt x="32222" y="0"/>
                      <a:pt x="50555" y="0"/>
                    </a:cubicBezTo>
                    <a:cubicBezTo>
                      <a:pt x="75555" y="0"/>
                      <a:pt x="98611" y="0"/>
                      <a:pt x="120000" y="0"/>
                    </a:cubicBezTo>
                    <a:cubicBezTo>
                      <a:pt x="112361" y="0"/>
                      <a:pt x="105000" y="0"/>
                      <a:pt x="97638" y="0"/>
                    </a:cubicBezTo>
                    <a:cubicBezTo>
                      <a:pt x="71527" y="0"/>
                      <a:pt x="42777" y="0"/>
                      <a:pt x="22361" y="0"/>
                    </a:cubicBezTo>
                    <a:close/>
                  </a:path>
                </a:pathLst>
              </a:custGeom>
              <a:solidFill>
                <a:schemeClr val="accent1"/>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sp>
            <p:nvSpPr>
              <p:cNvPr id="644" name="Shape 644"/>
              <p:cNvSpPr/>
              <p:nvPr/>
            </p:nvSpPr>
            <p:spPr>
              <a:xfrm>
                <a:off x="6584" y="224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chemeClr val="accent1"/>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grpSp>
      </p:grpSp>
      <p:grpSp>
        <p:nvGrpSpPr>
          <p:cNvPr id="51230" name="Shape 645"/>
          <p:cNvGrpSpPr>
            <a:grpSpLocks/>
          </p:cNvGrpSpPr>
          <p:nvPr/>
        </p:nvGrpSpPr>
        <p:grpSpPr bwMode="auto">
          <a:xfrm>
            <a:off x="457201" y="1761067"/>
            <a:ext cx="4804833" cy="882651"/>
            <a:chOff x="626087" y="3372417"/>
            <a:chExt cx="4803266" cy="883200"/>
          </a:xfrm>
        </p:grpSpPr>
        <p:sp>
          <p:nvSpPr>
            <p:cNvPr id="51245" name="Shape 646"/>
            <p:cNvSpPr>
              <a:spLocks noChangeArrowheads="1"/>
            </p:cNvSpPr>
            <p:nvPr/>
          </p:nvSpPr>
          <p:spPr bwMode="auto">
            <a:xfrm>
              <a:off x="1539254" y="3372417"/>
              <a:ext cx="3890100" cy="8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a:solidFill>
                    <a:srgbClr val="000000"/>
                  </a:solidFill>
                  <a:latin typeface="Open Sans Light"/>
                  <a:sym typeface="Open Sans Light"/>
                </a:rPr>
                <a:t>VeloCloud </a:t>
              </a:r>
              <a:r>
                <a:rPr lang="en-US" altLang="en-US" sz="1600" b="1">
                  <a:solidFill>
                    <a:srgbClr val="000000"/>
                  </a:solidFill>
                  <a:latin typeface="Open Sans" panose="020B0606030504020204"/>
                  <a:sym typeface="Open Sans" panose="020B0606030504020204"/>
                </a:rPr>
                <a:t>Dynamic Multipath Optimization</a:t>
              </a:r>
              <a:r>
                <a:rPr lang="en-US" altLang="en-US" sz="1600">
                  <a:solidFill>
                    <a:srgbClr val="000000"/>
                  </a:solidFill>
                  <a:latin typeface="Open Sans Light"/>
                  <a:sym typeface="Open Sans Light"/>
                </a:rPr>
                <a:t> delivers application performance and reliability to cloud</a:t>
              </a:r>
            </a:p>
          </p:txBody>
        </p:sp>
        <p:grpSp>
          <p:nvGrpSpPr>
            <p:cNvPr id="51246" name="Shape 647"/>
            <p:cNvGrpSpPr>
              <a:grpSpLocks/>
            </p:cNvGrpSpPr>
            <p:nvPr/>
          </p:nvGrpSpPr>
          <p:grpSpPr bwMode="auto">
            <a:xfrm>
              <a:off x="626087" y="3628795"/>
              <a:ext cx="677684" cy="370525"/>
              <a:chOff x="3209025" y="2209457"/>
              <a:chExt cx="1285200" cy="702684"/>
            </a:xfrm>
          </p:grpSpPr>
          <p:cxnSp>
            <p:nvCxnSpPr>
              <p:cNvPr id="51247" name="Shape 648"/>
              <p:cNvCxnSpPr>
                <a:cxnSpLocks noChangeShapeType="1"/>
              </p:cNvCxnSpPr>
              <p:nvPr/>
            </p:nvCxnSpPr>
            <p:spPr bwMode="auto">
              <a:xfrm>
                <a:off x="3209025" y="2209457"/>
                <a:ext cx="1285200" cy="0"/>
              </a:xfrm>
              <a:prstGeom prst="straightConnector1">
                <a:avLst/>
              </a:prstGeom>
              <a:noFill/>
              <a:ln w="31750">
                <a:solidFill>
                  <a:schemeClr val="accent2"/>
                </a:solidFill>
                <a:prstDash val="dash"/>
                <a:miter lim="800000"/>
                <a:headEnd/>
                <a:tailEnd type="triangle" w="lg" len="lg"/>
              </a:ln>
              <a:extLst>
                <a:ext uri="{909E8E84-426E-40DD-AFC4-6F175D3DCCD1}">
                  <a14:hiddenFill xmlns:a14="http://schemas.microsoft.com/office/drawing/2010/main">
                    <a:noFill/>
                  </a14:hiddenFill>
                </a:ext>
              </a:extLst>
            </p:spPr>
          </p:cxnSp>
          <p:cxnSp>
            <p:nvCxnSpPr>
              <p:cNvPr id="51248" name="Shape 649"/>
              <p:cNvCxnSpPr>
                <a:cxnSpLocks noChangeShapeType="1"/>
              </p:cNvCxnSpPr>
              <p:nvPr/>
            </p:nvCxnSpPr>
            <p:spPr bwMode="auto">
              <a:xfrm>
                <a:off x="3209025" y="2912141"/>
                <a:ext cx="1285200" cy="0"/>
              </a:xfrm>
              <a:prstGeom prst="straightConnector1">
                <a:avLst/>
              </a:prstGeom>
              <a:noFill/>
              <a:ln w="31750">
                <a:solidFill>
                  <a:schemeClr val="accent2"/>
                </a:solidFill>
                <a:prstDash val="dot"/>
                <a:miter lim="800000"/>
                <a:headEnd/>
                <a:tailEnd type="triangle" w="lg" len="lg"/>
              </a:ln>
              <a:extLst>
                <a:ext uri="{909E8E84-426E-40DD-AFC4-6F175D3DCCD1}">
                  <a14:hiddenFill xmlns:a14="http://schemas.microsoft.com/office/drawing/2010/main">
                    <a:noFill/>
                  </a14:hiddenFill>
                </a:ext>
              </a:extLst>
            </p:spPr>
          </p:cxnSp>
          <p:cxnSp>
            <p:nvCxnSpPr>
              <p:cNvPr id="51249" name="Shape 650"/>
              <p:cNvCxnSpPr>
                <a:cxnSpLocks noChangeShapeType="1"/>
              </p:cNvCxnSpPr>
              <p:nvPr/>
            </p:nvCxnSpPr>
            <p:spPr bwMode="auto">
              <a:xfrm>
                <a:off x="3209025" y="2560800"/>
                <a:ext cx="1285200" cy="0"/>
              </a:xfrm>
              <a:prstGeom prst="straightConnector1">
                <a:avLst/>
              </a:prstGeom>
              <a:noFill/>
              <a:ln w="19050">
                <a:solidFill>
                  <a:schemeClr val="accent2"/>
                </a:solidFill>
                <a:prstDash val="dash"/>
                <a:miter lim="800000"/>
                <a:headEnd/>
                <a:tailEnd/>
              </a:ln>
              <a:extLst>
                <a:ext uri="{909E8E84-426E-40DD-AFC4-6F175D3DCCD1}">
                  <a14:hiddenFill xmlns:a14="http://schemas.microsoft.com/office/drawing/2010/main">
                    <a:noFill/>
                  </a14:hiddenFill>
                </a:ext>
              </a:extLst>
            </p:spPr>
          </p:cxnSp>
        </p:grpSp>
      </p:grpSp>
      <p:grpSp>
        <p:nvGrpSpPr>
          <p:cNvPr id="51231" name="Shape 651"/>
          <p:cNvGrpSpPr>
            <a:grpSpLocks/>
          </p:cNvGrpSpPr>
          <p:nvPr/>
        </p:nvGrpSpPr>
        <p:grpSpPr bwMode="auto">
          <a:xfrm>
            <a:off x="381000" y="3132667"/>
            <a:ext cx="4955117" cy="884767"/>
            <a:chOff x="457769" y="4785685"/>
            <a:chExt cx="4954709" cy="883200"/>
          </a:xfrm>
        </p:grpSpPr>
        <p:sp>
          <p:nvSpPr>
            <p:cNvPr id="51237" name="Shape 652"/>
            <p:cNvSpPr>
              <a:spLocks noChangeArrowheads="1"/>
            </p:cNvSpPr>
            <p:nvPr/>
          </p:nvSpPr>
          <p:spPr bwMode="auto">
            <a:xfrm>
              <a:off x="1522379" y="4785685"/>
              <a:ext cx="3890100" cy="8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25000"/>
                <a:buFontTx/>
                <a:buNone/>
              </a:pPr>
              <a:r>
                <a:rPr lang="en-US" altLang="en-US" sz="1600">
                  <a:solidFill>
                    <a:srgbClr val="000000"/>
                  </a:solidFill>
                  <a:latin typeface="Open Sans Light"/>
                  <a:sym typeface="Open Sans Light"/>
                </a:rPr>
                <a:t>Single-click </a:t>
              </a:r>
              <a:r>
                <a:rPr lang="en-US" altLang="en-US" sz="1600" b="1">
                  <a:solidFill>
                    <a:srgbClr val="000000"/>
                  </a:solidFill>
                  <a:latin typeface="Open Sans" panose="020B0606030504020204"/>
                  <a:sym typeface="Open Sans" panose="020B0606030504020204"/>
                </a:rPr>
                <a:t>Application-Aware Policies</a:t>
              </a:r>
              <a:br>
                <a:rPr lang="en-US" altLang="en-US" sz="1600" b="1">
                  <a:solidFill>
                    <a:srgbClr val="000000"/>
                  </a:solidFill>
                  <a:latin typeface="Open Sans Light"/>
                  <a:sym typeface="Open Sans Light"/>
                </a:rPr>
              </a:br>
              <a:r>
                <a:rPr lang="en-US" altLang="en-US" sz="1600">
                  <a:solidFill>
                    <a:srgbClr val="000000"/>
                  </a:solidFill>
                  <a:latin typeface="Open Sans Light"/>
                  <a:sym typeface="Open Sans Light"/>
                </a:rPr>
                <a:t>for granular service insertion </a:t>
              </a:r>
            </a:p>
          </p:txBody>
        </p:sp>
        <p:grpSp>
          <p:nvGrpSpPr>
            <p:cNvPr id="51238" name="Shape 653"/>
            <p:cNvGrpSpPr>
              <a:grpSpLocks/>
            </p:cNvGrpSpPr>
            <p:nvPr/>
          </p:nvGrpSpPr>
          <p:grpSpPr bwMode="auto">
            <a:xfrm>
              <a:off x="457769" y="4898705"/>
              <a:ext cx="934840" cy="757037"/>
              <a:chOff x="5802315" y="2401888"/>
              <a:chExt cx="1068388" cy="865185"/>
            </a:xfrm>
          </p:grpSpPr>
          <p:grpSp>
            <p:nvGrpSpPr>
              <p:cNvPr id="51239" name="Shape 654"/>
              <p:cNvGrpSpPr>
                <a:grpSpLocks/>
              </p:cNvGrpSpPr>
              <p:nvPr/>
            </p:nvGrpSpPr>
            <p:grpSpPr bwMode="auto">
              <a:xfrm flipH="1">
                <a:off x="5802315" y="2790823"/>
                <a:ext cx="952499" cy="476249"/>
                <a:chOff x="3727" y="1756"/>
                <a:chExt cx="599" cy="299"/>
              </a:xfrm>
            </p:grpSpPr>
            <p:sp>
              <p:nvSpPr>
                <p:cNvPr id="655" name="Shape 655"/>
                <p:cNvSpPr/>
                <p:nvPr/>
              </p:nvSpPr>
              <p:spPr>
                <a:xfrm>
                  <a:off x="3727" y="1754"/>
                  <a:ext cx="599" cy="303"/>
                </a:xfrm>
                <a:custGeom>
                  <a:avLst/>
                  <a:gdLst/>
                  <a:ahLst/>
                  <a:cxnLst/>
                  <a:rect l="0" t="0" r="0" b="0"/>
                  <a:pathLst>
                    <a:path w="120000" h="120000" extrusionOk="0">
                      <a:moveTo>
                        <a:pt x="60166" y="119845"/>
                      </a:moveTo>
                      <a:cubicBezTo>
                        <a:pt x="49317" y="119845"/>
                        <a:pt x="38535" y="120000"/>
                        <a:pt x="27687" y="119845"/>
                      </a:cubicBezTo>
                      <a:cubicBezTo>
                        <a:pt x="16705" y="119537"/>
                        <a:pt x="6855" y="101799"/>
                        <a:pt x="3727" y="77275"/>
                      </a:cubicBezTo>
                      <a:cubicBezTo>
                        <a:pt x="0" y="48123"/>
                        <a:pt x="5923" y="17892"/>
                        <a:pt x="17903" y="5244"/>
                      </a:cubicBezTo>
                      <a:cubicBezTo>
                        <a:pt x="21164" y="1696"/>
                        <a:pt x="24692" y="0"/>
                        <a:pt x="28286" y="154"/>
                      </a:cubicBezTo>
                      <a:cubicBezTo>
                        <a:pt x="49783" y="154"/>
                        <a:pt x="71281" y="0"/>
                        <a:pt x="92712" y="154"/>
                      </a:cubicBezTo>
                      <a:cubicBezTo>
                        <a:pt x="104093" y="308"/>
                        <a:pt x="114209" y="19742"/>
                        <a:pt x="116871" y="45347"/>
                      </a:cubicBezTo>
                      <a:cubicBezTo>
                        <a:pt x="120000" y="75886"/>
                        <a:pt x="113211" y="105501"/>
                        <a:pt x="100565" y="116452"/>
                      </a:cubicBezTo>
                      <a:cubicBezTo>
                        <a:pt x="97504" y="119074"/>
                        <a:pt x="94309" y="120000"/>
                        <a:pt x="91048" y="120000"/>
                      </a:cubicBezTo>
                      <a:cubicBezTo>
                        <a:pt x="80732" y="119845"/>
                        <a:pt x="70482" y="119845"/>
                        <a:pt x="60166" y="119845"/>
                      </a:cubicBezTo>
                      <a:cubicBezTo>
                        <a:pt x="60166" y="119845"/>
                        <a:pt x="60166" y="119845"/>
                        <a:pt x="60166" y="119845"/>
                      </a:cubicBezTo>
                      <a:close/>
                      <a:moveTo>
                        <a:pt x="11314" y="57686"/>
                      </a:moveTo>
                      <a:cubicBezTo>
                        <a:pt x="10582" y="79125"/>
                        <a:pt x="17903" y="98251"/>
                        <a:pt x="27420" y="99948"/>
                      </a:cubicBezTo>
                      <a:cubicBezTo>
                        <a:pt x="36605" y="101645"/>
                        <a:pt x="45058" y="84678"/>
                        <a:pt x="45723" y="62930"/>
                      </a:cubicBezTo>
                      <a:cubicBezTo>
                        <a:pt x="46455" y="41182"/>
                        <a:pt x="39201" y="21593"/>
                        <a:pt x="29683" y="20205"/>
                      </a:cubicBezTo>
                      <a:cubicBezTo>
                        <a:pt x="19434" y="18508"/>
                        <a:pt x="11713" y="37326"/>
                        <a:pt x="11314" y="57686"/>
                      </a:cubicBezTo>
                      <a:close/>
                    </a:path>
                  </a:pathLst>
                </a:custGeom>
                <a:solidFill>
                  <a:schemeClr val="accent3"/>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sp>
              <p:nvSpPr>
                <p:cNvPr id="656" name="Shape 656"/>
                <p:cNvSpPr/>
                <p:nvPr/>
              </p:nvSpPr>
              <p:spPr>
                <a:xfrm>
                  <a:off x="3801" y="1819"/>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3"/>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grpSp>
          <p:grpSp>
            <p:nvGrpSpPr>
              <p:cNvPr id="51240" name="Shape 657"/>
              <p:cNvGrpSpPr>
                <a:grpSpLocks/>
              </p:cNvGrpSpPr>
              <p:nvPr/>
            </p:nvGrpSpPr>
            <p:grpSpPr bwMode="auto">
              <a:xfrm>
                <a:off x="5918203" y="2401888"/>
                <a:ext cx="952499" cy="476249"/>
                <a:chOff x="3727" y="1513"/>
                <a:chExt cx="599" cy="299"/>
              </a:xfrm>
            </p:grpSpPr>
            <p:sp>
              <p:nvSpPr>
                <p:cNvPr id="658" name="Shape 658"/>
                <p:cNvSpPr/>
                <p:nvPr/>
              </p:nvSpPr>
              <p:spPr>
                <a:xfrm>
                  <a:off x="3727" y="1511"/>
                  <a:ext cx="599" cy="303"/>
                </a:xfrm>
                <a:custGeom>
                  <a:avLst/>
                  <a:gdLst/>
                  <a:ahLst/>
                  <a:cxnLst/>
                  <a:rect l="0" t="0" r="0" b="0"/>
                  <a:pathLst>
                    <a:path w="120000" h="120000" extrusionOk="0">
                      <a:moveTo>
                        <a:pt x="60166" y="119845"/>
                      </a:moveTo>
                      <a:cubicBezTo>
                        <a:pt x="49317" y="119845"/>
                        <a:pt x="38535" y="120000"/>
                        <a:pt x="27687" y="119845"/>
                      </a:cubicBezTo>
                      <a:cubicBezTo>
                        <a:pt x="16705" y="119537"/>
                        <a:pt x="6855" y="101799"/>
                        <a:pt x="3727" y="77275"/>
                      </a:cubicBezTo>
                      <a:cubicBezTo>
                        <a:pt x="0" y="48123"/>
                        <a:pt x="5923" y="17892"/>
                        <a:pt x="17903" y="5244"/>
                      </a:cubicBezTo>
                      <a:cubicBezTo>
                        <a:pt x="21164" y="1696"/>
                        <a:pt x="24692" y="0"/>
                        <a:pt x="28286" y="154"/>
                      </a:cubicBezTo>
                      <a:cubicBezTo>
                        <a:pt x="49783" y="154"/>
                        <a:pt x="71281" y="0"/>
                        <a:pt x="92712" y="154"/>
                      </a:cubicBezTo>
                      <a:cubicBezTo>
                        <a:pt x="104093" y="308"/>
                        <a:pt x="114209" y="19742"/>
                        <a:pt x="116871" y="45347"/>
                      </a:cubicBezTo>
                      <a:cubicBezTo>
                        <a:pt x="120000" y="75886"/>
                        <a:pt x="113211" y="105501"/>
                        <a:pt x="100565" y="116452"/>
                      </a:cubicBezTo>
                      <a:cubicBezTo>
                        <a:pt x="97504" y="119074"/>
                        <a:pt x="94309" y="120000"/>
                        <a:pt x="91048" y="120000"/>
                      </a:cubicBezTo>
                      <a:cubicBezTo>
                        <a:pt x="80732" y="119845"/>
                        <a:pt x="70482" y="119845"/>
                        <a:pt x="60166" y="119845"/>
                      </a:cubicBezTo>
                      <a:cubicBezTo>
                        <a:pt x="60166" y="119845"/>
                        <a:pt x="60166" y="119845"/>
                        <a:pt x="60166" y="119845"/>
                      </a:cubicBezTo>
                      <a:close/>
                      <a:moveTo>
                        <a:pt x="11314" y="57686"/>
                      </a:moveTo>
                      <a:cubicBezTo>
                        <a:pt x="10582" y="79125"/>
                        <a:pt x="17903" y="98251"/>
                        <a:pt x="27420" y="99948"/>
                      </a:cubicBezTo>
                      <a:cubicBezTo>
                        <a:pt x="36605" y="101645"/>
                        <a:pt x="45058" y="84678"/>
                        <a:pt x="45723" y="62930"/>
                      </a:cubicBezTo>
                      <a:cubicBezTo>
                        <a:pt x="46455" y="41182"/>
                        <a:pt x="39201" y="21593"/>
                        <a:pt x="29683" y="20205"/>
                      </a:cubicBezTo>
                      <a:cubicBezTo>
                        <a:pt x="19434" y="18508"/>
                        <a:pt x="11713" y="37326"/>
                        <a:pt x="11314" y="57686"/>
                      </a:cubicBezTo>
                      <a:close/>
                    </a:path>
                  </a:pathLst>
                </a:custGeom>
                <a:solidFill>
                  <a:schemeClr val="accent3"/>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sp>
              <p:nvSpPr>
                <p:cNvPr id="659" name="Shape 659"/>
                <p:cNvSpPr/>
                <p:nvPr/>
              </p:nvSpPr>
              <p:spPr>
                <a:xfrm>
                  <a:off x="3802" y="157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3"/>
                </a:solidFill>
                <a:ln>
                  <a:noFill/>
                </a:ln>
              </p:spPr>
              <p:txBody>
                <a:bodyPr lIns="91425" tIns="45700" rIns="91425" bIns="45700"/>
                <a:lstStyle/>
                <a:p>
                  <a:pPr>
                    <a:buClr>
                      <a:srgbClr val="000000"/>
                    </a:buClr>
                    <a:defRPr/>
                  </a:pPr>
                  <a:endParaRPr>
                    <a:solidFill>
                      <a:schemeClr val="dk1"/>
                    </a:solidFill>
                    <a:latin typeface="Open Sans Light"/>
                    <a:ea typeface="Open Sans Light"/>
                    <a:cs typeface="Open Sans Light"/>
                    <a:sym typeface="Open Sans Light"/>
                  </a:endParaRPr>
                </a:p>
              </p:txBody>
            </p:sp>
          </p:grpSp>
        </p:grpSp>
      </p:grpSp>
      <p:pic>
        <p:nvPicPr>
          <p:cNvPr id="51232" name="Shape 660"/>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14784" y="2112433"/>
            <a:ext cx="802216"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3" name="Shape 661"/>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16017" y="2067984"/>
            <a:ext cx="1041400" cy="69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4" name="Shape 662"/>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64851" y="2072217"/>
            <a:ext cx="924983" cy="69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5" name="Shape 663" descr="Image result for zscaler"/>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1267" y="3043767"/>
            <a:ext cx="182456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6" name="Shape 664"/>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52101" y="2673352"/>
            <a:ext cx="1039284" cy="52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32437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hape 907"/>
          <p:cNvSpPr>
            <a:spLocks noGrp="1"/>
          </p:cNvSpPr>
          <p:nvPr>
            <p:ph type="title"/>
          </p:nvPr>
        </p:nvSpPr>
        <p:spPr>
          <a:xfrm>
            <a:off x="592667" y="270933"/>
            <a:ext cx="9687984" cy="518584"/>
          </a:xfrm>
        </p:spPr>
        <p:txBody>
          <a:bodyPr vert="horz" wrap="square" lIns="0" tIns="0" rIns="0" bIns="0" numCol="1" anchor="ctr" anchorCtr="0" compatLnSpc="1">
            <a:prstTxWarp prst="textNoShape">
              <a:avLst/>
            </a:prstTxWarp>
          </a:bodyPr>
          <a:lstStyle/>
          <a:p>
            <a:pPr>
              <a:spcBef>
                <a:spcPct val="0"/>
              </a:spcBef>
              <a:buClr>
                <a:srgbClr val="000000"/>
              </a:buClr>
              <a:buSzPct val="25000"/>
            </a:pPr>
            <a:r>
              <a:rPr lang="en-US" altLang="en-US" dirty="0" err="1">
                <a:solidFill>
                  <a:schemeClr val="tx1"/>
                </a:solidFill>
                <a:ea typeface="ＭＳ Ｐゴシック" panose="020B0600070205080204" pitchFamily="34" charset="-128"/>
              </a:rPr>
              <a:t>VeloCloud</a:t>
            </a:r>
            <a:r>
              <a:rPr lang="en-US" altLang="en-US" dirty="0">
                <a:solidFill>
                  <a:schemeClr val="tx1"/>
                </a:solidFill>
                <a:ea typeface="ＭＳ Ｐゴシック" panose="020B0600070205080204" pitchFamily="34" charset="-128"/>
              </a:rPr>
              <a:t> - Virtual Services Platform (Roadmap)</a:t>
            </a:r>
          </a:p>
        </p:txBody>
      </p:sp>
      <p:pic>
        <p:nvPicPr>
          <p:cNvPr id="56322" name="Shape 90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69" r="-169" b="-21967"/>
          <a:stretch>
            <a:fillRect/>
          </a:stretch>
        </p:blipFill>
        <p:spPr bwMode="auto">
          <a:xfrm>
            <a:off x="0" y="1353397"/>
            <a:ext cx="12192000" cy="576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9" name="Shape 909"/>
          <p:cNvSpPr/>
          <p:nvPr/>
        </p:nvSpPr>
        <p:spPr>
          <a:xfrm>
            <a:off x="687520" y="1999364"/>
            <a:ext cx="3050904" cy="270827"/>
          </a:xfrm>
          <a:prstGeom prst="rect">
            <a:avLst/>
          </a:prstGeom>
          <a:solidFill>
            <a:schemeClr val="accent1"/>
          </a:solidFill>
          <a:ln>
            <a:noFill/>
          </a:ln>
        </p:spPr>
        <p:txBody>
          <a:bodyPr lIns="137151" tIns="0" rIns="137151" bIns="0" anchor="ctr"/>
          <a:lstStyle/>
          <a:p>
            <a:pPr algn="ctr">
              <a:buClr>
                <a:schemeClr val="lt1"/>
              </a:buClr>
              <a:buSzPct val="25000"/>
              <a:defRPr/>
            </a:pPr>
            <a:r>
              <a:rPr lang="en-US" sz="1333" dirty="0">
                <a:solidFill>
                  <a:schemeClr val="bg1"/>
                </a:solidFill>
                <a:latin typeface="Open Sans"/>
                <a:ea typeface="Open Sans"/>
                <a:cs typeface="Open Sans"/>
                <a:sym typeface="Open Sans"/>
              </a:rPr>
              <a:t>3rd-Party Firewall VNF on Edge</a:t>
            </a:r>
          </a:p>
        </p:txBody>
      </p:sp>
      <p:pic>
        <p:nvPicPr>
          <p:cNvPr id="56324" name="Shape 910" descr="https://upload.wikimedia.org/wikipedia/en/5/55/Fortinet_Logo.gif"/>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10042" t="33264" r="9103" b="31570"/>
          <a:stretch>
            <a:fillRect/>
          </a:stretch>
        </p:blipFill>
        <p:spPr bwMode="auto">
          <a:xfrm>
            <a:off x="2409769" y="2612483"/>
            <a:ext cx="1462153" cy="22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Shape 91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024" y="2196231"/>
            <a:ext cx="942176" cy="113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Shape 91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647" y="2356761"/>
            <a:ext cx="1271568" cy="95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Shape 913"/>
          <p:cNvSpPr txBox="1">
            <a:spLocks noChangeArrowheads="1"/>
          </p:cNvSpPr>
          <p:nvPr/>
        </p:nvSpPr>
        <p:spPr bwMode="auto">
          <a:xfrm>
            <a:off x="4882092" y="5843752"/>
            <a:ext cx="2427816" cy="64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chemeClr val="accent2"/>
              </a:buClr>
              <a:buSzPct val="25000"/>
              <a:buFontTx/>
              <a:buNone/>
            </a:pPr>
            <a:r>
              <a:rPr lang="en-US" altLang="en-US" b="1">
                <a:solidFill>
                  <a:schemeClr val="tx1"/>
                </a:solidFill>
                <a:latin typeface="Open Sans Light"/>
                <a:sym typeface="Open Sans Light"/>
              </a:rPr>
              <a:t>Virtual Ready (V) Edges</a:t>
            </a:r>
          </a:p>
        </p:txBody>
      </p:sp>
      <p:sp>
        <p:nvSpPr>
          <p:cNvPr id="2" name="Speech Bubble: Rectangle with Corners Rounded 1">
            <a:extLst>
              <a:ext uri="{FF2B5EF4-FFF2-40B4-BE49-F238E27FC236}">
                <a16:creationId xmlns:a16="http://schemas.microsoft.com/office/drawing/2014/main" id="{274C2838-EE7E-4AE0-AF12-350DF3E9115D}"/>
              </a:ext>
            </a:extLst>
          </p:cNvPr>
          <p:cNvSpPr/>
          <p:nvPr/>
        </p:nvSpPr>
        <p:spPr>
          <a:xfrm>
            <a:off x="366678" y="1737131"/>
            <a:ext cx="3662183" cy="1668379"/>
          </a:xfrm>
          <a:prstGeom prst="wedgeRoundRectCallout">
            <a:avLst>
              <a:gd name="adj1" fmla="val 65900"/>
              <a:gd name="adj2" fmla="val 19368"/>
              <a:gd name="adj3" fmla="val 16667"/>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4545214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2" descr="VeloCloud1000_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5685" y="3776133"/>
            <a:ext cx="1181100" cy="82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descr="http://www.sand.com.hk/images/stories/Icon-Firew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63051" y="3750734"/>
            <a:ext cx="368300" cy="7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10" descr="Clou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9285" y="2802467"/>
            <a:ext cx="3644900" cy="210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itle 1"/>
          <p:cNvSpPr>
            <a:spLocks noGrp="1"/>
          </p:cNvSpPr>
          <p:nvPr>
            <p:ph type="title"/>
          </p:nvPr>
        </p:nvSpPr>
        <p:spPr>
          <a:xfrm>
            <a:off x="582084" y="23284"/>
            <a:ext cx="10972800" cy="948267"/>
          </a:xfrm>
        </p:spPr>
        <p:txBody>
          <a:bodyPr/>
          <a:lstStyle/>
          <a:p>
            <a:pPr>
              <a:spcBef>
                <a:spcPct val="0"/>
              </a:spcBef>
              <a:buClr>
                <a:srgbClr val="000000"/>
              </a:buClr>
            </a:pPr>
            <a:r>
              <a:rPr lang="en-US" altLang="en-US">
                <a:solidFill>
                  <a:srgbClr val="000000"/>
                </a:solidFill>
                <a:ea typeface="ＭＳ Ｐゴシック" panose="020B0600070205080204" pitchFamily="34" charset="-128"/>
              </a:rPr>
              <a:t>Dynamic Traffic Engineering</a:t>
            </a:r>
          </a:p>
        </p:txBody>
      </p:sp>
      <p:pic>
        <p:nvPicPr>
          <p:cNvPr id="49157" name="Picture 6" descr="VeloCloud5x0_Angl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61584" y="2715684"/>
            <a:ext cx="1039283"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12" descr="VeloCloud5x0_Angl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61584" y="3975100"/>
            <a:ext cx="1039283"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3" descr="InternetAsW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08817" y="4222751"/>
            <a:ext cx="1030816"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Box 21"/>
          <p:cNvSpPr txBox="1">
            <a:spLocks noChangeArrowheads="1"/>
          </p:cNvSpPr>
          <p:nvPr/>
        </p:nvSpPr>
        <p:spPr bwMode="auto">
          <a:xfrm>
            <a:off x="4083051" y="3496734"/>
            <a:ext cx="28109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i="1">
                <a:solidFill>
                  <a:schemeClr val="tx1"/>
                </a:solidFill>
                <a:latin typeface="Arial Narrow" panose="020B0606020202030204" pitchFamily="34" charset="0"/>
              </a:rPr>
              <a:t>Internet/MPLS</a:t>
            </a:r>
          </a:p>
        </p:txBody>
      </p:sp>
      <p:pic>
        <p:nvPicPr>
          <p:cNvPr id="49161" name="Picture 2" descr="http://images10.newegg.com/ProductImageCompressAll300/33-420-004-0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107267"/>
            <a:ext cx="804333" cy="60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2" descr="http://images10.newegg.com/ProductImageCompressAll300/33-420-004-0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084" y="3750733"/>
            <a:ext cx="804333" cy="60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1"/>
          <p:cNvSpPr>
            <a:spLocks/>
          </p:cNvSpPr>
          <p:nvPr/>
        </p:nvSpPr>
        <p:spPr bwMode="auto">
          <a:xfrm>
            <a:off x="1432984" y="3206752"/>
            <a:ext cx="2961216" cy="1147233"/>
          </a:xfrm>
          <a:custGeom>
            <a:avLst/>
            <a:gdLst>
              <a:gd name="T0" fmla="*/ 33818 w 2221406"/>
              <a:gd name="T1" fmla="*/ 35046364 h 771878"/>
              <a:gd name="T2" fmla="*/ 1850172 w 2221406"/>
              <a:gd name="T3" fmla="*/ 35046364 h 771878"/>
              <a:gd name="T4" fmla="*/ 2188620 w 2221406"/>
              <a:gd name="T5" fmla="*/ 399265235 h 771878"/>
              <a:gd name="T6" fmla="*/ 1816328 w 2221406"/>
              <a:gd name="T7" fmla="*/ 709922026 h 771878"/>
              <a:gd name="T8" fmla="*/ 0 w 2221406"/>
              <a:gd name="T9" fmla="*/ 667074336 h 7718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21406" h="771878">
                <a:moveTo>
                  <a:pt x="34322" y="37436"/>
                </a:moveTo>
                <a:cubicBezTo>
                  <a:pt x="773202" y="5015"/>
                  <a:pt x="1512083" y="-27406"/>
                  <a:pt x="1876279" y="37436"/>
                </a:cubicBezTo>
                <a:cubicBezTo>
                  <a:pt x="2240475" y="102278"/>
                  <a:pt x="2225221" y="306341"/>
                  <a:pt x="2219501" y="426489"/>
                </a:cubicBezTo>
                <a:cubicBezTo>
                  <a:pt x="2213781" y="546637"/>
                  <a:pt x="2211874" y="710649"/>
                  <a:pt x="1841957" y="758327"/>
                </a:cubicBezTo>
                <a:cubicBezTo>
                  <a:pt x="1472040" y="806005"/>
                  <a:pt x="0" y="712557"/>
                  <a:pt x="0" y="712557"/>
                </a:cubicBezTo>
              </a:path>
            </a:pathLst>
          </a:custGeom>
          <a:noFill/>
          <a:ln w="25400" cap="flat" cmpd="sng">
            <a:solidFill>
              <a:srgbClr val="00A651"/>
            </a:solidFill>
            <a:prstDash val="solid"/>
            <a:round/>
            <a:headEnd type="none" w="med" len="me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AU"/>
          </a:p>
        </p:txBody>
      </p:sp>
      <p:pic>
        <p:nvPicPr>
          <p:cNvPr id="49164" name="Picture 10" descr="http://www.duncanlawonline.com/wp-content/uploads/2011/01/Laptop-Icon-300x209.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51" y="2514600"/>
            <a:ext cx="702733" cy="49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45" descr="Cloud_Gateway.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11018" y="2861733"/>
            <a:ext cx="145203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4"/>
          <p:cNvSpPr/>
          <p:nvPr/>
        </p:nvSpPr>
        <p:spPr>
          <a:xfrm>
            <a:off x="3708401" y="3456518"/>
            <a:ext cx="565151" cy="594783"/>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1</a:t>
            </a:r>
          </a:p>
        </p:txBody>
      </p:sp>
      <p:sp>
        <p:nvSpPr>
          <p:cNvPr id="16" name="Freeform 15"/>
          <p:cNvSpPr>
            <a:spLocks/>
          </p:cNvSpPr>
          <p:nvPr/>
        </p:nvSpPr>
        <p:spPr bwMode="auto">
          <a:xfrm>
            <a:off x="1509185" y="3073401"/>
            <a:ext cx="8665633" cy="277284"/>
          </a:xfrm>
          <a:custGeom>
            <a:avLst/>
            <a:gdLst>
              <a:gd name="T0" fmla="*/ 0 w 6498332"/>
              <a:gd name="T1" fmla="*/ 0 h 207240"/>
              <a:gd name="T2" fmla="*/ 1961831 w 6498332"/>
              <a:gd name="T3" fmla="*/ 28499 h 207240"/>
              <a:gd name="T4" fmla="*/ 3000450 w 6498332"/>
              <a:gd name="T5" fmla="*/ 242253 h 207240"/>
              <a:gd name="T6" fmla="*/ 6554831 w 6498332"/>
              <a:gd name="T7" fmla="*/ 242253 h 207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98332" h="207240">
                <a:moveTo>
                  <a:pt x="0" y="0"/>
                </a:moveTo>
                <a:lnTo>
                  <a:pt x="1944923" y="22885"/>
                </a:lnTo>
                <a:cubicBezTo>
                  <a:pt x="2440688" y="55306"/>
                  <a:pt x="2215687" y="165919"/>
                  <a:pt x="2974588" y="194526"/>
                </a:cubicBezTo>
                <a:cubicBezTo>
                  <a:pt x="3733489" y="223133"/>
                  <a:pt x="6498332" y="194526"/>
                  <a:pt x="6498332" y="194526"/>
                </a:cubicBezTo>
              </a:path>
            </a:pathLst>
          </a:custGeom>
          <a:noFill/>
          <a:ln w="25400" cap="flat" cmpd="sng">
            <a:solidFill>
              <a:srgbClr val="00A651"/>
            </a:solidFill>
            <a:prstDash val="solid"/>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AU"/>
          </a:p>
        </p:txBody>
      </p:sp>
      <p:sp>
        <p:nvSpPr>
          <p:cNvPr id="17" name="Freeform 16"/>
          <p:cNvSpPr>
            <a:spLocks/>
          </p:cNvSpPr>
          <p:nvPr/>
        </p:nvSpPr>
        <p:spPr bwMode="auto">
          <a:xfrm>
            <a:off x="1524000" y="2097617"/>
            <a:ext cx="4150784" cy="745067"/>
          </a:xfrm>
          <a:custGeom>
            <a:avLst/>
            <a:gdLst>
              <a:gd name="T0" fmla="*/ 0 w 3111877"/>
              <a:gd name="T1" fmla="*/ 1387 h 614645"/>
              <a:gd name="T2" fmla="*/ 1219359 w 3111877"/>
              <a:gd name="T3" fmla="*/ 1387 h 614645"/>
              <a:gd name="T4" fmla="*/ 3189098 w 3111877"/>
              <a:gd name="T5" fmla="*/ 0 h 614645"/>
              <a:gd name="T6" fmla="*/ 0 60000 65536"/>
              <a:gd name="T7" fmla="*/ 0 60000 65536"/>
              <a:gd name="T8" fmla="*/ 0 60000 65536"/>
            </a:gdLst>
            <a:ahLst/>
            <a:cxnLst>
              <a:cxn ang="T6">
                <a:pos x="T0" y="T1"/>
              </a:cxn>
              <a:cxn ang="T7">
                <a:pos x="T2" y="T3"/>
              </a:cxn>
              <a:cxn ang="T8">
                <a:pos x="T4" y="T5"/>
              </a:cxn>
            </a:cxnLst>
            <a:rect l="0" t="0" r="r" b="b"/>
            <a:pathLst>
              <a:path w="3111877" h="614645">
                <a:moveTo>
                  <a:pt x="0" y="560693"/>
                </a:moveTo>
                <a:cubicBezTo>
                  <a:pt x="335594" y="607417"/>
                  <a:pt x="671189" y="654142"/>
                  <a:pt x="1189835" y="560693"/>
                </a:cubicBezTo>
                <a:cubicBezTo>
                  <a:pt x="1708481" y="467244"/>
                  <a:pt x="2785816" y="112520"/>
                  <a:pt x="3111877" y="0"/>
                </a:cubicBezTo>
              </a:path>
            </a:pathLst>
          </a:custGeom>
          <a:noFill/>
          <a:ln w="25400" cap="flat" cmpd="sng">
            <a:solidFill>
              <a:schemeClr val="accent1"/>
            </a:solidFill>
            <a:prstDash val="solid"/>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AU"/>
          </a:p>
        </p:txBody>
      </p:sp>
      <p:sp>
        <p:nvSpPr>
          <p:cNvPr id="18" name="Oval 17"/>
          <p:cNvSpPr/>
          <p:nvPr/>
        </p:nvSpPr>
        <p:spPr>
          <a:xfrm>
            <a:off x="7336367" y="5067300"/>
            <a:ext cx="565151" cy="594784"/>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2</a:t>
            </a:r>
          </a:p>
        </p:txBody>
      </p:sp>
      <p:sp>
        <p:nvSpPr>
          <p:cNvPr id="19" name="Oval 18"/>
          <p:cNvSpPr/>
          <p:nvPr/>
        </p:nvSpPr>
        <p:spPr>
          <a:xfrm>
            <a:off x="8695268" y="2247900"/>
            <a:ext cx="563033" cy="594784"/>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3</a:t>
            </a:r>
          </a:p>
        </p:txBody>
      </p:sp>
      <p:sp>
        <p:nvSpPr>
          <p:cNvPr id="20" name="Oval 19"/>
          <p:cNvSpPr/>
          <p:nvPr/>
        </p:nvSpPr>
        <p:spPr>
          <a:xfrm>
            <a:off x="4728634" y="1178985"/>
            <a:ext cx="565151" cy="594783"/>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4</a:t>
            </a:r>
          </a:p>
        </p:txBody>
      </p:sp>
      <p:cxnSp>
        <p:nvCxnSpPr>
          <p:cNvPr id="21" name="Straight Connector 20"/>
          <p:cNvCxnSpPr>
            <a:cxnSpLocks noChangeShapeType="1"/>
          </p:cNvCxnSpPr>
          <p:nvPr/>
        </p:nvCxnSpPr>
        <p:spPr bwMode="auto">
          <a:xfrm flipH="1">
            <a:off x="3996267" y="4051301"/>
            <a:ext cx="0" cy="1115484"/>
          </a:xfrm>
          <a:prstGeom prst="line">
            <a:avLst/>
          </a:prstGeom>
          <a:noFill/>
          <a:ln w="25400">
            <a:solidFill>
              <a:srgbClr val="00ADEE"/>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3" name="TextBox 59"/>
          <p:cNvSpPr txBox="1">
            <a:spLocks noChangeArrowheads="1"/>
          </p:cNvSpPr>
          <p:nvPr/>
        </p:nvSpPr>
        <p:spPr bwMode="auto">
          <a:xfrm>
            <a:off x="2654300" y="5194301"/>
            <a:ext cx="2683933"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867"/>
              <a:t>Dynamic branch to branch tunnel</a:t>
            </a:r>
          </a:p>
        </p:txBody>
      </p:sp>
      <p:sp>
        <p:nvSpPr>
          <p:cNvPr id="49174" name="TextBox 61"/>
          <p:cNvSpPr txBox="1">
            <a:spLocks noChangeArrowheads="1"/>
          </p:cNvSpPr>
          <p:nvPr/>
        </p:nvSpPr>
        <p:spPr bwMode="auto">
          <a:xfrm>
            <a:off x="7914218" y="5008033"/>
            <a:ext cx="3181349"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867"/>
              <a:t>Backhaul certain traffic to hub first, e.g. other Web browsing</a:t>
            </a:r>
          </a:p>
        </p:txBody>
      </p:sp>
      <p:sp>
        <p:nvSpPr>
          <p:cNvPr id="49175" name="TextBox 62"/>
          <p:cNvSpPr txBox="1">
            <a:spLocks noChangeArrowheads="1"/>
          </p:cNvSpPr>
          <p:nvPr/>
        </p:nvSpPr>
        <p:spPr bwMode="auto">
          <a:xfrm>
            <a:off x="9245601" y="2165351"/>
            <a:ext cx="318135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867">
                <a:solidFill>
                  <a:schemeClr val="tx1"/>
                </a:solidFill>
              </a:rPr>
              <a:t>Critical Internet traffic, </a:t>
            </a:r>
            <a:br>
              <a:rPr lang="en-US" altLang="en-US" sz="1867">
                <a:solidFill>
                  <a:schemeClr val="tx1"/>
                </a:solidFill>
              </a:rPr>
            </a:br>
            <a:r>
              <a:rPr lang="en-US" altLang="en-US" sz="1867">
                <a:solidFill>
                  <a:schemeClr val="tx1"/>
                </a:solidFill>
              </a:rPr>
              <a:t>e.g. SaaS</a:t>
            </a:r>
          </a:p>
        </p:txBody>
      </p:sp>
      <p:sp>
        <p:nvSpPr>
          <p:cNvPr id="49176" name="TextBox 63"/>
          <p:cNvSpPr txBox="1">
            <a:spLocks noChangeArrowheads="1"/>
          </p:cNvSpPr>
          <p:nvPr/>
        </p:nvSpPr>
        <p:spPr bwMode="auto">
          <a:xfrm>
            <a:off x="5338233" y="1077385"/>
            <a:ext cx="3183467"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867"/>
              <a:t>Non-critical Internet traffic, e.g. Netflix</a:t>
            </a:r>
          </a:p>
        </p:txBody>
      </p:sp>
      <p:pic>
        <p:nvPicPr>
          <p:cNvPr id="49177" name="Picture 6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1583267"/>
            <a:ext cx="1026584"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8" name="TextBox 67"/>
          <p:cNvSpPr txBox="1">
            <a:spLocks noChangeArrowheads="1"/>
          </p:cNvSpPr>
          <p:nvPr/>
        </p:nvSpPr>
        <p:spPr bwMode="auto">
          <a:xfrm>
            <a:off x="6644218" y="3488267"/>
            <a:ext cx="34395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600" b="1">
                <a:solidFill>
                  <a:schemeClr val="accent2"/>
                </a:solidFill>
              </a:rPr>
              <a:t>VCG</a:t>
            </a:r>
          </a:p>
        </p:txBody>
      </p:sp>
      <p:sp>
        <p:nvSpPr>
          <p:cNvPr id="49179" name="TextBox 40"/>
          <p:cNvSpPr txBox="1">
            <a:spLocks noChangeArrowheads="1"/>
          </p:cNvSpPr>
          <p:nvPr/>
        </p:nvSpPr>
        <p:spPr bwMode="auto">
          <a:xfrm>
            <a:off x="1322917" y="3443818"/>
            <a:ext cx="16594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600" b="1">
                <a:solidFill>
                  <a:srgbClr val="EF764D"/>
                </a:solidFill>
              </a:rPr>
              <a:t>Branch Edge</a:t>
            </a:r>
          </a:p>
        </p:txBody>
      </p:sp>
      <p:sp>
        <p:nvSpPr>
          <p:cNvPr id="49180" name="TextBox 41"/>
          <p:cNvSpPr txBox="1">
            <a:spLocks noChangeArrowheads="1"/>
          </p:cNvSpPr>
          <p:nvPr/>
        </p:nvSpPr>
        <p:spPr bwMode="auto">
          <a:xfrm>
            <a:off x="1388533" y="4624918"/>
            <a:ext cx="16594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600" b="1">
                <a:solidFill>
                  <a:srgbClr val="EF764D"/>
                </a:solidFill>
              </a:rPr>
              <a:t>Branch Edge</a:t>
            </a:r>
          </a:p>
        </p:txBody>
      </p:sp>
      <p:sp>
        <p:nvSpPr>
          <p:cNvPr id="49181" name="TextBox 42"/>
          <p:cNvSpPr txBox="1">
            <a:spLocks noChangeArrowheads="1"/>
          </p:cNvSpPr>
          <p:nvPr/>
        </p:nvSpPr>
        <p:spPr bwMode="auto">
          <a:xfrm>
            <a:off x="7550151" y="4637618"/>
            <a:ext cx="16594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600" b="1">
                <a:solidFill>
                  <a:srgbClr val="EF764D"/>
                </a:solidFill>
              </a:rPr>
              <a:t>Hub Edge</a:t>
            </a:r>
          </a:p>
        </p:txBody>
      </p:sp>
      <p:sp>
        <p:nvSpPr>
          <p:cNvPr id="31" name="Freeform 30"/>
          <p:cNvSpPr>
            <a:spLocks/>
          </p:cNvSpPr>
          <p:nvPr/>
        </p:nvSpPr>
        <p:spPr bwMode="auto">
          <a:xfrm flipV="1">
            <a:off x="1454151" y="4138085"/>
            <a:ext cx="8720667" cy="410633"/>
          </a:xfrm>
          <a:custGeom>
            <a:avLst/>
            <a:gdLst>
              <a:gd name="T0" fmla="*/ 0 w 6498332"/>
              <a:gd name="T1" fmla="*/ 0 h 207240"/>
              <a:gd name="T2" fmla="*/ 2923299 w 6498332"/>
              <a:gd name="T3" fmla="*/ 2147483646 h 207240"/>
              <a:gd name="T4" fmla="*/ 4470925 w 6498332"/>
              <a:gd name="T5" fmla="*/ 2147483646 h 207240"/>
              <a:gd name="T6" fmla="*/ 9767250 w 6498332"/>
              <a:gd name="T7" fmla="*/ 2147483646 h 207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98332" h="207240">
                <a:moveTo>
                  <a:pt x="0" y="0"/>
                </a:moveTo>
                <a:lnTo>
                  <a:pt x="1944923" y="22885"/>
                </a:lnTo>
                <a:cubicBezTo>
                  <a:pt x="2440688" y="55306"/>
                  <a:pt x="2215687" y="165919"/>
                  <a:pt x="2974588" y="194526"/>
                </a:cubicBezTo>
                <a:cubicBezTo>
                  <a:pt x="3733489" y="223133"/>
                  <a:pt x="6498332" y="194526"/>
                  <a:pt x="6498332" y="194526"/>
                </a:cubicBezTo>
              </a:path>
            </a:pathLst>
          </a:custGeom>
          <a:noFill/>
          <a:ln w="25400" cap="flat" cmpd="sng">
            <a:solidFill>
              <a:srgbClr val="00A651"/>
            </a:solidFill>
            <a:prstDash val="solid"/>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AU"/>
          </a:p>
        </p:txBody>
      </p:sp>
      <p:pic>
        <p:nvPicPr>
          <p:cNvPr id="49183" name="Picture 36" descr="InternetAsW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61151" y="3145367"/>
            <a:ext cx="1030816"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4" name="Picture 43" descr="MoreApps.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174818" y="2952751"/>
            <a:ext cx="1174749" cy="72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5" name="Picture 44" descr="InternetAsW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02967" y="3953934"/>
            <a:ext cx="1028700"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6" name="Picture 10" descr="http://www.duncanlawonline.com/wp-content/uploads/2011/01/Laptop-Icon-300x209.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51" y="4413251"/>
            <a:ext cx="702733" cy="49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7" name="Picture 7" descr="InternetAsW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08817" y="2908300"/>
            <a:ext cx="1030816" cy="45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8" name="Picture 49" descr="NetworkServicesInsertion.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0342034" y="3845984"/>
            <a:ext cx="753533" cy="75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10229852" y="3989918"/>
            <a:ext cx="857249" cy="318100"/>
          </a:xfrm>
          <a:prstGeom prst="rect">
            <a:avLst/>
          </a:prstGeom>
          <a:noFill/>
        </p:spPr>
        <p:txBody>
          <a:bodyPr>
            <a:spAutoFit/>
          </a:bodyPr>
          <a:lstStyle/>
          <a:p>
            <a:pPr algn="ctr">
              <a:defRPr/>
            </a:pPr>
            <a:r>
              <a:rPr lang="en-US" sz="1467" dirty="0">
                <a:solidFill>
                  <a:schemeClr val="accent6">
                    <a:lumMod val="75000"/>
                  </a:schemeClr>
                </a:solidFill>
                <a:latin typeface="Arial" charset="0"/>
                <a:ea typeface="ＭＳ Ｐゴシック" charset="-128"/>
              </a:rPr>
              <a:t>www</a:t>
            </a:r>
          </a:p>
        </p:txBody>
      </p:sp>
    </p:spTree>
    <p:extLst>
      <p:ext uri="{BB962C8B-B14F-4D97-AF65-F5344CB8AC3E}">
        <p14:creationId xmlns:p14="http://schemas.microsoft.com/office/powerpoint/2010/main" val="136294367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713E3-70CC-43FC-B6D8-E088F6CBC112}"/>
              </a:ext>
            </a:extLst>
          </p:cNvPr>
          <p:cNvSpPr>
            <a:spLocks noGrp="1"/>
          </p:cNvSpPr>
          <p:nvPr>
            <p:ph type="body" sz="quarter" idx="12"/>
          </p:nvPr>
        </p:nvSpPr>
        <p:spPr/>
        <p:txBody>
          <a:bodyPr/>
          <a:lstStyle/>
          <a:p>
            <a:r>
              <a:rPr lang="en-AU" dirty="0"/>
              <a:t>Hardware Appliances</a:t>
            </a:r>
          </a:p>
        </p:txBody>
      </p:sp>
    </p:spTree>
    <p:extLst>
      <p:ext uri="{BB962C8B-B14F-4D97-AF65-F5344CB8AC3E}">
        <p14:creationId xmlns:p14="http://schemas.microsoft.com/office/powerpoint/2010/main" val="416774335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7" name="Shape 956"/>
          <p:cNvSpPr>
            <a:spLocks noChangeArrowheads="1"/>
          </p:cNvSpPr>
          <p:nvPr/>
        </p:nvSpPr>
        <p:spPr bwMode="auto">
          <a:xfrm>
            <a:off x="10559300" y="3607484"/>
            <a:ext cx="579967" cy="244433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cxnSp>
        <p:nvCxnSpPr>
          <p:cNvPr id="71681" name="Shape 936"/>
          <p:cNvCxnSpPr>
            <a:cxnSpLocks noChangeShapeType="1"/>
          </p:cNvCxnSpPr>
          <p:nvPr/>
        </p:nvCxnSpPr>
        <p:spPr bwMode="auto">
          <a:xfrm>
            <a:off x="381000" y="6087534"/>
            <a:ext cx="11441950" cy="0"/>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sp>
        <p:nvSpPr>
          <p:cNvPr id="71682" name="Shape 937"/>
          <p:cNvSpPr>
            <a:spLocks noGrp="1"/>
          </p:cNvSpPr>
          <p:nvPr>
            <p:ph type="title"/>
          </p:nvPr>
        </p:nvSpPr>
        <p:spPr>
          <a:xfrm>
            <a:off x="567267" y="323851"/>
            <a:ext cx="9423400" cy="372533"/>
          </a:xfrm>
        </p:spPr>
        <p:txBody>
          <a:bodyPr vert="horz" wrap="square" lIns="0" tIns="0" rIns="0" bIns="0" numCol="1" anchor="ctr" anchorCtr="0" compatLnSpc="1">
            <a:prstTxWarp prst="textNoShape">
              <a:avLst/>
            </a:prstTxWarp>
          </a:bodyPr>
          <a:lstStyle/>
          <a:p>
            <a:pPr>
              <a:spcBef>
                <a:spcPct val="0"/>
              </a:spcBef>
              <a:buClr>
                <a:srgbClr val="000000"/>
              </a:buClr>
              <a:buSzPct val="25000"/>
            </a:pPr>
            <a:r>
              <a:rPr lang="en-US" altLang="en-US">
                <a:solidFill>
                  <a:srgbClr val="000000"/>
                </a:solidFill>
                <a:ea typeface="ＭＳ Ｐゴシック" panose="020B0600070205080204" pitchFamily="34" charset="-128"/>
              </a:rPr>
              <a:t>High Performance Networking</a:t>
            </a:r>
          </a:p>
        </p:txBody>
      </p:sp>
      <p:pic>
        <p:nvPicPr>
          <p:cNvPr id="71683" name="Shape 938" descr="icon-edge-510-200x200.pn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72845"/>
          <a:stretch>
            <a:fillRect/>
          </a:stretch>
        </p:blipFill>
        <p:spPr bwMode="auto">
          <a:xfrm>
            <a:off x="220375" y="5084531"/>
            <a:ext cx="1766228" cy="52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Shape 94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794" y="3478477"/>
            <a:ext cx="2231695" cy="36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Shape 941" descr="icon-edge-520-200x200.png"/>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54939"/>
          <a:stretch>
            <a:fillRect/>
          </a:stretch>
        </p:blipFill>
        <p:spPr bwMode="auto">
          <a:xfrm>
            <a:off x="3511581" y="4657542"/>
            <a:ext cx="1719306" cy="54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Shape 942" descr="icon-edge-520-200x200.png"/>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t="54559"/>
          <a:stretch>
            <a:fillRect/>
          </a:stretch>
        </p:blipFill>
        <p:spPr bwMode="auto">
          <a:xfrm>
            <a:off x="1859933" y="5053662"/>
            <a:ext cx="1715954" cy="55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Shape 943"/>
          <p:cNvSpPr>
            <a:spLocks noChangeArrowheads="1"/>
          </p:cNvSpPr>
          <p:nvPr/>
        </p:nvSpPr>
        <p:spPr bwMode="auto">
          <a:xfrm>
            <a:off x="4082309" y="5171546"/>
            <a:ext cx="579967" cy="84455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sp>
        <p:nvSpPr>
          <p:cNvPr id="71689" name="Shape 944"/>
          <p:cNvSpPr>
            <a:spLocks noChangeArrowheads="1"/>
          </p:cNvSpPr>
          <p:nvPr/>
        </p:nvSpPr>
        <p:spPr bwMode="auto">
          <a:xfrm>
            <a:off x="2427927" y="5605464"/>
            <a:ext cx="579967" cy="41063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sp>
        <p:nvSpPr>
          <p:cNvPr id="71690" name="Shape 945"/>
          <p:cNvSpPr>
            <a:spLocks noChangeArrowheads="1"/>
          </p:cNvSpPr>
          <p:nvPr/>
        </p:nvSpPr>
        <p:spPr bwMode="auto">
          <a:xfrm>
            <a:off x="829380" y="5605464"/>
            <a:ext cx="579967" cy="41063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sp>
        <p:nvSpPr>
          <p:cNvPr id="71691" name="Shape 946"/>
          <p:cNvSpPr>
            <a:spLocks noChangeArrowheads="1"/>
          </p:cNvSpPr>
          <p:nvPr/>
        </p:nvSpPr>
        <p:spPr bwMode="auto">
          <a:xfrm>
            <a:off x="5787392" y="4707997"/>
            <a:ext cx="579967" cy="13081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sp>
        <p:nvSpPr>
          <p:cNvPr id="71693" name="Shape 948"/>
          <p:cNvSpPr>
            <a:spLocks noChangeArrowheads="1"/>
          </p:cNvSpPr>
          <p:nvPr/>
        </p:nvSpPr>
        <p:spPr bwMode="auto">
          <a:xfrm>
            <a:off x="7993468" y="3936915"/>
            <a:ext cx="579967" cy="2115609"/>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pic>
        <p:nvPicPr>
          <p:cNvPr id="71695" name="Shape 950" descr="icon-edge-840-200x200.png"/>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t="71280"/>
          <a:stretch>
            <a:fillRect/>
          </a:stretch>
        </p:blipFill>
        <p:spPr bwMode="auto">
          <a:xfrm>
            <a:off x="5254076" y="4279893"/>
            <a:ext cx="1658976" cy="45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0" name="Shape 952"/>
          <p:cNvSpPr>
            <a:spLocks noChangeArrowheads="1"/>
          </p:cNvSpPr>
          <p:nvPr/>
        </p:nvSpPr>
        <p:spPr bwMode="auto">
          <a:xfrm>
            <a:off x="9860888" y="2525713"/>
            <a:ext cx="1962062" cy="1081771"/>
          </a:xfrm>
          <a:prstGeom prst="rect">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FontTx/>
              <a:buNone/>
            </a:pPr>
            <a:endParaRPr lang="en-US" altLang="en-US" sz="1733">
              <a:solidFill>
                <a:srgbClr val="000000"/>
              </a:solidFill>
              <a:latin typeface="Open Sans Light"/>
              <a:sym typeface="Open Sans Light"/>
            </a:endParaRPr>
          </a:p>
        </p:txBody>
      </p:sp>
      <p:sp>
        <p:nvSpPr>
          <p:cNvPr id="71698" name="Shape 957"/>
          <p:cNvSpPr>
            <a:spLocks noChangeArrowheads="1"/>
          </p:cNvSpPr>
          <p:nvPr/>
        </p:nvSpPr>
        <p:spPr bwMode="auto">
          <a:xfrm>
            <a:off x="220375" y="1243013"/>
            <a:ext cx="3260807" cy="52281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FFFFFF"/>
              </a:buClr>
              <a:buSzPct val="25000"/>
              <a:buFontTx/>
              <a:buNone/>
            </a:pPr>
            <a:r>
              <a:rPr lang="en-US" altLang="en-US" sz="1600">
                <a:solidFill>
                  <a:srgbClr val="FFFFFF"/>
                </a:solidFill>
                <a:latin typeface="Open Sans" panose="020B0606030504020204"/>
                <a:sym typeface="Open Sans" panose="020B0606030504020204"/>
              </a:rPr>
              <a:t>100 Mbps</a:t>
            </a:r>
          </a:p>
        </p:txBody>
      </p:sp>
      <p:sp>
        <p:nvSpPr>
          <p:cNvPr id="71699" name="Shape 958"/>
          <p:cNvSpPr>
            <a:spLocks noChangeArrowheads="1"/>
          </p:cNvSpPr>
          <p:nvPr/>
        </p:nvSpPr>
        <p:spPr bwMode="auto">
          <a:xfrm>
            <a:off x="3575888" y="1243013"/>
            <a:ext cx="1530402" cy="5228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FFFFFF"/>
              </a:buClr>
              <a:buSzPct val="25000"/>
              <a:buFontTx/>
              <a:buNone/>
            </a:pPr>
            <a:r>
              <a:rPr lang="en-US" altLang="en-US" sz="1600" dirty="0">
                <a:solidFill>
                  <a:srgbClr val="FFFFFF"/>
                </a:solidFill>
                <a:latin typeface="Open Sans" panose="020B0606030504020204"/>
                <a:sym typeface="Open Sans" panose="020B0606030504020204"/>
              </a:rPr>
              <a:t>400 </a:t>
            </a:r>
            <a:r>
              <a:rPr lang="en-US" altLang="en-US" sz="1600" dirty="0" err="1">
                <a:solidFill>
                  <a:srgbClr val="FFFFFF"/>
                </a:solidFill>
                <a:latin typeface="Open Sans" panose="020B0606030504020204"/>
                <a:sym typeface="Open Sans" panose="020B0606030504020204"/>
              </a:rPr>
              <a:t>Mbps</a:t>
            </a:r>
            <a:endParaRPr lang="en-US" altLang="en-US" sz="1600" dirty="0">
              <a:solidFill>
                <a:srgbClr val="FFFFFF"/>
              </a:solidFill>
              <a:latin typeface="Open Sans" panose="020B0606030504020204"/>
              <a:sym typeface="Open Sans" panose="020B0606030504020204"/>
            </a:endParaRPr>
          </a:p>
        </p:txBody>
      </p:sp>
      <p:sp>
        <p:nvSpPr>
          <p:cNvPr id="959" name="Shape 959"/>
          <p:cNvSpPr/>
          <p:nvPr/>
        </p:nvSpPr>
        <p:spPr>
          <a:xfrm>
            <a:off x="5208274" y="1243013"/>
            <a:ext cx="1704778" cy="522817"/>
          </a:xfrm>
          <a:prstGeom prst="rect">
            <a:avLst/>
          </a:prstGeom>
          <a:solidFill>
            <a:schemeClr val="accent3"/>
          </a:solidFill>
          <a:ln>
            <a:noFill/>
          </a:ln>
        </p:spPr>
        <p:txBody>
          <a:bodyPr lIns="91425" tIns="45700" rIns="91425" bIns="45700" anchor="ctr"/>
          <a:lstStyle/>
          <a:p>
            <a:pPr algn="ctr">
              <a:buClr>
                <a:schemeClr val="lt1"/>
              </a:buClr>
              <a:buSzPct val="25000"/>
              <a:defRPr/>
            </a:pPr>
            <a:r>
              <a:rPr lang="en-US" sz="1600" dirty="0">
                <a:solidFill>
                  <a:schemeClr val="lt1"/>
                </a:solidFill>
                <a:latin typeface="Open Sans"/>
                <a:ea typeface="Open Sans"/>
                <a:cs typeface="Open Sans"/>
                <a:sym typeface="Open Sans"/>
              </a:rPr>
              <a:t>1 </a:t>
            </a:r>
            <a:r>
              <a:rPr lang="en-US" sz="1600" dirty="0" err="1">
                <a:solidFill>
                  <a:schemeClr val="lt1"/>
                </a:solidFill>
                <a:latin typeface="Open Sans"/>
                <a:ea typeface="Open Sans"/>
                <a:cs typeface="Open Sans"/>
                <a:sym typeface="Open Sans"/>
              </a:rPr>
              <a:t>Gbps</a:t>
            </a:r>
            <a:endParaRPr lang="en-US" sz="1600" dirty="0">
              <a:solidFill>
                <a:schemeClr val="lt1"/>
              </a:solidFill>
              <a:latin typeface="Open Sans"/>
              <a:ea typeface="Open Sans"/>
              <a:cs typeface="Open Sans"/>
              <a:sym typeface="Open Sans"/>
            </a:endParaRPr>
          </a:p>
        </p:txBody>
      </p:sp>
      <p:sp>
        <p:nvSpPr>
          <p:cNvPr id="960" name="Shape 960"/>
          <p:cNvSpPr/>
          <p:nvPr/>
        </p:nvSpPr>
        <p:spPr>
          <a:xfrm>
            <a:off x="7034244" y="1243013"/>
            <a:ext cx="2499845" cy="522817"/>
          </a:xfrm>
          <a:prstGeom prst="rect">
            <a:avLst/>
          </a:prstGeom>
          <a:solidFill>
            <a:schemeClr val="accent4"/>
          </a:solidFill>
          <a:ln>
            <a:noFill/>
          </a:ln>
        </p:spPr>
        <p:txBody>
          <a:bodyPr lIns="91425" tIns="45700" rIns="91425" bIns="45700" anchor="ctr"/>
          <a:lstStyle/>
          <a:p>
            <a:pPr algn="ctr">
              <a:buClr>
                <a:schemeClr val="dk1"/>
              </a:buClr>
              <a:buSzPct val="25000"/>
              <a:defRPr/>
            </a:pPr>
            <a:r>
              <a:rPr lang="en-US" sz="1600" dirty="0">
                <a:solidFill>
                  <a:schemeClr val="bg1"/>
                </a:solidFill>
                <a:latin typeface="Open Sans"/>
                <a:ea typeface="Open Sans"/>
                <a:cs typeface="Open Sans"/>
                <a:sym typeface="Open Sans"/>
              </a:rPr>
              <a:t>5 </a:t>
            </a:r>
            <a:r>
              <a:rPr lang="en-US" sz="1600" dirty="0" err="1">
                <a:solidFill>
                  <a:schemeClr val="bg1"/>
                </a:solidFill>
                <a:latin typeface="Open Sans"/>
                <a:ea typeface="Open Sans"/>
                <a:cs typeface="Open Sans"/>
                <a:sym typeface="Open Sans"/>
              </a:rPr>
              <a:t>Gbps</a:t>
            </a:r>
            <a:endParaRPr lang="en-US" sz="1600" dirty="0">
              <a:solidFill>
                <a:schemeClr val="bg1"/>
              </a:solidFill>
              <a:latin typeface="Open Sans"/>
              <a:ea typeface="Open Sans"/>
              <a:cs typeface="Open Sans"/>
              <a:sym typeface="Open Sans"/>
            </a:endParaRPr>
          </a:p>
        </p:txBody>
      </p:sp>
      <p:sp>
        <p:nvSpPr>
          <p:cNvPr id="71703" name="Shape 962"/>
          <p:cNvSpPr>
            <a:spLocks noChangeArrowheads="1"/>
          </p:cNvSpPr>
          <p:nvPr/>
        </p:nvSpPr>
        <p:spPr bwMode="auto">
          <a:xfrm>
            <a:off x="9636074" y="1243013"/>
            <a:ext cx="2355901" cy="5228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Clr>
                <a:srgbClr val="FFFFFF"/>
              </a:buClr>
              <a:buSzPct val="25000"/>
              <a:buFontTx/>
              <a:buNone/>
            </a:pPr>
            <a:r>
              <a:rPr lang="en-US" altLang="en-US" sz="1600" dirty="0">
                <a:solidFill>
                  <a:srgbClr val="FFFFFF"/>
                </a:solidFill>
                <a:latin typeface="Open Sans" panose="020B0606030504020204"/>
                <a:sym typeface="Open Sans" panose="020B0606030504020204"/>
              </a:rPr>
              <a:t>Multi-Gigabit</a:t>
            </a:r>
          </a:p>
        </p:txBody>
      </p:sp>
      <p:cxnSp>
        <p:nvCxnSpPr>
          <p:cNvPr id="71704" name="Shape 963"/>
          <p:cNvCxnSpPr>
            <a:cxnSpLocks noChangeShapeType="1"/>
          </p:cNvCxnSpPr>
          <p:nvPr/>
        </p:nvCxnSpPr>
        <p:spPr bwMode="auto">
          <a:xfrm rot="10800000">
            <a:off x="3530060" y="1243013"/>
            <a:ext cx="0" cy="4773084"/>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1705" name="Shape 964"/>
          <p:cNvCxnSpPr>
            <a:cxnSpLocks noChangeShapeType="1"/>
          </p:cNvCxnSpPr>
          <p:nvPr/>
        </p:nvCxnSpPr>
        <p:spPr bwMode="auto">
          <a:xfrm rot="10800000">
            <a:off x="5154845" y="1278731"/>
            <a:ext cx="0" cy="4773084"/>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1706" name="Shape 965"/>
          <p:cNvCxnSpPr>
            <a:cxnSpLocks noChangeShapeType="1"/>
          </p:cNvCxnSpPr>
          <p:nvPr/>
        </p:nvCxnSpPr>
        <p:spPr bwMode="auto">
          <a:xfrm rot="10800000">
            <a:off x="6966482" y="1243013"/>
            <a:ext cx="0" cy="4773084"/>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cxnSp>
        <p:nvCxnSpPr>
          <p:cNvPr id="71707" name="Shape 966"/>
          <p:cNvCxnSpPr>
            <a:cxnSpLocks noChangeShapeType="1"/>
          </p:cNvCxnSpPr>
          <p:nvPr/>
        </p:nvCxnSpPr>
        <p:spPr bwMode="auto">
          <a:xfrm rot="10800000">
            <a:off x="9587519" y="1243013"/>
            <a:ext cx="0" cy="4773084"/>
          </a:xfrm>
          <a:prstGeom prst="straightConnector1">
            <a:avLst/>
          </a:prstGeom>
          <a:noFill/>
          <a:ln w="9525">
            <a:solidFill>
              <a:schemeClr val="bg2"/>
            </a:solidFill>
            <a:miter lim="800000"/>
            <a:headEnd/>
            <a:tailEnd/>
          </a:ln>
          <a:extLst>
            <a:ext uri="{909E8E84-426E-40DD-AFC4-6F175D3DCCD1}">
              <a14:hiddenFill xmlns:a14="http://schemas.microsoft.com/office/drawing/2010/main">
                <a:noFill/>
              </a14:hiddenFill>
            </a:ext>
          </a:extLst>
        </p:spPr>
      </p:cxnSp>
      <p:sp>
        <p:nvSpPr>
          <p:cNvPr id="968" name="Shape 968"/>
          <p:cNvSpPr/>
          <p:nvPr/>
        </p:nvSpPr>
        <p:spPr>
          <a:xfrm>
            <a:off x="585341" y="1825096"/>
            <a:ext cx="1331384" cy="522816"/>
          </a:xfrm>
          <a:prstGeom prst="rect">
            <a:avLst/>
          </a:prstGeom>
          <a:noFill/>
          <a:ln>
            <a:noFill/>
          </a:ln>
        </p:spPr>
        <p:txBody>
          <a:bodyPr lIns="137151" tIns="0" rIns="137151" bIns="0" anchor="ctr"/>
          <a:lstStyle/>
          <a:p>
            <a:pPr algn="ctr">
              <a:buClr>
                <a:schemeClr val="dk1"/>
              </a:buClr>
              <a:buSzPct val="25000"/>
              <a:defRPr/>
            </a:pPr>
            <a:r>
              <a:rPr lang="en-US" sz="1400" b="1" dirty="0">
                <a:solidFill>
                  <a:schemeClr val="dk1"/>
                </a:solidFill>
                <a:latin typeface="Open Sans"/>
                <a:ea typeface="Open Sans"/>
                <a:cs typeface="Open Sans"/>
                <a:sym typeface="Open Sans"/>
              </a:rPr>
              <a:t>Edge 510</a:t>
            </a:r>
          </a:p>
        </p:txBody>
      </p:sp>
      <p:sp>
        <p:nvSpPr>
          <p:cNvPr id="969" name="Shape 969"/>
          <p:cNvSpPr/>
          <p:nvPr/>
        </p:nvSpPr>
        <p:spPr>
          <a:xfrm>
            <a:off x="1933659" y="1825096"/>
            <a:ext cx="1331383" cy="522816"/>
          </a:xfrm>
          <a:prstGeom prst="rect">
            <a:avLst/>
          </a:prstGeom>
          <a:noFill/>
          <a:ln>
            <a:noFill/>
          </a:ln>
        </p:spPr>
        <p:txBody>
          <a:bodyPr lIns="137151" tIns="0" rIns="137151" bIns="0" anchor="ctr"/>
          <a:lstStyle/>
          <a:p>
            <a:pPr algn="ctr">
              <a:buClr>
                <a:schemeClr val="dk1"/>
              </a:buClr>
              <a:buSzPct val="25000"/>
              <a:defRPr/>
            </a:pPr>
            <a:r>
              <a:rPr lang="en-US" sz="1400" b="1">
                <a:solidFill>
                  <a:schemeClr val="dk1"/>
                </a:solidFill>
                <a:latin typeface="Open Sans"/>
                <a:ea typeface="Open Sans"/>
                <a:cs typeface="Open Sans"/>
                <a:sym typeface="Open Sans"/>
              </a:rPr>
              <a:t>Edge 520</a:t>
            </a:r>
          </a:p>
        </p:txBody>
      </p:sp>
      <p:sp>
        <p:nvSpPr>
          <p:cNvPr id="970" name="Shape 970"/>
          <p:cNvSpPr/>
          <p:nvPr/>
        </p:nvSpPr>
        <p:spPr>
          <a:xfrm>
            <a:off x="3713435" y="1825096"/>
            <a:ext cx="1193800" cy="522816"/>
          </a:xfrm>
          <a:prstGeom prst="rect">
            <a:avLst/>
          </a:prstGeom>
          <a:noFill/>
          <a:ln>
            <a:noFill/>
          </a:ln>
        </p:spPr>
        <p:txBody>
          <a:bodyPr lIns="137151" tIns="0" rIns="137151" bIns="0" anchor="ctr"/>
          <a:lstStyle/>
          <a:p>
            <a:pPr algn="ctr">
              <a:buClr>
                <a:schemeClr val="dk1"/>
              </a:buClr>
              <a:buSzPct val="25000"/>
              <a:defRPr/>
            </a:pPr>
            <a:r>
              <a:rPr lang="en-US" sz="1400" b="1">
                <a:solidFill>
                  <a:schemeClr val="dk1"/>
                </a:solidFill>
                <a:latin typeface="Open Sans"/>
                <a:ea typeface="Open Sans"/>
                <a:cs typeface="Open Sans"/>
                <a:sym typeface="Open Sans"/>
              </a:rPr>
              <a:t>Edge 540</a:t>
            </a:r>
          </a:p>
        </p:txBody>
      </p:sp>
      <p:sp>
        <p:nvSpPr>
          <p:cNvPr id="971" name="Shape 971"/>
          <p:cNvSpPr/>
          <p:nvPr/>
        </p:nvSpPr>
        <p:spPr>
          <a:xfrm>
            <a:off x="5249550" y="1825096"/>
            <a:ext cx="1628545" cy="522816"/>
          </a:xfrm>
          <a:prstGeom prst="rect">
            <a:avLst/>
          </a:prstGeom>
          <a:noFill/>
          <a:ln>
            <a:noFill/>
          </a:ln>
        </p:spPr>
        <p:txBody>
          <a:bodyPr lIns="137151" tIns="0" rIns="137151" bIns="0" anchor="ctr"/>
          <a:lstStyle/>
          <a:p>
            <a:pPr algn="ctr">
              <a:buClr>
                <a:schemeClr val="dk1"/>
              </a:buClr>
              <a:buSzPct val="25000"/>
              <a:defRPr/>
            </a:pPr>
            <a:r>
              <a:rPr lang="en-US" sz="1400" b="1" dirty="0">
                <a:solidFill>
                  <a:schemeClr val="dk1"/>
                </a:solidFill>
                <a:latin typeface="Open Sans"/>
                <a:ea typeface="Open Sans"/>
                <a:cs typeface="Open Sans"/>
                <a:sym typeface="Open Sans"/>
              </a:rPr>
              <a:t>Edge 840</a:t>
            </a:r>
          </a:p>
        </p:txBody>
      </p:sp>
      <p:sp>
        <p:nvSpPr>
          <p:cNvPr id="973" name="Shape 973"/>
          <p:cNvSpPr/>
          <p:nvPr/>
        </p:nvSpPr>
        <p:spPr>
          <a:xfrm>
            <a:off x="7685494" y="1825096"/>
            <a:ext cx="1195916" cy="522816"/>
          </a:xfrm>
          <a:prstGeom prst="rect">
            <a:avLst/>
          </a:prstGeom>
          <a:noFill/>
          <a:ln>
            <a:noFill/>
          </a:ln>
        </p:spPr>
        <p:txBody>
          <a:bodyPr lIns="137151" tIns="0" rIns="137151" bIns="0" anchor="ctr"/>
          <a:lstStyle/>
          <a:p>
            <a:pPr algn="ctr">
              <a:buClr>
                <a:schemeClr val="dk1"/>
              </a:buClr>
              <a:buSzPct val="25000"/>
              <a:defRPr/>
            </a:pPr>
            <a:r>
              <a:rPr lang="en-US" sz="1400" b="1" dirty="0">
                <a:solidFill>
                  <a:schemeClr val="dk1"/>
                </a:solidFill>
                <a:latin typeface="Open Sans"/>
                <a:ea typeface="Open Sans"/>
                <a:cs typeface="Open Sans"/>
                <a:sym typeface="Open Sans"/>
              </a:rPr>
              <a:t>Edge 2000</a:t>
            </a:r>
          </a:p>
        </p:txBody>
      </p:sp>
      <p:sp>
        <p:nvSpPr>
          <p:cNvPr id="975" name="Shape 975"/>
          <p:cNvSpPr/>
          <p:nvPr/>
        </p:nvSpPr>
        <p:spPr>
          <a:xfrm>
            <a:off x="9970866" y="1933049"/>
            <a:ext cx="1835149" cy="309562"/>
          </a:xfrm>
          <a:prstGeom prst="rect">
            <a:avLst/>
          </a:prstGeom>
          <a:noFill/>
          <a:ln>
            <a:noFill/>
          </a:ln>
        </p:spPr>
        <p:txBody>
          <a:bodyPr lIns="137151" tIns="0" rIns="137151" bIns="0" anchor="ctr"/>
          <a:lstStyle/>
          <a:p>
            <a:pPr algn="ctr">
              <a:buClr>
                <a:schemeClr val="dk1"/>
              </a:buClr>
              <a:buSzPct val="25000"/>
              <a:defRPr/>
            </a:pPr>
            <a:r>
              <a:rPr lang="en-US" sz="1400" b="1" dirty="0">
                <a:solidFill>
                  <a:schemeClr val="dk1"/>
                </a:solidFill>
                <a:latin typeface="Open Sans"/>
                <a:ea typeface="Open Sans"/>
                <a:cs typeface="Open Sans"/>
                <a:sym typeface="Open Sans"/>
              </a:rPr>
              <a:t>Edge Cluster</a:t>
            </a:r>
          </a:p>
        </p:txBody>
      </p:sp>
      <p:sp>
        <p:nvSpPr>
          <p:cNvPr id="976" name="Shape 976"/>
          <p:cNvSpPr/>
          <p:nvPr/>
        </p:nvSpPr>
        <p:spPr>
          <a:xfrm>
            <a:off x="585341" y="2525713"/>
            <a:ext cx="1331384" cy="639233"/>
          </a:xfrm>
          <a:prstGeom prst="rect">
            <a:avLst/>
          </a:prstGeom>
          <a:noFill/>
          <a:ln>
            <a:noFill/>
          </a:ln>
        </p:spPr>
        <p:txBody>
          <a:bodyPr lIns="137151" tIns="0" rIns="137151" bIns="0"/>
          <a:lstStyle/>
          <a:p>
            <a:pPr algn="ctr">
              <a:buClr>
                <a:schemeClr val="dk1"/>
              </a:buClr>
              <a:buSzPct val="25000"/>
              <a:defRPr/>
            </a:pPr>
            <a:r>
              <a:rPr lang="en-US" sz="1400">
                <a:solidFill>
                  <a:schemeClr val="dk1"/>
                </a:solidFill>
                <a:latin typeface="Open Sans Light"/>
                <a:ea typeface="Open Sans Light"/>
                <a:cs typeface="Open Sans Light"/>
                <a:sym typeface="Open Sans Light"/>
              </a:rPr>
              <a:t>4-Port GE</a:t>
            </a:r>
          </a:p>
          <a:p>
            <a:pPr algn="ctr">
              <a:buClr>
                <a:schemeClr val="dk1"/>
              </a:buClr>
              <a:buSzPct val="25000"/>
              <a:defRPr/>
            </a:pPr>
            <a:r>
              <a:rPr lang="en-US" sz="1400">
                <a:solidFill>
                  <a:schemeClr val="dk1"/>
                </a:solidFill>
                <a:latin typeface="Open Sans Light"/>
                <a:ea typeface="Open Sans Light"/>
                <a:cs typeface="Open Sans Light"/>
                <a:sym typeface="Open Sans Light"/>
              </a:rPr>
              <a:t>2-USB—LTE</a:t>
            </a:r>
            <a:br>
              <a:rPr lang="en-US" sz="1400">
                <a:solidFill>
                  <a:schemeClr val="dk1"/>
                </a:solidFill>
                <a:latin typeface="Open Sans Light"/>
                <a:ea typeface="Open Sans Light"/>
                <a:cs typeface="Open Sans Light"/>
                <a:sym typeface="Open Sans Light"/>
              </a:rPr>
            </a:br>
            <a:r>
              <a:rPr lang="en-US" sz="1400">
                <a:solidFill>
                  <a:schemeClr val="dk1"/>
                </a:solidFill>
                <a:latin typeface="Open Sans Light"/>
                <a:ea typeface="Open Sans Light"/>
                <a:cs typeface="Open Sans Light"/>
                <a:sym typeface="Open Sans Light"/>
              </a:rPr>
              <a:t>WiFi </a:t>
            </a:r>
          </a:p>
        </p:txBody>
      </p:sp>
      <p:sp>
        <p:nvSpPr>
          <p:cNvPr id="977" name="Shape 977"/>
          <p:cNvSpPr/>
          <p:nvPr/>
        </p:nvSpPr>
        <p:spPr>
          <a:xfrm>
            <a:off x="1933659" y="2525713"/>
            <a:ext cx="1331383" cy="639233"/>
          </a:xfrm>
          <a:prstGeom prst="rect">
            <a:avLst/>
          </a:prstGeom>
          <a:noFill/>
          <a:ln>
            <a:noFill/>
          </a:ln>
        </p:spPr>
        <p:txBody>
          <a:bodyPr lIns="137151" tIns="0" rIns="137151" bIns="0"/>
          <a:lstStyle/>
          <a:p>
            <a:pPr algn="ctr">
              <a:buClr>
                <a:schemeClr val="dk1"/>
              </a:buClr>
              <a:buSzPct val="25000"/>
              <a:defRPr/>
            </a:pPr>
            <a:r>
              <a:rPr lang="en-US" sz="1400" dirty="0">
                <a:solidFill>
                  <a:schemeClr val="dk1"/>
                </a:solidFill>
                <a:latin typeface="Open Sans Light"/>
                <a:ea typeface="Open Sans Light"/>
                <a:cs typeface="Open Sans Light"/>
                <a:sym typeface="Open Sans Light"/>
              </a:rPr>
              <a:t>10-Port GE</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2-Port SFP</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4-USB—LTE</a:t>
            </a:r>
            <a:br>
              <a:rPr lang="en-US" sz="1400" dirty="0">
                <a:solidFill>
                  <a:schemeClr val="dk1"/>
                </a:solidFill>
                <a:latin typeface="Open Sans Light"/>
                <a:ea typeface="Open Sans Light"/>
                <a:cs typeface="Open Sans Light"/>
                <a:sym typeface="Open Sans Light"/>
              </a:rPr>
            </a:br>
            <a:r>
              <a:rPr lang="en-US" sz="1400" dirty="0" err="1">
                <a:solidFill>
                  <a:schemeClr val="dk1"/>
                </a:solidFill>
                <a:latin typeface="Open Sans Light"/>
                <a:ea typeface="Open Sans Light"/>
                <a:cs typeface="Open Sans Light"/>
                <a:sym typeface="Open Sans Light"/>
              </a:rPr>
              <a:t>WiFi</a:t>
            </a:r>
            <a:endParaRPr lang="en-US" sz="1400" dirty="0">
              <a:solidFill>
                <a:schemeClr val="dk1"/>
              </a:solidFill>
              <a:latin typeface="Open Sans Light"/>
              <a:ea typeface="Open Sans Light"/>
              <a:cs typeface="Open Sans Light"/>
              <a:sym typeface="Open Sans Light"/>
            </a:endParaRPr>
          </a:p>
        </p:txBody>
      </p:sp>
      <p:sp>
        <p:nvSpPr>
          <p:cNvPr id="978" name="Shape 978"/>
          <p:cNvSpPr/>
          <p:nvPr/>
        </p:nvSpPr>
        <p:spPr>
          <a:xfrm>
            <a:off x="3692689" y="2525713"/>
            <a:ext cx="1214546" cy="639233"/>
          </a:xfrm>
          <a:prstGeom prst="rect">
            <a:avLst/>
          </a:prstGeom>
          <a:noFill/>
          <a:ln>
            <a:noFill/>
          </a:ln>
        </p:spPr>
        <p:txBody>
          <a:bodyPr lIns="137151" tIns="0" rIns="137151" bIns="0"/>
          <a:lstStyle/>
          <a:p>
            <a:pPr algn="ctr">
              <a:buClr>
                <a:schemeClr val="dk1"/>
              </a:buClr>
              <a:buSzPct val="25000"/>
              <a:defRPr/>
            </a:pPr>
            <a:r>
              <a:rPr lang="en-US" sz="1400" dirty="0">
                <a:solidFill>
                  <a:schemeClr val="dk1"/>
                </a:solidFill>
                <a:latin typeface="Open Sans Light"/>
                <a:ea typeface="Open Sans Light"/>
                <a:cs typeface="Open Sans Light"/>
                <a:sym typeface="Open Sans Light"/>
              </a:rPr>
              <a:t>10-Port GE</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2-Port SFP</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4-USB—LTE</a:t>
            </a:r>
            <a:br>
              <a:rPr lang="en-US" sz="1400" dirty="0">
                <a:solidFill>
                  <a:schemeClr val="dk1"/>
                </a:solidFill>
                <a:latin typeface="Open Sans Light"/>
                <a:ea typeface="Open Sans Light"/>
                <a:cs typeface="Open Sans Light"/>
                <a:sym typeface="Open Sans Light"/>
              </a:rPr>
            </a:br>
            <a:r>
              <a:rPr lang="en-US" sz="1400" dirty="0" err="1">
                <a:solidFill>
                  <a:schemeClr val="dk1"/>
                </a:solidFill>
                <a:latin typeface="Open Sans Light"/>
                <a:ea typeface="Open Sans Light"/>
                <a:cs typeface="Open Sans Light"/>
                <a:sym typeface="Open Sans Light"/>
              </a:rPr>
              <a:t>WiFi</a:t>
            </a:r>
            <a:endParaRPr lang="en-US" sz="1400" dirty="0">
              <a:solidFill>
                <a:schemeClr val="dk1"/>
              </a:solidFill>
              <a:latin typeface="Open Sans Light"/>
              <a:ea typeface="Open Sans Light"/>
              <a:cs typeface="Open Sans Light"/>
              <a:sym typeface="Open Sans Light"/>
            </a:endParaRPr>
          </a:p>
        </p:txBody>
      </p:sp>
      <p:sp>
        <p:nvSpPr>
          <p:cNvPr id="979" name="Shape 979"/>
          <p:cNvSpPr/>
          <p:nvPr/>
        </p:nvSpPr>
        <p:spPr>
          <a:xfrm>
            <a:off x="5263841" y="2525713"/>
            <a:ext cx="1553328" cy="639233"/>
          </a:xfrm>
          <a:prstGeom prst="rect">
            <a:avLst/>
          </a:prstGeom>
          <a:noFill/>
          <a:ln>
            <a:noFill/>
          </a:ln>
        </p:spPr>
        <p:txBody>
          <a:bodyPr lIns="137151" tIns="0" rIns="137151" bIns="0"/>
          <a:lstStyle/>
          <a:p>
            <a:pPr algn="ctr">
              <a:buClr>
                <a:schemeClr val="dk1"/>
              </a:buClr>
              <a:buSzPct val="25000"/>
              <a:defRPr/>
            </a:pPr>
            <a:r>
              <a:rPr lang="en-US" sz="1400" dirty="0">
                <a:solidFill>
                  <a:schemeClr val="dk1"/>
                </a:solidFill>
                <a:latin typeface="Open Sans Light"/>
                <a:ea typeface="Open Sans Light"/>
                <a:cs typeface="Open Sans Light"/>
                <a:sym typeface="Open Sans Light"/>
              </a:rPr>
              <a:t>6-Port GE</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2-Port SFP+</a:t>
            </a:r>
          </a:p>
        </p:txBody>
      </p:sp>
      <p:sp>
        <p:nvSpPr>
          <p:cNvPr id="981" name="Shape 981"/>
          <p:cNvSpPr/>
          <p:nvPr/>
        </p:nvSpPr>
        <p:spPr>
          <a:xfrm>
            <a:off x="7662722" y="2525713"/>
            <a:ext cx="1280603" cy="639233"/>
          </a:xfrm>
          <a:prstGeom prst="rect">
            <a:avLst/>
          </a:prstGeom>
          <a:noFill/>
          <a:ln>
            <a:noFill/>
          </a:ln>
        </p:spPr>
        <p:txBody>
          <a:bodyPr lIns="137151" tIns="0" rIns="137151" bIns="0"/>
          <a:lstStyle/>
          <a:p>
            <a:pPr algn="ctr">
              <a:buClr>
                <a:schemeClr val="dk1"/>
              </a:buClr>
              <a:buSzPct val="25000"/>
              <a:defRPr/>
            </a:pPr>
            <a:r>
              <a:rPr lang="en-US" sz="1400" dirty="0">
                <a:solidFill>
                  <a:schemeClr val="dk1"/>
                </a:solidFill>
                <a:latin typeface="Open Sans Light"/>
                <a:ea typeface="Open Sans Light"/>
                <a:cs typeface="Open Sans Light"/>
                <a:sym typeface="Open Sans Light"/>
              </a:rPr>
              <a:t>6-Port GE</a:t>
            </a:r>
          </a:p>
          <a:p>
            <a:pPr algn="ctr">
              <a:buClr>
                <a:schemeClr val="dk1"/>
              </a:buClr>
              <a:buSzPct val="25000"/>
              <a:defRPr/>
            </a:pPr>
            <a:r>
              <a:rPr lang="en-US" sz="1400" dirty="0">
                <a:solidFill>
                  <a:schemeClr val="dk1"/>
                </a:solidFill>
                <a:latin typeface="Open Sans Light"/>
                <a:ea typeface="Open Sans Light"/>
                <a:cs typeface="Open Sans Light"/>
                <a:sym typeface="Open Sans Light"/>
              </a:rPr>
              <a:t>2-Port SFP+</a:t>
            </a:r>
          </a:p>
        </p:txBody>
      </p:sp>
      <p:cxnSp>
        <p:nvCxnSpPr>
          <p:cNvPr id="71724" name="Shape 983"/>
          <p:cNvCxnSpPr>
            <a:cxnSpLocks noChangeShapeType="1"/>
          </p:cNvCxnSpPr>
          <p:nvPr/>
        </p:nvCxnSpPr>
        <p:spPr bwMode="auto">
          <a:xfrm>
            <a:off x="1552470" y="2409296"/>
            <a:ext cx="10145336" cy="0"/>
          </a:xfrm>
          <a:prstGeom prst="straightConnector1">
            <a:avLst/>
          </a:prstGeom>
          <a:noFill/>
          <a:ln w="9525">
            <a:solidFill>
              <a:srgbClr val="E8E8E8"/>
            </a:solidFill>
            <a:miter lim="800000"/>
            <a:headEnd/>
            <a:tailEnd/>
          </a:ln>
          <a:extLst>
            <a:ext uri="{909E8E84-426E-40DD-AFC4-6F175D3DCCD1}">
              <a14:hiddenFill xmlns:a14="http://schemas.microsoft.com/office/drawing/2010/main">
                <a:noFill/>
              </a14:hiddenFill>
            </a:ext>
          </a:extLst>
        </p:spPr>
      </p:cxnSp>
      <p:pic>
        <p:nvPicPr>
          <p:cNvPr id="55" name="Shape 940">
            <a:extLst>
              <a:ext uri="{FF2B5EF4-FFF2-40B4-BE49-F238E27FC236}">
                <a16:creationId xmlns:a16="http://schemas.microsoft.com/office/drawing/2014/main" id="{5A028399-8852-4A5D-8617-B86DF62A2977}"/>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752" y="3193050"/>
            <a:ext cx="1943848" cy="37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Shape 940">
            <a:extLst>
              <a:ext uri="{FF2B5EF4-FFF2-40B4-BE49-F238E27FC236}">
                <a16:creationId xmlns:a16="http://schemas.microsoft.com/office/drawing/2014/main" id="{0A78681D-057D-4122-8E1D-5E5C576B8D5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752" y="2888960"/>
            <a:ext cx="1943848" cy="37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Shape 940">
            <a:extLst>
              <a:ext uri="{FF2B5EF4-FFF2-40B4-BE49-F238E27FC236}">
                <a16:creationId xmlns:a16="http://schemas.microsoft.com/office/drawing/2014/main" id="{D9F5B739-CD85-4D41-9ED3-C95EDC1D19C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752" y="2617872"/>
            <a:ext cx="1943848" cy="37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691062"/>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p:spPr>
        <p:txBody>
          <a:bodyPr vert="horz" wrap="square" lIns="121900" tIns="121900" rIns="121900" bIns="121900" numCol="1" anchor="ctr" anchorCtr="0" compatLnSpc="1">
            <a:prstTxWarp prst="textNoShape">
              <a:avLst/>
            </a:prstTxWarp>
            <a:noAutofit/>
          </a:bodyPr>
          <a:lstStyle/>
          <a:p>
            <a:r>
              <a:rPr lang="en-US" sz="3200" dirty="0">
                <a:solidFill>
                  <a:schemeClr val="tx1"/>
                </a:solidFill>
                <a:latin typeface="Open Sans"/>
                <a:ea typeface="ＭＳ Ｐゴシック" panose="020B0600070205080204" pitchFamily="34" charset="-128"/>
                <a:sym typeface="Open Sans"/>
              </a:rPr>
              <a:t>Edge Models and Throughput License Supported</a:t>
            </a:r>
          </a:p>
        </p:txBody>
      </p:sp>
      <p:graphicFrame>
        <p:nvGraphicFramePr>
          <p:cNvPr id="210" name="Shape 210"/>
          <p:cNvGraphicFramePr/>
          <p:nvPr>
            <p:extLst>
              <p:ext uri="{D42A27DB-BD31-4B8C-83A1-F6EECF244321}">
                <p14:modId xmlns:p14="http://schemas.microsoft.com/office/powerpoint/2010/main" val="3516209401"/>
              </p:ext>
            </p:extLst>
          </p:nvPr>
        </p:nvGraphicFramePr>
        <p:xfrm>
          <a:off x="907651" y="1178799"/>
          <a:ext cx="10024415" cy="3853982"/>
        </p:xfrm>
        <a:graphic>
          <a:graphicData uri="http://schemas.openxmlformats.org/drawingml/2006/table">
            <a:tbl>
              <a:tblPr>
                <a:noFill/>
              </a:tblPr>
              <a:tblGrid>
                <a:gridCol w="1345586">
                  <a:extLst>
                    <a:ext uri="{9D8B030D-6E8A-4147-A177-3AD203B41FA5}">
                      <a16:colId xmlns:a16="http://schemas.microsoft.com/office/drawing/2014/main" val="20000"/>
                    </a:ext>
                  </a:extLst>
                </a:gridCol>
                <a:gridCol w="1067328">
                  <a:extLst>
                    <a:ext uri="{9D8B030D-6E8A-4147-A177-3AD203B41FA5}">
                      <a16:colId xmlns:a16="http://schemas.microsoft.com/office/drawing/2014/main" val="20001"/>
                    </a:ext>
                  </a:extLst>
                </a:gridCol>
                <a:gridCol w="1067328">
                  <a:extLst>
                    <a:ext uri="{9D8B030D-6E8A-4147-A177-3AD203B41FA5}">
                      <a16:colId xmlns:a16="http://schemas.microsoft.com/office/drawing/2014/main" val="20002"/>
                    </a:ext>
                  </a:extLst>
                </a:gridCol>
                <a:gridCol w="1151466">
                  <a:extLst>
                    <a:ext uri="{9D8B030D-6E8A-4147-A177-3AD203B41FA5}">
                      <a16:colId xmlns:a16="http://schemas.microsoft.com/office/drawing/2014/main" val="20003"/>
                    </a:ext>
                  </a:extLst>
                </a:gridCol>
                <a:gridCol w="1151466">
                  <a:extLst>
                    <a:ext uri="{9D8B030D-6E8A-4147-A177-3AD203B41FA5}">
                      <a16:colId xmlns:a16="http://schemas.microsoft.com/office/drawing/2014/main" val="20004"/>
                    </a:ext>
                  </a:extLst>
                </a:gridCol>
                <a:gridCol w="1151466">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gridCol w="143933">
                  <a:extLst>
                    <a:ext uri="{9D8B030D-6E8A-4147-A177-3AD203B41FA5}">
                      <a16:colId xmlns:a16="http://schemas.microsoft.com/office/drawing/2014/main" val="20007"/>
                    </a:ext>
                  </a:extLst>
                </a:gridCol>
                <a:gridCol w="932921">
                  <a:extLst>
                    <a:ext uri="{9D8B030D-6E8A-4147-A177-3AD203B41FA5}">
                      <a16:colId xmlns:a16="http://schemas.microsoft.com/office/drawing/2014/main" val="20008"/>
                    </a:ext>
                  </a:extLst>
                </a:gridCol>
                <a:gridCol w="932921">
                  <a:extLst>
                    <a:ext uri="{9D8B030D-6E8A-4147-A177-3AD203B41FA5}">
                      <a16:colId xmlns:a16="http://schemas.microsoft.com/office/drawing/2014/main" val="20009"/>
                    </a:ext>
                  </a:extLst>
                </a:gridCol>
              </a:tblGrid>
              <a:tr h="327520">
                <a:tc>
                  <a:txBody>
                    <a:bodyPr/>
                    <a:lstStyle/>
                    <a:p>
                      <a:pPr marL="88900" marR="88900" lvl="0" indent="0" algn="ctr" rtl="0">
                        <a:lnSpc>
                          <a:spcPct val="115000"/>
                        </a:lnSpc>
                        <a:spcBef>
                          <a:spcPts val="0"/>
                        </a:spcBef>
                        <a:buNone/>
                      </a:pPr>
                      <a:r>
                        <a:rPr lang="en-US" sz="12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9E9E9E"/>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9">
                  <a:txBody>
                    <a:bodyPr/>
                    <a:lstStyle/>
                    <a:p>
                      <a:pPr marL="88900" marR="88900" lvl="0" indent="0" algn="ctr" rtl="0">
                        <a:lnSpc>
                          <a:spcPct val="115000"/>
                        </a:lnSpc>
                        <a:spcBef>
                          <a:spcPts val="0"/>
                        </a:spcBef>
                        <a:buNone/>
                      </a:pPr>
                      <a:r>
                        <a:rPr lang="en-US" sz="1200" b="1" dirty="0"/>
                        <a:t>Aggregate WAN Throughput</a:t>
                      </a:r>
                    </a:p>
                  </a:txBody>
                  <a:tcPr marL="118533" marR="118533" marT="118533" marB="118533">
                    <a:lnL w="12675" cap="flat" cmpd="sng">
                      <a:solidFill>
                        <a:srgbClr val="9E9E9E"/>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883">
                <a:tc>
                  <a:txBody>
                    <a:bodyPr/>
                    <a:lstStyle/>
                    <a:p>
                      <a:pPr marL="88900" marR="88900" lvl="0" indent="0" algn="ctr" rtl="0">
                        <a:lnSpc>
                          <a:spcPct val="115000"/>
                        </a:lnSpc>
                        <a:spcBef>
                          <a:spcPts val="0"/>
                        </a:spcBef>
                        <a:buNone/>
                      </a:pPr>
                      <a:r>
                        <a:rPr lang="en-US" sz="1200" b="1" dirty="0"/>
                        <a:t>Platforms</a:t>
                      </a:r>
                    </a:p>
                    <a:p>
                      <a:pPr marL="88900" marR="88900" lvl="0" indent="0" algn="ctr" rtl="0">
                        <a:lnSpc>
                          <a:spcPct val="115000"/>
                        </a:lnSpc>
                        <a:spcBef>
                          <a:spcPts val="0"/>
                        </a:spcBef>
                        <a:buNone/>
                      </a:pPr>
                      <a:r>
                        <a:rPr lang="en-US" sz="1200" b="1" dirty="0"/>
                        <a:t>↓</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dirty="0"/>
                        <a:t>30 </a:t>
                      </a:r>
                      <a:r>
                        <a:rPr lang="en-US" sz="1200" b="1" dirty="0" err="1"/>
                        <a:t>Mbps</a:t>
                      </a: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dirty="0"/>
                        <a:t>50 </a:t>
                      </a:r>
                      <a:r>
                        <a:rPr lang="en-US" sz="1200" b="1" dirty="0" err="1"/>
                        <a:t>Mbps</a:t>
                      </a: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a:t>100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a:t>200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a:t>400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gridSpan="2">
                  <a:txBody>
                    <a:bodyPr/>
                    <a:lstStyle/>
                    <a:p>
                      <a:pPr marL="88900" marR="88900" lvl="0" indent="0" algn="ctr" rtl="0">
                        <a:lnSpc>
                          <a:spcPct val="115000"/>
                        </a:lnSpc>
                        <a:spcBef>
                          <a:spcPts val="0"/>
                        </a:spcBef>
                        <a:buNone/>
                      </a:pPr>
                      <a:r>
                        <a:rPr lang="en-US" sz="1200" b="1" dirty="0"/>
                        <a:t>1 </a:t>
                      </a:r>
                      <a:r>
                        <a:rPr lang="en-US" sz="1200" b="1" dirty="0" err="1"/>
                        <a:t>Gbps</a:t>
                      </a: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hMerge="1">
                  <a:txBody>
                    <a:bodyPr/>
                    <a:lstStyle/>
                    <a:p>
                      <a:endParaRPr lang="en-US" dirty="0"/>
                    </a:p>
                  </a:txBody>
                  <a:tcPr/>
                </a:tc>
                <a:tc>
                  <a:txBody>
                    <a:bodyPr/>
                    <a:lstStyle/>
                    <a:p>
                      <a:pPr marL="88900" marR="88900" lvl="0" indent="0" algn="ctr" rtl="0">
                        <a:lnSpc>
                          <a:spcPct val="115000"/>
                        </a:lnSpc>
                        <a:spcBef>
                          <a:spcPts val="0"/>
                        </a:spcBef>
                        <a:buNone/>
                      </a:pPr>
                      <a:r>
                        <a:rPr lang="en-US" sz="1200" b="1" dirty="0"/>
                        <a:t>2 </a:t>
                      </a:r>
                      <a:r>
                        <a:rPr lang="en-US" sz="1200" b="1" dirty="0" err="1"/>
                        <a:t>Gbps</a:t>
                      </a:r>
                      <a:endParaRPr lang="en-US" sz="1200" b="1"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dirty="0"/>
                        <a:t>5 </a:t>
                      </a:r>
                      <a:r>
                        <a:rPr lang="en-US" sz="1200" b="1" dirty="0" err="1"/>
                        <a:t>Gbps</a:t>
                      </a:r>
                      <a:endParaRPr lang="en-US" sz="1200" b="1"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4100">
                <a:tc>
                  <a:txBody>
                    <a:bodyPr/>
                    <a:lstStyle/>
                    <a:p>
                      <a:pPr marL="88900" marR="88900" lvl="0" indent="0" algn="ctr" rtl="0">
                        <a:lnSpc>
                          <a:spcPct val="115000"/>
                        </a:lnSpc>
                        <a:spcBef>
                          <a:spcPts val="0"/>
                        </a:spcBef>
                        <a:buNone/>
                      </a:pPr>
                      <a:r>
                        <a:rPr lang="en-US" sz="1200" b="1"/>
                        <a:t>Edge 510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2">
                  <a:txBody>
                    <a:bodyPr/>
                    <a:lstStyle/>
                    <a:p>
                      <a:pPr marL="88900" marR="88900" lvl="0" indent="0" algn="ctr" rtl="0">
                        <a:lnSpc>
                          <a:spcPct val="115000"/>
                        </a:lnSpc>
                        <a:spcBef>
                          <a:spcPts val="0"/>
                        </a:spcBef>
                        <a:buNone/>
                      </a:pPr>
                      <a:r>
                        <a:rPr lang="en-US" sz="12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pPr marL="88900" marR="88900" lvl="0" indent="0" algn="ctr" rtl="0">
                        <a:lnSpc>
                          <a:spcPct val="115000"/>
                        </a:lnSpc>
                        <a:spcBef>
                          <a:spcPts val="0"/>
                        </a:spcBef>
                        <a:buNone/>
                      </a:pPr>
                      <a:r>
                        <a:rPr lang="en-US" sz="12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endParaRPr lang="en-US" dirty="0"/>
                    </a:p>
                  </a:txBody>
                  <a:tcPr>
                    <a:lnL w="12675" cap="flat" cmpd="sng" algn="ctr">
                      <a:solidFill>
                        <a:srgbClr val="000000"/>
                      </a:solidFill>
                      <a:prstDash val="solid"/>
                      <a:round/>
                      <a:headEnd type="none" w="med" len="med"/>
                      <a:tailEnd type="none" w="med" len="med"/>
                    </a:lnL>
                    <a:lnT w="12675" cap="flat" cmpd="sng" algn="ctr">
                      <a:solidFill>
                        <a:srgbClr val="000000"/>
                      </a:solidFill>
                      <a:prstDash val="solid"/>
                      <a:round/>
                      <a:headEnd type="none" w="med" len="med"/>
                      <a:tailEnd type="none" w="med" len="med"/>
                    </a:lnT>
                    <a:solidFill>
                      <a:schemeClr val="tx1"/>
                    </a:solidFill>
                  </a:tcPr>
                </a:tc>
                <a:tc>
                  <a:txBody>
                    <a:bodyPr/>
                    <a:lstStyle/>
                    <a:p>
                      <a:pPr marL="88900" marR="88900" lvl="0" indent="0" algn="ctr" rtl="0">
                        <a:lnSpc>
                          <a:spcPct val="115000"/>
                        </a:lnSpc>
                        <a:spcBef>
                          <a:spcPts val="0"/>
                        </a:spcBef>
                        <a:buNone/>
                      </a:pPr>
                      <a:r>
                        <a:rPr lang="en-US" sz="1200" b="1" dirty="0"/>
                        <a:t> </a:t>
                      </a:r>
                    </a:p>
                  </a:txBody>
                  <a:tcPr marL="97367" marR="97367" marT="121900" marB="121900">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464100">
                <a:tc>
                  <a:txBody>
                    <a:bodyPr/>
                    <a:lstStyle/>
                    <a:p>
                      <a:pPr marL="88900" marR="88900" lvl="0" indent="0" algn="ctr" rtl="0">
                        <a:lnSpc>
                          <a:spcPct val="115000"/>
                        </a:lnSpc>
                        <a:spcBef>
                          <a:spcPts val="0"/>
                        </a:spcBef>
                        <a:buNone/>
                      </a:pPr>
                      <a:r>
                        <a:rPr lang="en-US" sz="1200" b="1"/>
                        <a:t>Edge 520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marL="88900" marR="88900" lvl="0" indent="0" algn="ctr" rtl="0">
                        <a:lnSpc>
                          <a:spcPct val="115000"/>
                        </a:lnSpc>
                        <a:spcBef>
                          <a:spcPts val="0"/>
                        </a:spcBef>
                        <a:buNone/>
                      </a:pPr>
                      <a:r>
                        <a:rPr lang="en-US" sz="12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2">
                  <a:txBody>
                    <a:bodyPr/>
                    <a:lstStyle/>
                    <a:p>
                      <a:pPr marL="88900" marR="88900" lvl="0" indent="0" algn="ctr" rtl="0">
                        <a:lnSpc>
                          <a:spcPct val="115000"/>
                        </a:lnSpc>
                        <a:spcBef>
                          <a:spcPts val="0"/>
                        </a:spcBef>
                        <a:buNone/>
                      </a:pPr>
                      <a:r>
                        <a:rPr lang="en-US" sz="12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pPr marL="88900" marR="88900" lvl="0" indent="0" algn="ctr" rtl="0">
                        <a:lnSpc>
                          <a:spcPct val="115000"/>
                        </a:lnSpc>
                        <a:spcBef>
                          <a:spcPts val="0"/>
                        </a:spcBef>
                        <a:buNone/>
                      </a:pPr>
                      <a:r>
                        <a:rPr lang="en-US" sz="12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endParaRPr lang="en-US" dirty="0"/>
                    </a:p>
                  </a:txBody>
                  <a:tcPr>
                    <a:lnL w="12675" cap="flat" cmpd="sng" algn="ctr">
                      <a:solidFill>
                        <a:srgbClr val="000000"/>
                      </a:solidFill>
                      <a:prstDash val="solid"/>
                      <a:round/>
                      <a:headEnd type="none" w="med" len="med"/>
                      <a:tailEnd type="none" w="med" len="med"/>
                    </a:lnL>
                    <a:solidFill>
                      <a:schemeClr val="tx1"/>
                    </a:solidFill>
                  </a:tcPr>
                </a:tc>
                <a:tc>
                  <a:txBody>
                    <a:bodyPr/>
                    <a:lstStyle/>
                    <a:p>
                      <a:pPr marL="88900" marR="88900" lvl="0" indent="0" algn="ctr" rtl="0">
                        <a:lnSpc>
                          <a:spcPct val="115000"/>
                        </a:lnSpc>
                        <a:spcBef>
                          <a:spcPts val="0"/>
                        </a:spcBef>
                        <a:buNone/>
                      </a:pPr>
                      <a:r>
                        <a:rPr lang="en-US" sz="1200" b="1" dirty="0"/>
                        <a:t> </a:t>
                      </a:r>
                    </a:p>
                  </a:txBody>
                  <a:tcPr marL="97367" marR="97367" marT="121900" marB="121900">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r h="464100">
                <a:tc>
                  <a:txBody>
                    <a:bodyPr/>
                    <a:lstStyle/>
                    <a:p>
                      <a:pPr marL="88900" marR="88900" lvl="0" indent="0" algn="ctr" rtl="0">
                        <a:lnSpc>
                          <a:spcPct val="115000"/>
                        </a:lnSpc>
                        <a:spcBef>
                          <a:spcPts val="0"/>
                        </a:spcBef>
                        <a:buNone/>
                      </a:pPr>
                      <a:r>
                        <a:rPr lang="en-US" sz="1200" b="1"/>
                        <a:t>Edge 540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1200"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endParaRPr lang="en-US" dirty="0"/>
                    </a:p>
                  </a:txBody>
                  <a:tcPr/>
                </a:tc>
                <a:tc>
                  <a:txBody>
                    <a:bodyPr/>
                    <a:lstStyle/>
                    <a:p>
                      <a:pPr marL="88900" marR="88900" lvl="0" indent="0" algn="ctr" rtl="0">
                        <a:lnSpc>
                          <a:spcPct val="115000"/>
                        </a:lnSpc>
                        <a:spcBef>
                          <a:spcPts val="0"/>
                        </a:spcBef>
                        <a:buNone/>
                      </a:pPr>
                      <a:r>
                        <a:rPr lang="en-US" sz="1200" b="1"/>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4"/>
                  </a:ext>
                </a:extLst>
              </a:tr>
              <a:tr h="464100">
                <a:tc>
                  <a:txBody>
                    <a:bodyPr/>
                    <a:lstStyle/>
                    <a:p>
                      <a:pPr marL="88900" marR="88900" lvl="0" indent="0" algn="ctr" rtl="0">
                        <a:lnSpc>
                          <a:spcPct val="115000"/>
                        </a:lnSpc>
                        <a:spcBef>
                          <a:spcPts val="0"/>
                        </a:spcBef>
                        <a:buNone/>
                      </a:pPr>
                      <a:r>
                        <a:rPr lang="en-US" sz="1200" b="1"/>
                        <a:t>Edge 840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dirty="0"/>
                    </a:p>
                  </a:txBody>
                  <a:tcPr/>
                </a:tc>
                <a:tc>
                  <a:txBody>
                    <a:bodyPr/>
                    <a:lstStyle/>
                    <a:p>
                      <a:pPr marL="88900" marR="88900" lvl="0" indent="0" algn="ctr" rtl="0">
                        <a:lnSpc>
                          <a:spcPct val="115000"/>
                        </a:lnSpc>
                        <a:spcBef>
                          <a:spcPts val="0"/>
                        </a:spcBef>
                        <a:buNone/>
                      </a:pPr>
                      <a:r>
                        <a:rPr lang="en-US" sz="12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2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5"/>
                  </a:ext>
                </a:extLst>
              </a:tr>
              <a:tr h="464100">
                <a:tc>
                  <a:txBody>
                    <a:bodyPr/>
                    <a:lstStyle/>
                    <a:p>
                      <a:pPr marL="88900" marR="88900" lvl="0" indent="0" algn="ctr" rtl="0">
                        <a:lnSpc>
                          <a:spcPct val="115000"/>
                        </a:lnSpc>
                        <a:spcBef>
                          <a:spcPts val="0"/>
                        </a:spcBef>
                        <a:buNone/>
                      </a:pPr>
                      <a:r>
                        <a:rPr lang="en-US" sz="1200" b="1" dirty="0"/>
                        <a:t>Edge 2000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endParaRPr lang="en-US" sz="12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dirty="0"/>
                    </a:p>
                  </a:txBody>
                  <a:tcPr/>
                </a:tc>
                <a:tc>
                  <a:txBody>
                    <a:bodyPr/>
                    <a:lstStyle/>
                    <a:p>
                      <a:pPr lvl="0" rtl="0">
                        <a:spcBef>
                          <a:spcPts val="0"/>
                        </a:spcBef>
                        <a:buNone/>
                      </a:pPr>
                      <a:endParaRPr sz="12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6"/>
                  </a:ext>
                </a:extLst>
              </a:tr>
              <a:tr h="464100">
                <a:tc>
                  <a:txBody>
                    <a:bodyPr/>
                    <a:lstStyle/>
                    <a:p>
                      <a:pPr marL="88900" marR="88900" lvl="0" indent="0" algn="ctr" rtl="0">
                        <a:lnSpc>
                          <a:spcPct val="115000"/>
                        </a:lnSpc>
                        <a:spcBef>
                          <a:spcPts val="0"/>
                        </a:spcBef>
                        <a:buNone/>
                      </a:pPr>
                      <a:r>
                        <a:rPr lang="en-US" sz="1200" b="1" dirty="0"/>
                        <a:t>Virtual Edge</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12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1200" dirty="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dirty="0"/>
                    </a:p>
                  </a:txBody>
                  <a:tcPr/>
                </a:tc>
                <a:tc>
                  <a:txBody>
                    <a:bodyPr/>
                    <a:lstStyle/>
                    <a:p>
                      <a:pPr lvl="0" rtl="0">
                        <a:spcBef>
                          <a:spcPts val="0"/>
                        </a:spcBef>
                        <a:buNone/>
                      </a:pPr>
                      <a:endParaRPr sz="120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12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7"/>
                  </a:ext>
                </a:extLst>
              </a:tr>
            </a:tbl>
          </a:graphicData>
        </a:graphic>
      </p:graphicFrame>
      <p:graphicFrame>
        <p:nvGraphicFramePr>
          <p:cNvPr id="211" name="Shape 211"/>
          <p:cNvGraphicFramePr/>
          <p:nvPr>
            <p:extLst>
              <p:ext uri="{D42A27DB-BD31-4B8C-83A1-F6EECF244321}">
                <p14:modId xmlns:p14="http://schemas.microsoft.com/office/powerpoint/2010/main" val="2395516207"/>
              </p:ext>
            </p:extLst>
          </p:nvPr>
        </p:nvGraphicFramePr>
        <p:xfrm>
          <a:off x="4346713" y="5621966"/>
          <a:ext cx="3498573" cy="411440"/>
        </p:xfrm>
        <a:graphic>
          <a:graphicData uri="http://schemas.openxmlformats.org/drawingml/2006/table">
            <a:tbl>
              <a:tblPr>
                <a:noFill/>
              </a:tblPr>
              <a:tblGrid>
                <a:gridCol w="799332">
                  <a:extLst>
                    <a:ext uri="{9D8B030D-6E8A-4147-A177-3AD203B41FA5}">
                      <a16:colId xmlns:a16="http://schemas.microsoft.com/office/drawing/2014/main" val="20000"/>
                    </a:ext>
                  </a:extLst>
                </a:gridCol>
                <a:gridCol w="2699241">
                  <a:extLst>
                    <a:ext uri="{9D8B030D-6E8A-4147-A177-3AD203B41FA5}">
                      <a16:colId xmlns:a16="http://schemas.microsoft.com/office/drawing/2014/main" val="20001"/>
                    </a:ext>
                  </a:extLst>
                </a:gridCol>
              </a:tblGrid>
              <a:tr h="0">
                <a:tc>
                  <a:txBody>
                    <a:bodyPr/>
                    <a:lstStyle/>
                    <a:p>
                      <a:pPr lvl="0">
                        <a:spcBef>
                          <a:spcPts val="0"/>
                        </a:spcBef>
                        <a:buNone/>
                      </a:pPr>
                      <a:endParaRPr sz="1100"/>
                    </a:p>
                  </a:txBody>
                  <a:tcPr marL="121900" marR="121900" marT="121900" marB="121900">
                    <a:solidFill>
                      <a:srgbClr val="00FF00"/>
                    </a:solidFill>
                  </a:tcPr>
                </a:tc>
                <a:tc>
                  <a:txBody>
                    <a:bodyPr/>
                    <a:lstStyle/>
                    <a:p>
                      <a:pPr lvl="0">
                        <a:spcBef>
                          <a:spcPts val="0"/>
                        </a:spcBef>
                        <a:buNone/>
                      </a:pPr>
                      <a:r>
                        <a:rPr lang="en-US" sz="1100" dirty="0"/>
                        <a:t>Supported Throughput License</a:t>
                      </a:r>
                    </a:p>
                  </a:txBody>
                  <a:tcPr marL="121900" marR="121900" marT="121900" marB="12190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50742904"/>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16B4-2E28-42B6-823F-B86C8A9D4667}"/>
              </a:ext>
            </a:extLst>
          </p:cNvPr>
          <p:cNvSpPr>
            <a:spLocks noGrp="1"/>
          </p:cNvSpPr>
          <p:nvPr>
            <p:ph type="title"/>
          </p:nvPr>
        </p:nvSpPr>
        <p:spPr/>
        <p:txBody>
          <a:bodyPr/>
          <a:lstStyle/>
          <a:p>
            <a:r>
              <a:rPr lang="en-AU" dirty="0"/>
              <a:t>Edge 510</a:t>
            </a:r>
          </a:p>
        </p:txBody>
      </p:sp>
      <p:pic>
        <p:nvPicPr>
          <p:cNvPr id="7" name="Picture 6">
            <a:extLst>
              <a:ext uri="{FF2B5EF4-FFF2-40B4-BE49-F238E27FC236}">
                <a16:creationId xmlns:a16="http://schemas.microsoft.com/office/drawing/2014/main" id="{A2ECC4E8-7B50-49F6-B5BA-87333E4A6140}"/>
              </a:ext>
            </a:extLst>
          </p:cNvPr>
          <p:cNvPicPr>
            <a:picLocks noChangeAspect="1"/>
          </p:cNvPicPr>
          <p:nvPr/>
        </p:nvPicPr>
        <p:blipFill rotWithShape="1">
          <a:blip r:embed="rId3"/>
          <a:srcRect t="33835" b="29427"/>
          <a:stretch/>
        </p:blipFill>
        <p:spPr>
          <a:xfrm>
            <a:off x="1209408" y="3979395"/>
            <a:ext cx="9460659" cy="1771207"/>
          </a:xfrm>
          <a:prstGeom prst="rect">
            <a:avLst/>
          </a:prstGeom>
        </p:spPr>
      </p:pic>
      <p:pic>
        <p:nvPicPr>
          <p:cNvPr id="9" name="Picture 8">
            <a:extLst>
              <a:ext uri="{FF2B5EF4-FFF2-40B4-BE49-F238E27FC236}">
                <a16:creationId xmlns:a16="http://schemas.microsoft.com/office/drawing/2014/main" id="{8F97D45C-163D-40B7-8DA7-7CEA26477108}"/>
              </a:ext>
            </a:extLst>
          </p:cNvPr>
          <p:cNvPicPr>
            <a:picLocks noChangeAspect="1"/>
          </p:cNvPicPr>
          <p:nvPr/>
        </p:nvPicPr>
        <p:blipFill rotWithShape="1">
          <a:blip r:embed="rId4"/>
          <a:srcRect t="35019" b="30664"/>
          <a:stretch/>
        </p:blipFill>
        <p:spPr>
          <a:xfrm>
            <a:off x="1255044" y="1611050"/>
            <a:ext cx="9369387" cy="1630836"/>
          </a:xfrm>
          <a:prstGeom prst="rect">
            <a:avLst/>
          </a:prstGeom>
        </p:spPr>
      </p:pic>
      <p:sp>
        <p:nvSpPr>
          <p:cNvPr id="10" name="Arrow: Pentagon 9">
            <a:extLst>
              <a:ext uri="{FF2B5EF4-FFF2-40B4-BE49-F238E27FC236}">
                <a16:creationId xmlns:a16="http://schemas.microsoft.com/office/drawing/2014/main" id="{C8BBC09D-C940-477D-92A1-DC37D2A4048B}"/>
              </a:ext>
            </a:extLst>
          </p:cNvPr>
          <p:cNvSpPr/>
          <p:nvPr/>
        </p:nvSpPr>
        <p:spPr>
          <a:xfrm>
            <a:off x="1043006" y="4568603"/>
            <a:ext cx="954796" cy="377023"/>
          </a:xfrm>
          <a:prstGeom prst="homePlat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sz="1600" dirty="0">
                <a:solidFill>
                  <a:schemeClr val="tx1"/>
                </a:solidFill>
              </a:rPr>
              <a:t>USB1</a:t>
            </a:r>
          </a:p>
        </p:txBody>
      </p:sp>
      <p:cxnSp>
        <p:nvCxnSpPr>
          <p:cNvPr id="14" name="Straight Connector 13">
            <a:extLst>
              <a:ext uri="{FF2B5EF4-FFF2-40B4-BE49-F238E27FC236}">
                <a16:creationId xmlns:a16="http://schemas.microsoft.com/office/drawing/2014/main" id="{5320E98F-8C60-4303-82A2-7E04BE4EB40A}"/>
              </a:ext>
            </a:extLst>
          </p:cNvPr>
          <p:cNvCxnSpPr>
            <a:cxnSpLocks/>
          </p:cNvCxnSpPr>
          <p:nvPr/>
        </p:nvCxnSpPr>
        <p:spPr>
          <a:xfrm>
            <a:off x="4333684" y="5156149"/>
            <a:ext cx="238277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Callout: Bent Line with No Border 21">
            <a:extLst>
              <a:ext uri="{FF2B5EF4-FFF2-40B4-BE49-F238E27FC236}">
                <a16:creationId xmlns:a16="http://schemas.microsoft.com/office/drawing/2014/main" id="{29147991-9052-483A-9289-96D73CC4EF8E}"/>
              </a:ext>
            </a:extLst>
          </p:cNvPr>
          <p:cNvSpPr/>
          <p:nvPr/>
        </p:nvSpPr>
        <p:spPr>
          <a:xfrm>
            <a:off x="5825346" y="5441835"/>
            <a:ext cx="2700357" cy="807904"/>
          </a:xfrm>
          <a:prstGeom prst="callout2">
            <a:avLst>
              <a:gd name="adj1" fmla="val 49659"/>
              <a:gd name="adj2" fmla="val 2692"/>
              <a:gd name="adj3" fmla="val 39044"/>
              <a:gd name="adj4" fmla="val -9647"/>
              <a:gd name="adj5" fmla="val -37898"/>
              <a:gd name="adj6" fmla="val -15692"/>
            </a:avLst>
          </a:prstGeom>
          <a:noFill/>
          <a:ln w="28575">
            <a:solidFill>
              <a:schemeClr val="tx1"/>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AU" sz="1867" dirty="0">
                <a:ln w="0"/>
                <a:solidFill>
                  <a:schemeClr val="tx1"/>
                </a:solidFill>
              </a:rPr>
              <a:t>Wired LAN or WAN</a:t>
            </a:r>
          </a:p>
        </p:txBody>
      </p:sp>
      <p:sp>
        <p:nvSpPr>
          <p:cNvPr id="23" name="Callout: Bent Line with No Border 22">
            <a:extLst>
              <a:ext uri="{FF2B5EF4-FFF2-40B4-BE49-F238E27FC236}">
                <a16:creationId xmlns:a16="http://schemas.microsoft.com/office/drawing/2014/main" id="{6A4C9B7E-FB95-43AF-AB72-430BF880DB6C}"/>
              </a:ext>
            </a:extLst>
          </p:cNvPr>
          <p:cNvSpPr/>
          <p:nvPr/>
        </p:nvSpPr>
        <p:spPr>
          <a:xfrm>
            <a:off x="4238128" y="3110095"/>
            <a:ext cx="3940673" cy="807904"/>
          </a:xfrm>
          <a:prstGeom prst="callout2">
            <a:avLst>
              <a:gd name="adj1" fmla="val 72453"/>
              <a:gd name="adj2" fmla="val 30247"/>
              <a:gd name="adj3" fmla="val 126288"/>
              <a:gd name="adj4" fmla="val -45466"/>
              <a:gd name="adj5" fmla="val 203399"/>
              <a:gd name="adj6" fmla="val -56016"/>
            </a:avLst>
          </a:prstGeom>
          <a:noFill/>
          <a:ln w="28575">
            <a:solidFill>
              <a:schemeClr val="tx1"/>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AU" sz="1867" dirty="0">
                <a:ln w="0"/>
                <a:solidFill>
                  <a:schemeClr val="tx1"/>
                </a:solidFill>
              </a:rPr>
              <a:t>Wireless WAN Connections (USB)</a:t>
            </a:r>
          </a:p>
        </p:txBody>
      </p:sp>
      <p:sp>
        <p:nvSpPr>
          <p:cNvPr id="24" name="Callout: Bent Line with No Border 23">
            <a:extLst>
              <a:ext uri="{FF2B5EF4-FFF2-40B4-BE49-F238E27FC236}">
                <a16:creationId xmlns:a16="http://schemas.microsoft.com/office/drawing/2014/main" id="{23B91C1F-D52F-422F-A8D0-6D1337658EAC}"/>
              </a:ext>
            </a:extLst>
          </p:cNvPr>
          <p:cNvSpPr/>
          <p:nvPr/>
        </p:nvSpPr>
        <p:spPr>
          <a:xfrm>
            <a:off x="4746128" y="3097220"/>
            <a:ext cx="3940673" cy="807904"/>
          </a:xfrm>
          <a:prstGeom prst="callout2">
            <a:avLst>
              <a:gd name="adj1" fmla="val 71666"/>
              <a:gd name="adj2" fmla="val 56674"/>
              <a:gd name="adj3" fmla="val 129432"/>
              <a:gd name="adj4" fmla="val 118253"/>
              <a:gd name="adj5" fmla="val 205757"/>
              <a:gd name="adj6" fmla="val 133968"/>
            </a:avLst>
          </a:prstGeom>
          <a:noFill/>
          <a:ln w="28575">
            <a:solidFill>
              <a:schemeClr val="tx1"/>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AU" sz="1867" dirty="0">
                <a:ln w="0"/>
                <a:solidFill>
                  <a:schemeClr val="tx1"/>
                </a:solidFill>
              </a:rPr>
              <a:t>`</a:t>
            </a:r>
          </a:p>
        </p:txBody>
      </p:sp>
      <p:sp>
        <p:nvSpPr>
          <p:cNvPr id="26" name="Arrow: Pentagon 25">
            <a:extLst>
              <a:ext uri="{FF2B5EF4-FFF2-40B4-BE49-F238E27FC236}">
                <a16:creationId xmlns:a16="http://schemas.microsoft.com/office/drawing/2014/main" id="{06EBEE52-3C3C-4E38-B4A7-B2FC054E4A82}"/>
              </a:ext>
            </a:extLst>
          </p:cNvPr>
          <p:cNvSpPr/>
          <p:nvPr/>
        </p:nvSpPr>
        <p:spPr>
          <a:xfrm flipH="1">
            <a:off x="10083799" y="4568602"/>
            <a:ext cx="952500" cy="377023"/>
          </a:xfrm>
          <a:prstGeom prst="homePlat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sz="1600" dirty="0">
                <a:solidFill>
                  <a:schemeClr val="tx1"/>
                </a:solidFill>
              </a:rPr>
              <a:t>USB2</a:t>
            </a:r>
          </a:p>
        </p:txBody>
      </p:sp>
      <p:sp>
        <p:nvSpPr>
          <p:cNvPr id="27" name="Oval 26">
            <a:extLst>
              <a:ext uri="{FF2B5EF4-FFF2-40B4-BE49-F238E27FC236}">
                <a16:creationId xmlns:a16="http://schemas.microsoft.com/office/drawing/2014/main" id="{0E63546D-4A02-45C1-8DE5-D0C0C6E08131}"/>
              </a:ext>
            </a:extLst>
          </p:cNvPr>
          <p:cNvSpPr/>
          <p:nvPr/>
        </p:nvSpPr>
        <p:spPr>
          <a:xfrm>
            <a:off x="755057" y="5560101"/>
            <a:ext cx="412751" cy="3810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dirty="0"/>
              <a:t>4</a:t>
            </a:r>
          </a:p>
        </p:txBody>
      </p:sp>
      <p:sp>
        <p:nvSpPr>
          <p:cNvPr id="28" name="Callout: Bent Line with No Border 27">
            <a:extLst>
              <a:ext uri="{FF2B5EF4-FFF2-40B4-BE49-F238E27FC236}">
                <a16:creationId xmlns:a16="http://schemas.microsoft.com/office/drawing/2014/main" id="{DC83397D-7E6F-471E-83C2-9B7E9281CB71}"/>
              </a:ext>
            </a:extLst>
          </p:cNvPr>
          <p:cNvSpPr/>
          <p:nvPr/>
        </p:nvSpPr>
        <p:spPr>
          <a:xfrm flipH="1">
            <a:off x="1126207" y="5408045"/>
            <a:ext cx="2307955" cy="807904"/>
          </a:xfrm>
          <a:prstGeom prst="callout2">
            <a:avLst>
              <a:gd name="adj1" fmla="val 57519"/>
              <a:gd name="adj2" fmla="val 7369"/>
              <a:gd name="adj3" fmla="val 39044"/>
              <a:gd name="adj4" fmla="val -9647"/>
              <a:gd name="adj5" fmla="val -48116"/>
              <a:gd name="adj6" fmla="val -7663"/>
            </a:avLst>
          </a:prstGeom>
          <a:noFill/>
          <a:ln w="28575">
            <a:solidFill>
              <a:schemeClr val="tx1"/>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AU" sz="1867" dirty="0">
                <a:ln w="0"/>
                <a:solidFill>
                  <a:schemeClr val="tx1"/>
                </a:solidFill>
              </a:rPr>
              <a:t>Power Connection</a:t>
            </a:r>
          </a:p>
        </p:txBody>
      </p:sp>
      <p:sp>
        <p:nvSpPr>
          <p:cNvPr id="29" name="Oval 28">
            <a:extLst>
              <a:ext uri="{FF2B5EF4-FFF2-40B4-BE49-F238E27FC236}">
                <a16:creationId xmlns:a16="http://schemas.microsoft.com/office/drawing/2014/main" id="{3D3DC918-C3D5-44EB-A836-2D2F841FC481}"/>
              </a:ext>
            </a:extLst>
          </p:cNvPr>
          <p:cNvSpPr/>
          <p:nvPr/>
        </p:nvSpPr>
        <p:spPr>
          <a:xfrm>
            <a:off x="8106238" y="5621497"/>
            <a:ext cx="412751" cy="3810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dirty="0"/>
              <a:t>3</a:t>
            </a:r>
          </a:p>
        </p:txBody>
      </p:sp>
      <p:sp>
        <p:nvSpPr>
          <p:cNvPr id="30" name="Oval 29">
            <a:extLst>
              <a:ext uri="{FF2B5EF4-FFF2-40B4-BE49-F238E27FC236}">
                <a16:creationId xmlns:a16="http://schemas.microsoft.com/office/drawing/2014/main" id="{49D74F56-3962-46AF-B035-BB738DBE3F3E}"/>
              </a:ext>
            </a:extLst>
          </p:cNvPr>
          <p:cNvSpPr/>
          <p:nvPr/>
        </p:nvSpPr>
        <p:spPr>
          <a:xfrm>
            <a:off x="8020049" y="3340061"/>
            <a:ext cx="412751" cy="3810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dirty="0"/>
              <a:t>2</a:t>
            </a:r>
          </a:p>
        </p:txBody>
      </p:sp>
      <p:sp>
        <p:nvSpPr>
          <p:cNvPr id="31" name="Oval 30">
            <a:extLst>
              <a:ext uri="{FF2B5EF4-FFF2-40B4-BE49-F238E27FC236}">
                <a16:creationId xmlns:a16="http://schemas.microsoft.com/office/drawing/2014/main" id="{5D263BAA-3FA0-48CB-99E9-8A84BA52AB2E}"/>
              </a:ext>
            </a:extLst>
          </p:cNvPr>
          <p:cNvSpPr/>
          <p:nvPr/>
        </p:nvSpPr>
        <p:spPr>
          <a:xfrm>
            <a:off x="10829923" y="1242156"/>
            <a:ext cx="412751" cy="3810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AU" dirty="0"/>
              <a:t>1</a:t>
            </a:r>
          </a:p>
        </p:txBody>
      </p:sp>
      <p:sp>
        <p:nvSpPr>
          <p:cNvPr id="32" name="Callout: Bent Line with No Border 31">
            <a:extLst>
              <a:ext uri="{FF2B5EF4-FFF2-40B4-BE49-F238E27FC236}">
                <a16:creationId xmlns:a16="http://schemas.microsoft.com/office/drawing/2014/main" id="{6575D462-3F66-4BC3-B0D5-AE84B7E70859}"/>
              </a:ext>
            </a:extLst>
          </p:cNvPr>
          <p:cNvSpPr/>
          <p:nvPr/>
        </p:nvSpPr>
        <p:spPr>
          <a:xfrm>
            <a:off x="7336622" y="1046765"/>
            <a:ext cx="4569629" cy="807904"/>
          </a:xfrm>
          <a:prstGeom prst="callout2">
            <a:avLst>
              <a:gd name="adj1" fmla="val 49659"/>
              <a:gd name="adj2" fmla="val 2692"/>
              <a:gd name="adj3" fmla="val 50834"/>
              <a:gd name="adj4" fmla="val -12704"/>
              <a:gd name="adj5" fmla="val 109081"/>
              <a:gd name="adj6" fmla="val -21003"/>
            </a:avLst>
          </a:prstGeom>
          <a:noFill/>
          <a:ln w="28575">
            <a:solidFill>
              <a:schemeClr val="tx1"/>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AU" sz="1867" dirty="0">
                <a:ln w="0"/>
                <a:solidFill>
                  <a:schemeClr val="tx1"/>
                </a:solidFill>
              </a:rPr>
              <a:t>Wireless LAN 2.4GHz or 5GHz</a:t>
            </a:r>
          </a:p>
        </p:txBody>
      </p:sp>
    </p:spTree>
    <p:extLst>
      <p:ext uri="{BB962C8B-B14F-4D97-AF65-F5344CB8AC3E}">
        <p14:creationId xmlns:p14="http://schemas.microsoft.com/office/powerpoint/2010/main" val="231830789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B95E-89F4-4635-AA7C-955C563627F0}"/>
              </a:ext>
            </a:extLst>
          </p:cNvPr>
          <p:cNvSpPr>
            <a:spLocks noGrp="1"/>
          </p:cNvSpPr>
          <p:nvPr>
            <p:ph type="title"/>
          </p:nvPr>
        </p:nvSpPr>
        <p:spPr/>
        <p:txBody>
          <a:bodyPr/>
          <a:lstStyle/>
          <a:p>
            <a:r>
              <a:rPr lang="en-AU" dirty="0"/>
              <a:t>Edge 520 and 540</a:t>
            </a:r>
          </a:p>
        </p:txBody>
      </p:sp>
      <p:pic>
        <p:nvPicPr>
          <p:cNvPr id="6" name="Picture 5">
            <a:extLst>
              <a:ext uri="{FF2B5EF4-FFF2-40B4-BE49-F238E27FC236}">
                <a16:creationId xmlns:a16="http://schemas.microsoft.com/office/drawing/2014/main" id="{3CEA5F75-5BA1-46DC-BA02-DAF961691C55}"/>
              </a:ext>
            </a:extLst>
          </p:cNvPr>
          <p:cNvPicPr>
            <a:picLocks noChangeAspect="1"/>
          </p:cNvPicPr>
          <p:nvPr/>
        </p:nvPicPr>
        <p:blipFill>
          <a:blip r:embed="rId3"/>
          <a:stretch>
            <a:fillRect/>
          </a:stretch>
        </p:blipFill>
        <p:spPr>
          <a:xfrm>
            <a:off x="1394416" y="691244"/>
            <a:ext cx="10707451" cy="5992585"/>
          </a:xfrm>
          <a:prstGeom prst="rect">
            <a:avLst/>
          </a:prstGeom>
        </p:spPr>
      </p:pic>
    </p:spTree>
    <p:extLst>
      <p:ext uri="{BB962C8B-B14F-4D97-AF65-F5344CB8AC3E}">
        <p14:creationId xmlns:p14="http://schemas.microsoft.com/office/powerpoint/2010/main" val="69776874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CA1-31C9-4B29-A3DD-C6529289DF74}"/>
              </a:ext>
            </a:extLst>
          </p:cNvPr>
          <p:cNvSpPr>
            <a:spLocks noGrp="1"/>
          </p:cNvSpPr>
          <p:nvPr>
            <p:ph type="title"/>
          </p:nvPr>
        </p:nvSpPr>
        <p:spPr/>
        <p:txBody>
          <a:bodyPr/>
          <a:lstStyle/>
          <a:p>
            <a:r>
              <a:rPr lang="en-AU" dirty="0"/>
              <a:t>Edge 520 with 4GX Dongle</a:t>
            </a:r>
          </a:p>
        </p:txBody>
      </p:sp>
      <p:pic>
        <p:nvPicPr>
          <p:cNvPr id="4" name="Picture 3">
            <a:extLst>
              <a:ext uri="{FF2B5EF4-FFF2-40B4-BE49-F238E27FC236}">
                <a16:creationId xmlns:a16="http://schemas.microsoft.com/office/drawing/2014/main" id="{0A9974CE-7AAB-4BA8-9494-7905C234412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29590" t="27304" r="5481" b="10331"/>
          <a:stretch/>
        </p:blipFill>
        <p:spPr>
          <a:xfrm>
            <a:off x="1833134" y="934769"/>
            <a:ext cx="8103924" cy="5837865"/>
          </a:xfrm>
          <a:prstGeom prst="rect">
            <a:avLst/>
          </a:prstGeom>
        </p:spPr>
      </p:pic>
    </p:spTree>
    <p:extLst>
      <p:ext uri="{BB962C8B-B14F-4D97-AF65-F5344CB8AC3E}">
        <p14:creationId xmlns:p14="http://schemas.microsoft.com/office/powerpoint/2010/main" val="106244960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469C-0CD2-4912-BDC5-928F05AFD58D}"/>
              </a:ext>
            </a:extLst>
          </p:cNvPr>
          <p:cNvSpPr>
            <a:spLocks noGrp="1"/>
          </p:cNvSpPr>
          <p:nvPr>
            <p:ph type="title"/>
          </p:nvPr>
        </p:nvSpPr>
        <p:spPr/>
        <p:txBody>
          <a:bodyPr/>
          <a:lstStyle/>
          <a:p>
            <a:r>
              <a:rPr lang="en-US" dirty="0"/>
              <a:t>SD-WAN Leaders – Q1 &amp; Q2 2017 Revenues</a:t>
            </a:r>
            <a:endParaRPr lang="en-AU" dirty="0"/>
          </a:p>
        </p:txBody>
      </p:sp>
      <p:pic>
        <p:nvPicPr>
          <p:cNvPr id="1026" name="Picture 2" descr="https://www.sdxcentral.com/wp-content/uploads/2017/09/Screen-Shot-2017-09-08-at-10.51.33-AM.png">
            <a:extLst>
              <a:ext uri="{FF2B5EF4-FFF2-40B4-BE49-F238E27FC236}">
                <a16:creationId xmlns:a16="http://schemas.microsoft.com/office/drawing/2014/main" id="{56DC1685-68A9-44D8-ACD4-AA9718220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240" y="850964"/>
            <a:ext cx="9694093" cy="573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19632"/>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E2E2-687E-40C7-9BD5-8B0D978693FA}"/>
              </a:ext>
            </a:extLst>
          </p:cNvPr>
          <p:cNvSpPr>
            <a:spLocks noGrp="1"/>
          </p:cNvSpPr>
          <p:nvPr>
            <p:ph type="title"/>
          </p:nvPr>
        </p:nvSpPr>
        <p:spPr/>
        <p:txBody>
          <a:bodyPr/>
          <a:lstStyle/>
          <a:p>
            <a:r>
              <a:rPr lang="en-AU" dirty="0"/>
              <a:t>HA Example – 2x Edge 540</a:t>
            </a:r>
          </a:p>
        </p:txBody>
      </p:sp>
      <p:pic>
        <p:nvPicPr>
          <p:cNvPr id="4" name="Picture 3">
            <a:extLst>
              <a:ext uri="{FF2B5EF4-FFF2-40B4-BE49-F238E27FC236}">
                <a16:creationId xmlns:a16="http://schemas.microsoft.com/office/drawing/2014/main" id="{3A66DA1B-E6DE-4EA0-B423-61D02D9CCD53}"/>
              </a:ext>
            </a:extLst>
          </p:cNvPr>
          <p:cNvPicPr>
            <a:picLocks noChangeAspect="1"/>
          </p:cNvPicPr>
          <p:nvPr/>
        </p:nvPicPr>
        <p:blipFill rotWithShape="1">
          <a:blip r:embed="rId2"/>
          <a:srcRect l="6603" t="15988" b="17093"/>
          <a:stretch/>
        </p:blipFill>
        <p:spPr>
          <a:xfrm>
            <a:off x="1183087" y="979405"/>
            <a:ext cx="10127738" cy="5442462"/>
          </a:xfrm>
          <a:prstGeom prst="rect">
            <a:avLst/>
          </a:prstGeom>
        </p:spPr>
      </p:pic>
    </p:spTree>
    <p:extLst>
      <p:ext uri="{BB962C8B-B14F-4D97-AF65-F5344CB8AC3E}">
        <p14:creationId xmlns:p14="http://schemas.microsoft.com/office/powerpoint/2010/main" val="973877478"/>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b="0" dirty="0"/>
              <a:t>SD-WAN Virtual Services Delivery</a:t>
            </a:r>
          </a:p>
        </p:txBody>
      </p:sp>
      <p:sp>
        <p:nvSpPr>
          <p:cNvPr id="6" name="Cube 5"/>
          <p:cNvSpPr/>
          <p:nvPr/>
        </p:nvSpPr>
        <p:spPr>
          <a:xfrm>
            <a:off x="7083259" y="3221389"/>
            <a:ext cx="2558384" cy="787691"/>
          </a:xfrm>
          <a:prstGeom prst="cube">
            <a:avLst>
              <a:gd name="adj" fmla="val 44848"/>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7514184" y="3634112"/>
            <a:ext cx="1420581" cy="307777"/>
          </a:xfrm>
          <a:prstGeom prst="rect">
            <a:avLst/>
          </a:prstGeom>
          <a:noFill/>
        </p:spPr>
        <p:txBody>
          <a:bodyPr wrap="none" rtlCol="0">
            <a:spAutoFit/>
          </a:bodyPr>
          <a:lstStyle/>
          <a:p>
            <a:pPr algn="ctr"/>
            <a:r>
              <a:rPr lang="en-US" sz="1400" b="1" dirty="0" err="1">
                <a:solidFill>
                  <a:prstClr val="black"/>
                </a:solidFill>
              </a:rPr>
              <a:t>vCPE</a:t>
            </a:r>
            <a:r>
              <a:rPr lang="en-US" sz="1400" b="1" dirty="0">
                <a:solidFill>
                  <a:prstClr val="black"/>
                </a:solidFill>
              </a:rPr>
              <a:t> platform</a:t>
            </a:r>
          </a:p>
        </p:txBody>
      </p:sp>
      <p:sp>
        <p:nvSpPr>
          <p:cNvPr id="8" name="Cube 7"/>
          <p:cNvSpPr/>
          <p:nvPr/>
        </p:nvSpPr>
        <p:spPr>
          <a:xfrm>
            <a:off x="7098197" y="2636359"/>
            <a:ext cx="1060547" cy="915735"/>
          </a:xfrm>
          <a:prstGeom prst="cube">
            <a:avLst>
              <a:gd name="adj" fmla="val 37350"/>
            </a:avLst>
          </a:prstGeom>
          <a:solidFill>
            <a:srgbClr val="17A5F8"/>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Cube 8"/>
          <p:cNvSpPr/>
          <p:nvPr/>
        </p:nvSpPr>
        <p:spPr>
          <a:xfrm>
            <a:off x="7835324" y="2639025"/>
            <a:ext cx="1060547" cy="915735"/>
          </a:xfrm>
          <a:prstGeom prst="cube">
            <a:avLst>
              <a:gd name="adj" fmla="val 37350"/>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Cube 9"/>
          <p:cNvSpPr/>
          <p:nvPr/>
        </p:nvSpPr>
        <p:spPr>
          <a:xfrm>
            <a:off x="8581096" y="2639699"/>
            <a:ext cx="1060547" cy="915735"/>
          </a:xfrm>
          <a:prstGeom prst="cube">
            <a:avLst>
              <a:gd name="adj" fmla="val 37350"/>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7933265" y="3001452"/>
            <a:ext cx="543739" cy="523220"/>
          </a:xfrm>
          <a:prstGeom prst="rect">
            <a:avLst/>
          </a:prstGeom>
          <a:noFill/>
        </p:spPr>
        <p:txBody>
          <a:bodyPr wrap="none" rtlCol="0">
            <a:spAutoFit/>
          </a:bodyPr>
          <a:lstStyle/>
          <a:p>
            <a:pPr algn="ctr"/>
            <a:r>
              <a:rPr lang="en-US" sz="1400" b="1" dirty="0">
                <a:solidFill>
                  <a:prstClr val="black"/>
                </a:solidFill>
              </a:rPr>
              <a:t>FW</a:t>
            </a:r>
          </a:p>
          <a:p>
            <a:pPr algn="ctr"/>
            <a:r>
              <a:rPr lang="en-US" sz="1400" b="1" dirty="0">
                <a:solidFill>
                  <a:prstClr val="black"/>
                </a:solidFill>
              </a:rPr>
              <a:t>VNF</a:t>
            </a:r>
          </a:p>
        </p:txBody>
      </p:sp>
      <p:sp>
        <p:nvSpPr>
          <p:cNvPr id="12" name="TextBox 11"/>
          <p:cNvSpPr txBox="1"/>
          <p:nvPr/>
        </p:nvSpPr>
        <p:spPr>
          <a:xfrm>
            <a:off x="7053608" y="3006624"/>
            <a:ext cx="854465" cy="523220"/>
          </a:xfrm>
          <a:prstGeom prst="rect">
            <a:avLst/>
          </a:prstGeom>
          <a:noFill/>
        </p:spPr>
        <p:txBody>
          <a:bodyPr wrap="none" rtlCol="0">
            <a:spAutoFit/>
          </a:bodyPr>
          <a:lstStyle/>
          <a:p>
            <a:pPr algn="ctr"/>
            <a:r>
              <a:rPr lang="en-US" sz="1400" b="1" dirty="0">
                <a:solidFill>
                  <a:prstClr val="black"/>
                </a:solidFill>
              </a:rPr>
              <a:t>SDWAN</a:t>
            </a:r>
          </a:p>
          <a:p>
            <a:pPr algn="ctr"/>
            <a:r>
              <a:rPr lang="en-US" sz="1400" b="1" dirty="0">
                <a:solidFill>
                  <a:prstClr val="black"/>
                </a:solidFill>
              </a:rPr>
              <a:t>VNF</a:t>
            </a:r>
          </a:p>
        </p:txBody>
      </p:sp>
      <p:sp>
        <p:nvSpPr>
          <p:cNvPr id="13" name="TextBox 12"/>
          <p:cNvSpPr txBox="1"/>
          <p:nvPr/>
        </p:nvSpPr>
        <p:spPr>
          <a:xfrm>
            <a:off x="8694475" y="2987677"/>
            <a:ext cx="543739" cy="523220"/>
          </a:xfrm>
          <a:prstGeom prst="rect">
            <a:avLst/>
          </a:prstGeom>
          <a:noFill/>
        </p:spPr>
        <p:txBody>
          <a:bodyPr wrap="none" rtlCol="0">
            <a:spAutoFit/>
          </a:bodyPr>
          <a:lstStyle/>
          <a:p>
            <a:pPr algn="ctr"/>
            <a:r>
              <a:rPr lang="en-US" sz="1400" b="1" dirty="0">
                <a:solidFill>
                  <a:prstClr val="black"/>
                </a:solidFill>
              </a:rPr>
              <a:t>X</a:t>
            </a:r>
          </a:p>
          <a:p>
            <a:pPr algn="ctr"/>
            <a:r>
              <a:rPr lang="en-US" sz="1400" b="1" dirty="0">
                <a:solidFill>
                  <a:prstClr val="black"/>
                </a:solidFill>
              </a:rPr>
              <a:t>VNF</a:t>
            </a:r>
          </a:p>
        </p:txBody>
      </p:sp>
      <p:sp>
        <p:nvSpPr>
          <p:cNvPr id="14" name="Cube 13"/>
          <p:cNvSpPr/>
          <p:nvPr/>
        </p:nvSpPr>
        <p:spPr>
          <a:xfrm>
            <a:off x="7101602" y="2301908"/>
            <a:ext cx="2540041" cy="645459"/>
          </a:xfrm>
          <a:prstGeom prst="cube">
            <a:avLst>
              <a:gd name="adj" fmla="val 52083"/>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TextBox 14"/>
          <p:cNvSpPr txBox="1"/>
          <p:nvPr/>
        </p:nvSpPr>
        <p:spPr>
          <a:xfrm>
            <a:off x="7368823" y="2633162"/>
            <a:ext cx="1766830" cy="307777"/>
          </a:xfrm>
          <a:prstGeom prst="rect">
            <a:avLst/>
          </a:prstGeom>
          <a:noFill/>
        </p:spPr>
        <p:txBody>
          <a:bodyPr wrap="none" rtlCol="0">
            <a:spAutoFit/>
          </a:bodyPr>
          <a:lstStyle/>
          <a:p>
            <a:pPr algn="ctr"/>
            <a:r>
              <a:rPr lang="en-US" sz="1400" b="1" dirty="0">
                <a:solidFill>
                  <a:prstClr val="black"/>
                </a:solidFill>
              </a:rPr>
              <a:t>NFV Orchestration</a:t>
            </a:r>
          </a:p>
        </p:txBody>
      </p:sp>
      <p:sp>
        <p:nvSpPr>
          <p:cNvPr id="16" name="Cube 15"/>
          <p:cNvSpPr/>
          <p:nvPr/>
        </p:nvSpPr>
        <p:spPr>
          <a:xfrm>
            <a:off x="2174361" y="3222652"/>
            <a:ext cx="2551720" cy="787691"/>
          </a:xfrm>
          <a:prstGeom prst="cube">
            <a:avLst>
              <a:gd name="adj" fmla="val 44848"/>
            </a:avLst>
          </a:prstGeom>
          <a:solidFill>
            <a:srgbClr val="17A5F8"/>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Cube 17"/>
          <p:cNvSpPr/>
          <p:nvPr/>
        </p:nvSpPr>
        <p:spPr>
          <a:xfrm>
            <a:off x="2189300" y="2637622"/>
            <a:ext cx="1060547" cy="915735"/>
          </a:xfrm>
          <a:prstGeom prst="cube">
            <a:avLst>
              <a:gd name="adj" fmla="val 37350"/>
            </a:avLst>
          </a:prstGeom>
          <a:solidFill>
            <a:srgbClr val="00B0F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Cube 18"/>
          <p:cNvSpPr/>
          <p:nvPr/>
        </p:nvSpPr>
        <p:spPr>
          <a:xfrm>
            <a:off x="2926427" y="2640287"/>
            <a:ext cx="1060547" cy="915735"/>
          </a:xfrm>
          <a:prstGeom prst="cube">
            <a:avLst>
              <a:gd name="adj" fmla="val 37350"/>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Cube 19"/>
          <p:cNvSpPr/>
          <p:nvPr/>
        </p:nvSpPr>
        <p:spPr>
          <a:xfrm>
            <a:off x="3667649" y="2640962"/>
            <a:ext cx="1060547" cy="915735"/>
          </a:xfrm>
          <a:prstGeom prst="cube">
            <a:avLst>
              <a:gd name="adj" fmla="val 37350"/>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2854705" y="3146517"/>
            <a:ext cx="872355" cy="307777"/>
          </a:xfrm>
          <a:prstGeom prst="rect">
            <a:avLst/>
          </a:prstGeom>
          <a:noFill/>
        </p:spPr>
        <p:txBody>
          <a:bodyPr wrap="none" rtlCol="0">
            <a:spAutoFit/>
          </a:bodyPr>
          <a:lstStyle/>
          <a:p>
            <a:pPr algn="ctr"/>
            <a:r>
              <a:rPr lang="en-US" sz="1400" b="1" dirty="0">
                <a:solidFill>
                  <a:prstClr val="black"/>
                </a:solidFill>
              </a:rPr>
              <a:t>FW VNF</a:t>
            </a:r>
          </a:p>
        </p:txBody>
      </p:sp>
      <p:sp>
        <p:nvSpPr>
          <p:cNvPr id="22" name="TextBox 21"/>
          <p:cNvSpPr txBox="1"/>
          <p:nvPr/>
        </p:nvSpPr>
        <p:spPr>
          <a:xfrm>
            <a:off x="2107457" y="3159469"/>
            <a:ext cx="854465" cy="307777"/>
          </a:xfrm>
          <a:prstGeom prst="rect">
            <a:avLst/>
          </a:prstGeom>
          <a:noFill/>
        </p:spPr>
        <p:txBody>
          <a:bodyPr wrap="none" rtlCol="0">
            <a:spAutoFit/>
          </a:bodyPr>
          <a:lstStyle/>
          <a:p>
            <a:pPr algn="ctr"/>
            <a:r>
              <a:rPr lang="en-US" sz="1400" b="1" dirty="0">
                <a:solidFill>
                  <a:prstClr val="black"/>
                </a:solidFill>
              </a:rPr>
              <a:t>SDWAN</a:t>
            </a:r>
          </a:p>
        </p:txBody>
      </p:sp>
      <p:sp>
        <p:nvSpPr>
          <p:cNvPr id="23" name="TextBox 22"/>
          <p:cNvSpPr txBox="1"/>
          <p:nvPr/>
        </p:nvSpPr>
        <p:spPr>
          <a:xfrm>
            <a:off x="3726266" y="2988940"/>
            <a:ext cx="662361" cy="523220"/>
          </a:xfrm>
          <a:prstGeom prst="rect">
            <a:avLst/>
          </a:prstGeom>
          <a:noFill/>
        </p:spPr>
        <p:txBody>
          <a:bodyPr wrap="none" rtlCol="0">
            <a:spAutoFit/>
          </a:bodyPr>
          <a:lstStyle/>
          <a:p>
            <a:pPr algn="ctr"/>
            <a:r>
              <a:rPr lang="en-US" sz="1400" b="1" dirty="0">
                <a:solidFill>
                  <a:prstClr val="black"/>
                </a:solidFill>
              </a:rPr>
              <a:t>Other</a:t>
            </a:r>
          </a:p>
          <a:p>
            <a:pPr algn="ctr"/>
            <a:r>
              <a:rPr lang="en-US" sz="1400" b="1" dirty="0">
                <a:solidFill>
                  <a:prstClr val="black"/>
                </a:solidFill>
              </a:rPr>
              <a:t>VNFs</a:t>
            </a:r>
          </a:p>
        </p:txBody>
      </p:sp>
      <p:sp>
        <p:nvSpPr>
          <p:cNvPr id="24" name="Cube 23"/>
          <p:cNvSpPr/>
          <p:nvPr/>
        </p:nvSpPr>
        <p:spPr>
          <a:xfrm>
            <a:off x="2192705" y="2303171"/>
            <a:ext cx="2533377" cy="645459"/>
          </a:xfrm>
          <a:prstGeom prst="cube">
            <a:avLst>
              <a:gd name="adj" fmla="val 52083"/>
            </a:avLst>
          </a:prstGeom>
          <a:solidFill>
            <a:srgbClr val="17A5F8"/>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TextBox 24"/>
          <p:cNvSpPr txBox="1"/>
          <p:nvPr/>
        </p:nvSpPr>
        <p:spPr>
          <a:xfrm>
            <a:off x="2304559" y="2634425"/>
            <a:ext cx="2077556" cy="307777"/>
          </a:xfrm>
          <a:prstGeom prst="rect">
            <a:avLst/>
          </a:prstGeom>
          <a:noFill/>
        </p:spPr>
        <p:txBody>
          <a:bodyPr wrap="none" rtlCol="0">
            <a:spAutoFit/>
          </a:bodyPr>
          <a:lstStyle/>
          <a:p>
            <a:pPr algn="ctr"/>
            <a:r>
              <a:rPr lang="en-US" sz="1400" b="1" dirty="0">
                <a:solidFill>
                  <a:prstClr val="black"/>
                </a:solidFill>
              </a:rPr>
              <a:t>SDWAN Orchestration</a:t>
            </a:r>
          </a:p>
        </p:txBody>
      </p:sp>
      <p:sp>
        <p:nvSpPr>
          <p:cNvPr id="36" name="Rectangular Callout 35"/>
          <p:cNvSpPr/>
          <p:nvPr/>
        </p:nvSpPr>
        <p:spPr>
          <a:xfrm>
            <a:off x="3328760" y="4106831"/>
            <a:ext cx="2408664" cy="1839420"/>
          </a:xfrm>
          <a:prstGeom prst="wedgeRectCallout">
            <a:avLst>
              <a:gd name="adj1" fmla="val -47310"/>
              <a:gd name="adj2" fmla="val -8659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37" name="Picture 6" descr="Image result for palo alto networks"/>
          <p:cNvPicPr>
            <a:picLocks noChangeAspect="1" noChangeArrowheads="1"/>
          </p:cNvPicPr>
          <p:nvPr/>
        </p:nvPicPr>
        <p:blipFill rotWithShape="1">
          <a:blip r:embed="rId3">
            <a:extLst>
              <a:ext uri="{28A0092B-C50C-407E-A947-70E740481C1C}">
                <a14:useLocalDpi xmlns:a14="http://schemas.microsoft.com/office/drawing/2010/main" val="0"/>
              </a:ext>
            </a:extLst>
          </a:blip>
          <a:srcRect t="33359" b="32891"/>
          <a:stretch/>
        </p:blipFill>
        <p:spPr bwMode="auto">
          <a:xfrm>
            <a:off x="3676440" y="4327291"/>
            <a:ext cx="1446137" cy="3657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fortinet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0561" t="38810" r="11039" b="37391"/>
          <a:stretch/>
        </p:blipFill>
        <p:spPr bwMode="auto">
          <a:xfrm>
            <a:off x="3930927" y="4752798"/>
            <a:ext cx="1726893" cy="2848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http://ats.avnet.com/na/en-us/suppliers/checkpoint/PublishingImages/CKP%20Avnet%20banner.gif"/>
          <p:cNvPicPr>
            <a:picLocks noChangeAspect="1" noChangeArrowheads="1"/>
          </p:cNvPicPr>
          <p:nvPr/>
        </p:nvPicPr>
        <p:blipFill rotWithShape="1">
          <a:blip r:embed="rId5">
            <a:extLst>
              <a:ext uri="{28A0092B-C50C-407E-A947-70E740481C1C}">
                <a14:useLocalDpi xmlns:a14="http://schemas.microsoft.com/office/drawing/2010/main" val="0"/>
              </a:ext>
            </a:extLst>
          </a:blip>
          <a:srcRect l="4845" t="27489" r="49669" b="25155"/>
          <a:stretch/>
        </p:blipFill>
        <p:spPr bwMode="auto">
          <a:xfrm>
            <a:off x="3660665" y="5139190"/>
            <a:ext cx="1647096" cy="33249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ular Callout 39"/>
          <p:cNvSpPr/>
          <p:nvPr/>
        </p:nvSpPr>
        <p:spPr>
          <a:xfrm>
            <a:off x="7040135" y="4127215"/>
            <a:ext cx="2304031" cy="1802664"/>
          </a:xfrm>
          <a:prstGeom prst="wedgeRectCallout">
            <a:avLst>
              <a:gd name="adj1" fmla="val -32723"/>
              <a:gd name="adj2" fmla="val -85830"/>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00000"/>
              </a:solidFill>
            </a:endParaRPr>
          </a:p>
        </p:txBody>
      </p:sp>
      <p:sp>
        <p:nvSpPr>
          <p:cNvPr id="42" name="TextBox 41"/>
          <p:cNvSpPr txBox="1"/>
          <p:nvPr/>
        </p:nvSpPr>
        <p:spPr>
          <a:xfrm>
            <a:off x="1912564" y="1716906"/>
            <a:ext cx="3525196" cy="338554"/>
          </a:xfrm>
          <a:prstGeom prst="rect">
            <a:avLst/>
          </a:prstGeom>
          <a:noFill/>
        </p:spPr>
        <p:txBody>
          <a:bodyPr wrap="none" rtlCol="0">
            <a:spAutoFit/>
          </a:bodyPr>
          <a:lstStyle/>
          <a:p>
            <a:r>
              <a:rPr lang="en-US" sz="1600" b="1" dirty="0" err="1">
                <a:solidFill>
                  <a:srgbClr val="0070C0"/>
                </a:solidFill>
              </a:rPr>
              <a:t>Velocloud</a:t>
            </a:r>
            <a:r>
              <a:rPr lang="en-US" sz="1600" b="1" dirty="0">
                <a:solidFill>
                  <a:srgbClr val="0070C0"/>
                </a:solidFill>
              </a:rPr>
              <a:t> Edge with 3</a:t>
            </a:r>
            <a:r>
              <a:rPr lang="en-US" sz="1600" b="1" baseline="30000" dirty="0">
                <a:solidFill>
                  <a:srgbClr val="0070C0"/>
                </a:solidFill>
              </a:rPr>
              <a:t>rd</a:t>
            </a:r>
            <a:r>
              <a:rPr lang="en-US" sz="1600" b="1" dirty="0">
                <a:solidFill>
                  <a:srgbClr val="0070C0"/>
                </a:solidFill>
              </a:rPr>
              <a:t> Party VNF</a:t>
            </a:r>
          </a:p>
        </p:txBody>
      </p:sp>
      <p:sp>
        <p:nvSpPr>
          <p:cNvPr id="43" name="TextBox 42"/>
          <p:cNvSpPr txBox="1"/>
          <p:nvPr/>
        </p:nvSpPr>
        <p:spPr>
          <a:xfrm>
            <a:off x="6612848" y="1715839"/>
            <a:ext cx="3957289" cy="338554"/>
          </a:xfrm>
          <a:prstGeom prst="rect">
            <a:avLst/>
          </a:prstGeom>
          <a:noFill/>
        </p:spPr>
        <p:txBody>
          <a:bodyPr wrap="square" rtlCol="0">
            <a:spAutoFit/>
          </a:bodyPr>
          <a:lstStyle/>
          <a:p>
            <a:r>
              <a:rPr lang="en-US" sz="1600" b="1" dirty="0" err="1">
                <a:solidFill>
                  <a:srgbClr val="0070C0"/>
                </a:solidFill>
              </a:rPr>
              <a:t>Whitebox</a:t>
            </a:r>
            <a:r>
              <a:rPr lang="en-US" sz="1600" b="1" dirty="0">
                <a:solidFill>
                  <a:srgbClr val="0070C0"/>
                </a:solidFill>
              </a:rPr>
              <a:t> CPE with </a:t>
            </a:r>
            <a:r>
              <a:rPr lang="en-US" sz="1600" b="1" dirty="0" err="1">
                <a:solidFill>
                  <a:srgbClr val="0070C0"/>
                </a:solidFill>
              </a:rPr>
              <a:t>Velocloud</a:t>
            </a:r>
            <a:r>
              <a:rPr lang="en-US" sz="1600" b="1" dirty="0">
                <a:solidFill>
                  <a:srgbClr val="0070C0"/>
                </a:solidFill>
              </a:rPr>
              <a:t> VNF</a:t>
            </a:r>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6176" y="4274149"/>
            <a:ext cx="1717891" cy="515368"/>
          </a:xfrm>
          <a:prstGeom prst="rect">
            <a:avLst/>
          </a:prstGeom>
        </p:spPr>
      </p:pic>
      <p:sp>
        <p:nvSpPr>
          <p:cNvPr id="47" name="TextBox 46"/>
          <p:cNvSpPr txBox="1"/>
          <p:nvPr/>
        </p:nvSpPr>
        <p:spPr>
          <a:xfrm>
            <a:off x="3986974" y="5437436"/>
            <a:ext cx="1056700" cy="369332"/>
          </a:xfrm>
          <a:prstGeom prst="rect">
            <a:avLst/>
          </a:prstGeom>
          <a:noFill/>
        </p:spPr>
        <p:txBody>
          <a:bodyPr wrap="none" rtlCol="0">
            <a:spAutoFit/>
          </a:bodyPr>
          <a:lstStyle/>
          <a:p>
            <a:r>
              <a:rPr lang="en-US" dirty="0">
                <a:solidFill>
                  <a:prstClr val="black"/>
                </a:solidFill>
              </a:rPr>
              <a:t>…others</a:t>
            </a:r>
          </a:p>
        </p:txBody>
      </p:sp>
      <p:sp>
        <p:nvSpPr>
          <p:cNvPr id="48" name="TextBox 47"/>
          <p:cNvSpPr txBox="1"/>
          <p:nvPr/>
        </p:nvSpPr>
        <p:spPr>
          <a:xfrm>
            <a:off x="7482606" y="4923844"/>
            <a:ext cx="1056700" cy="369332"/>
          </a:xfrm>
          <a:prstGeom prst="rect">
            <a:avLst/>
          </a:prstGeom>
          <a:noFill/>
        </p:spPr>
        <p:txBody>
          <a:bodyPr wrap="none" rtlCol="0">
            <a:spAutoFit/>
          </a:bodyPr>
          <a:lstStyle/>
          <a:p>
            <a:r>
              <a:rPr lang="en-US" dirty="0">
                <a:solidFill>
                  <a:prstClr val="white"/>
                </a:solidFill>
              </a:rPr>
              <a:t>…others</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3465" y="3494975"/>
            <a:ext cx="1717891" cy="515368"/>
          </a:xfrm>
          <a:prstGeom prst="rect">
            <a:avLst/>
          </a:prstGeom>
        </p:spPr>
      </p:pic>
    </p:spTree>
    <p:extLst>
      <p:ext uri="{BB962C8B-B14F-4D97-AF65-F5344CB8AC3E}">
        <p14:creationId xmlns:p14="http://schemas.microsoft.com/office/powerpoint/2010/main" val="1801042354"/>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Placeholder 1">
            <a:extLst>
              <a:ext uri="{FF2B5EF4-FFF2-40B4-BE49-F238E27FC236}">
                <a16:creationId xmlns:a16="http://schemas.microsoft.com/office/drawing/2014/main" id="{F5B29B4E-CAF9-450B-8F07-2636894ED48D}"/>
              </a:ext>
            </a:extLst>
          </p:cNvPr>
          <p:cNvSpPr>
            <a:spLocks noGrp="1"/>
          </p:cNvSpPr>
          <p:nvPr>
            <p:ph type="body" sz="quarter" idx="12"/>
          </p:nvPr>
        </p:nvSpPr>
        <p:spPr>
          <a:xfrm>
            <a:off x="5581650" y="3122613"/>
            <a:ext cx="6297613" cy="927100"/>
          </a:xfrm>
        </p:spPr>
        <p:txBody>
          <a:bodyPr/>
          <a:lstStyle/>
          <a:p>
            <a:pPr eaLnBrk="1" hangingPunct="1">
              <a:spcBef>
                <a:spcPct val="0"/>
              </a:spcBef>
            </a:pPr>
            <a:r>
              <a:rPr lang="en-US" altLang="en-US" dirty="0">
                <a:latin typeface="Open Sans" panose="020B0606030504020204"/>
                <a:sym typeface="Open Sans" panose="020B0606030504020204"/>
              </a:rPr>
              <a:t>Scoping and Sizing</a:t>
            </a:r>
            <a:endParaRPr lang="en-US" altLang="en-US" sz="3600" dirty="0">
              <a:latin typeface="Calibri" panose="020F0502020204030204" pitchFamily="34" charset="0"/>
            </a:endParaRPr>
          </a:p>
        </p:txBody>
      </p:sp>
    </p:spTree>
    <p:extLst>
      <p:ext uri="{BB962C8B-B14F-4D97-AF65-F5344CB8AC3E}">
        <p14:creationId xmlns:p14="http://schemas.microsoft.com/office/powerpoint/2010/main" val="352833062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26FE5-9872-440B-9682-C6B3B2DE7D7F}"/>
              </a:ext>
            </a:extLst>
          </p:cNvPr>
          <p:cNvSpPr>
            <a:spLocks noGrp="1"/>
          </p:cNvSpPr>
          <p:nvPr>
            <p:ph type="title"/>
          </p:nvPr>
        </p:nvSpPr>
        <p:spPr/>
        <p:txBody>
          <a:bodyPr/>
          <a:lstStyle/>
          <a:p>
            <a:r>
              <a:rPr lang="en-AU" dirty="0"/>
              <a:t>Identify Success Criteria</a:t>
            </a:r>
          </a:p>
        </p:txBody>
      </p:sp>
      <p:sp>
        <p:nvSpPr>
          <p:cNvPr id="4" name="Text Placeholder 3">
            <a:extLst>
              <a:ext uri="{FF2B5EF4-FFF2-40B4-BE49-F238E27FC236}">
                <a16:creationId xmlns:a16="http://schemas.microsoft.com/office/drawing/2014/main" id="{F8800D9F-CB9F-4F40-8430-B2D250A13D43}"/>
              </a:ext>
            </a:extLst>
          </p:cNvPr>
          <p:cNvSpPr>
            <a:spLocks noGrp="1"/>
          </p:cNvSpPr>
          <p:nvPr>
            <p:ph type="body" sz="quarter" idx="10"/>
          </p:nvPr>
        </p:nvSpPr>
        <p:spPr/>
        <p:txBody>
          <a:bodyPr/>
          <a:lstStyle/>
          <a:p>
            <a:r>
              <a:rPr lang="en-AU" dirty="0"/>
              <a:t>Decrease usage of or remove costly Private links / MPLS</a:t>
            </a:r>
          </a:p>
          <a:p>
            <a:r>
              <a:rPr lang="en-AU" dirty="0"/>
              <a:t>Controlled Local Internet breakout for Bulk Internet e.g. </a:t>
            </a:r>
            <a:r>
              <a:rPr lang="en-AU" dirty="0" err="1"/>
              <a:t>Youtube</a:t>
            </a:r>
            <a:endParaRPr lang="en-AU" dirty="0"/>
          </a:p>
          <a:p>
            <a:r>
              <a:rPr lang="en-AU" dirty="0"/>
              <a:t>Delivering VOIP over the Internet</a:t>
            </a:r>
          </a:p>
          <a:p>
            <a:r>
              <a:rPr lang="en-AU" dirty="0"/>
              <a:t>Link bonding e.g. MPLS + Internet </a:t>
            </a:r>
          </a:p>
          <a:p>
            <a:r>
              <a:rPr lang="en-AU" dirty="0"/>
              <a:t>4G Backup by policy</a:t>
            </a:r>
          </a:p>
          <a:p>
            <a:r>
              <a:rPr lang="en-AU" dirty="0"/>
              <a:t>Cloud Content filtering via Policy e.g. </a:t>
            </a:r>
            <a:r>
              <a:rPr lang="en-AU" dirty="0" err="1"/>
              <a:t>zScaler</a:t>
            </a:r>
            <a:endParaRPr lang="en-AU" dirty="0"/>
          </a:p>
          <a:p>
            <a:r>
              <a:rPr lang="en-AU" dirty="0"/>
              <a:t>Overlapping address space due to acquisitions</a:t>
            </a:r>
          </a:p>
          <a:p>
            <a:r>
              <a:rPr lang="en-AU" dirty="0"/>
              <a:t>Simplify the WAN config – no CLI!</a:t>
            </a:r>
          </a:p>
        </p:txBody>
      </p:sp>
    </p:spTree>
    <p:extLst>
      <p:ext uri="{BB962C8B-B14F-4D97-AF65-F5344CB8AC3E}">
        <p14:creationId xmlns:p14="http://schemas.microsoft.com/office/powerpoint/2010/main" val="1343479619"/>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3200" dirty="0">
                <a:solidFill>
                  <a:schemeClr val="tx1"/>
                </a:solidFill>
              </a:rPr>
              <a:t>Subscription Offerings</a:t>
            </a:r>
          </a:p>
        </p:txBody>
      </p:sp>
      <p:sp>
        <p:nvSpPr>
          <p:cNvPr id="171" name="Shape 171"/>
          <p:cNvSpPr txBox="1">
            <a:spLocks noGrp="1"/>
          </p:cNvSpPr>
          <p:nvPr>
            <p:ph type="dt" idx="4294967295"/>
          </p:nvPr>
        </p:nvSpPr>
        <p:spPr>
          <a:xfrm>
            <a:off x="0" y="6356350"/>
            <a:ext cx="2844800" cy="365125"/>
          </a:xfrm>
          <a:prstGeom prst="rect">
            <a:avLst/>
          </a:prstGeom>
          <a:noFill/>
          <a:ln>
            <a:noFill/>
          </a:ln>
        </p:spPr>
        <p:txBody>
          <a:bodyPr wrap="square" lIns="121900" tIns="60933" rIns="121900" bIns="60933" anchor="ctr" anchorCtr="0">
            <a:noAutofit/>
          </a:bodyPr>
          <a:lstStyle/>
          <a:p>
            <a:pPr>
              <a:spcBef>
                <a:spcPts val="0"/>
              </a:spcBef>
              <a:buSzPct val="25000"/>
            </a:pPr>
            <a:r>
              <a:rPr lang="en-US" sz="1067">
                <a:solidFill>
                  <a:srgbClr val="888888"/>
                </a:solidFill>
                <a:latin typeface="Arial"/>
                <a:ea typeface="Arial"/>
                <a:cs typeface="Arial"/>
                <a:sym typeface="Arial"/>
              </a:rPr>
              <a:t>1/9/2017</a:t>
            </a:r>
          </a:p>
        </p:txBody>
      </p:sp>
      <p:sp>
        <p:nvSpPr>
          <p:cNvPr id="172" name="Shape 172"/>
          <p:cNvSpPr txBox="1">
            <a:spLocks noGrp="1"/>
          </p:cNvSpPr>
          <p:nvPr>
            <p:ph type="ftr" idx="4294967295"/>
          </p:nvPr>
        </p:nvSpPr>
        <p:spPr>
          <a:xfrm>
            <a:off x="8331200" y="6356350"/>
            <a:ext cx="3860800" cy="365125"/>
          </a:xfrm>
          <a:prstGeom prst="rect">
            <a:avLst/>
          </a:prstGeom>
          <a:noFill/>
          <a:ln>
            <a:noFill/>
          </a:ln>
        </p:spPr>
        <p:txBody>
          <a:bodyPr vert="horz" wrap="square" lIns="121900" tIns="60933" rIns="121900" bIns="60933" numCol="1" anchor="ctr" anchorCtr="0" compatLnSpc="1">
            <a:prstTxWarp prst="textNoShape">
              <a:avLst/>
            </a:prstTxWarp>
            <a:noAutofit/>
          </a:bodyPr>
          <a:lstStyle/>
          <a:p>
            <a:pPr algn="ctr">
              <a:buSzPct val="25000"/>
            </a:pPr>
            <a:r>
              <a:rPr lang="en-US" sz="1067">
                <a:solidFill>
                  <a:srgbClr val="888888"/>
                </a:solidFill>
              </a:rPr>
              <a:t>VeloCloud.com       Company confidential.</a:t>
            </a:r>
          </a:p>
        </p:txBody>
      </p:sp>
      <p:sp>
        <p:nvSpPr>
          <p:cNvPr id="173" name="Shape 173"/>
          <p:cNvSpPr txBox="1">
            <a:spLocks noGrp="1"/>
          </p:cNvSpPr>
          <p:nvPr>
            <p:ph type="sldNum" idx="4294967295"/>
          </p:nvPr>
        </p:nvSpPr>
        <p:spPr>
          <a:xfrm>
            <a:off x="11568113" y="6356350"/>
            <a:ext cx="623887" cy="365125"/>
          </a:xfrm>
          <a:prstGeom prst="rect">
            <a:avLst/>
          </a:prstGeom>
          <a:noFill/>
          <a:ln>
            <a:noFill/>
          </a:ln>
        </p:spPr>
        <p:txBody>
          <a:bodyPr wrap="square" lIns="121900" tIns="60933" rIns="121900" bIns="60933" anchor="ctr" anchorCtr="0">
            <a:noAutofit/>
          </a:bodyPr>
          <a:lstStyle/>
          <a:p>
            <a:pPr algn="r">
              <a:spcBef>
                <a:spcPts val="0"/>
              </a:spcBef>
              <a:buSzPct val="25000"/>
            </a:pPr>
            <a:fld id="{00000000-1234-1234-1234-123412341234}" type="slidenum">
              <a:rPr lang="en-US" sz="1067">
                <a:solidFill>
                  <a:srgbClr val="888888"/>
                </a:solidFill>
                <a:latin typeface="Arial"/>
                <a:ea typeface="Arial"/>
                <a:cs typeface="Arial"/>
                <a:sym typeface="Arial"/>
              </a:rPr>
              <a:pPr algn="r">
                <a:spcBef>
                  <a:spcPts val="0"/>
                </a:spcBef>
                <a:buSzPct val="25000"/>
              </a:pPr>
              <a:t>34</a:t>
            </a:fld>
            <a:endParaRPr lang="en-US" sz="1067">
              <a:solidFill>
                <a:srgbClr val="888888"/>
              </a:solidFill>
              <a:latin typeface="Arial"/>
              <a:ea typeface="Arial"/>
              <a:cs typeface="Arial"/>
              <a:sym typeface="Arial"/>
            </a:endParaRPr>
          </a:p>
        </p:txBody>
      </p:sp>
      <p:pic>
        <p:nvPicPr>
          <p:cNvPr id="1026" name="Picture 2" descr="https://lh6.googleusercontent.com/oKqseiTNYe4O87Eo9T-SqIp5HXxkevvwiahxCkdSQuqe7VXIpe3S0qZV30N4fB7rS9XLF6MaRGDBRE23IO0w5yxg-Gzhtaoi4yq_uIluzQuGRlzW1yYIyMFQzGm7hJHipXgXiSZi">
            <a:extLst>
              <a:ext uri="{FF2B5EF4-FFF2-40B4-BE49-F238E27FC236}">
                <a16:creationId xmlns:a16="http://schemas.microsoft.com/office/drawing/2014/main" id="{ED296BF4-1C55-46E4-ACE1-EF2C1C3A3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41" y="1107017"/>
            <a:ext cx="11591371" cy="434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99541"/>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2400" dirty="0">
                <a:solidFill>
                  <a:schemeClr val="tx1"/>
                </a:solidFill>
              </a:rPr>
              <a:t>Enterprise Subscription</a:t>
            </a:r>
          </a:p>
        </p:txBody>
      </p:sp>
      <p:sp>
        <p:nvSpPr>
          <p:cNvPr id="180" name="Shape 180"/>
          <p:cNvSpPr txBox="1">
            <a:spLocks noGrp="1"/>
          </p:cNvSpPr>
          <p:nvPr>
            <p:ph type="sldNum" idx="4294967295"/>
          </p:nvPr>
        </p:nvSpPr>
        <p:spPr>
          <a:xfrm>
            <a:off x="11568113" y="6356350"/>
            <a:ext cx="623887" cy="365125"/>
          </a:xfrm>
          <a:prstGeom prst="rect">
            <a:avLst/>
          </a:prstGeom>
          <a:noFill/>
          <a:ln>
            <a:noFill/>
          </a:ln>
        </p:spPr>
        <p:txBody>
          <a:bodyPr wrap="square" lIns="121900" tIns="60933" rIns="121900" bIns="60933" anchor="ctr" anchorCtr="0">
            <a:noAutofit/>
          </a:bodyPr>
          <a:lstStyle/>
          <a:p>
            <a:pPr algn="r">
              <a:spcBef>
                <a:spcPts val="0"/>
              </a:spcBef>
              <a:buSzPct val="25000"/>
            </a:pPr>
            <a:fld id="{00000000-1234-1234-1234-123412341234}" type="slidenum">
              <a:rPr lang="en-US" sz="1067">
                <a:solidFill>
                  <a:srgbClr val="888888"/>
                </a:solidFill>
                <a:latin typeface="Arial"/>
                <a:ea typeface="Arial"/>
                <a:cs typeface="Arial"/>
                <a:sym typeface="Arial"/>
              </a:rPr>
              <a:pPr algn="r">
                <a:spcBef>
                  <a:spcPts val="0"/>
                </a:spcBef>
                <a:buSzPct val="25000"/>
              </a:pPr>
              <a:t>35</a:t>
            </a:fld>
            <a:endParaRPr lang="en-US" sz="1067">
              <a:solidFill>
                <a:srgbClr val="888888"/>
              </a:solidFill>
              <a:latin typeface="Arial"/>
              <a:ea typeface="Arial"/>
              <a:cs typeface="Arial"/>
              <a:sym typeface="Arial"/>
            </a:endParaRPr>
          </a:p>
        </p:txBody>
      </p:sp>
      <p:pic>
        <p:nvPicPr>
          <p:cNvPr id="181" name="Shape 181"/>
          <p:cNvPicPr preferRelativeResize="0"/>
          <p:nvPr/>
        </p:nvPicPr>
        <p:blipFill rotWithShape="1">
          <a:blip r:embed="rId3">
            <a:alphaModFix/>
          </a:blip>
          <a:srcRect/>
          <a:stretch/>
        </p:blipFill>
        <p:spPr>
          <a:xfrm>
            <a:off x="1521523" y="1068184"/>
            <a:ext cx="9594699" cy="5365323"/>
          </a:xfrm>
          <a:prstGeom prst="rect">
            <a:avLst/>
          </a:prstGeom>
          <a:noFill/>
          <a:ln>
            <a:noFill/>
          </a:ln>
        </p:spPr>
      </p:pic>
      <p:sp>
        <p:nvSpPr>
          <p:cNvPr id="182" name="Shape 182"/>
          <p:cNvSpPr/>
          <p:nvPr/>
        </p:nvSpPr>
        <p:spPr>
          <a:xfrm>
            <a:off x="2201733" y="3996725"/>
            <a:ext cx="8402400" cy="2533200"/>
          </a:xfrm>
          <a:custGeom>
            <a:avLst/>
            <a:gdLst/>
            <a:ahLst/>
            <a:cxnLst/>
            <a:rect l="0" t="0" r="0" b="0"/>
            <a:pathLst>
              <a:path w="120000" h="120000" extrusionOk="0">
                <a:moveTo>
                  <a:pt x="0" y="585"/>
                </a:moveTo>
                <a:lnTo>
                  <a:pt x="45882" y="1170"/>
                </a:lnTo>
                <a:lnTo>
                  <a:pt x="89117" y="60878"/>
                </a:lnTo>
                <a:lnTo>
                  <a:pt x="119823" y="59121"/>
                </a:lnTo>
                <a:lnTo>
                  <a:pt x="120000" y="120000"/>
                </a:lnTo>
                <a:lnTo>
                  <a:pt x="1411" y="117073"/>
                </a:lnTo>
                <a:lnTo>
                  <a:pt x="1588" y="585"/>
                </a:lnTo>
                <a:lnTo>
                  <a:pt x="1588" y="0"/>
                </a:lnTo>
              </a:path>
            </a:pathLst>
          </a:custGeom>
          <a:noFill/>
          <a:ln>
            <a:noFill/>
          </a:ln>
        </p:spPr>
        <p:txBody>
          <a:bodyPr wrap="square" lIns="91433" tIns="45700" rIns="91433" bIns="45700" anchor="ctr" anchorCtr="0">
            <a:noAutofit/>
          </a:bodyPr>
          <a:lstStyle/>
          <a:p>
            <a:pPr algn="ctr">
              <a:spcBef>
                <a:spcPts val="0"/>
              </a:spcBef>
            </a:pPr>
            <a:endParaRPr>
              <a:solidFill>
                <a:schemeClr val="lt1"/>
              </a:solidFill>
              <a:latin typeface="Arial"/>
              <a:ea typeface="Arial"/>
              <a:cs typeface="Arial"/>
              <a:sym typeface="Arial"/>
            </a:endParaRPr>
          </a:p>
        </p:txBody>
      </p:sp>
      <p:sp>
        <p:nvSpPr>
          <p:cNvPr id="183" name="Shape 183"/>
          <p:cNvSpPr/>
          <p:nvPr/>
        </p:nvSpPr>
        <p:spPr>
          <a:xfrm>
            <a:off x="2362373" y="1574800"/>
            <a:ext cx="8217200" cy="5054000"/>
          </a:xfrm>
          <a:custGeom>
            <a:avLst/>
            <a:gdLst/>
            <a:ahLst/>
            <a:cxnLst/>
            <a:rect l="0" t="0" r="0" b="0"/>
            <a:pathLst>
              <a:path w="120000" h="120000" extrusionOk="0">
                <a:moveTo>
                  <a:pt x="0" y="0"/>
                </a:moveTo>
                <a:lnTo>
                  <a:pt x="0" y="120000"/>
                </a:lnTo>
                <a:lnTo>
                  <a:pt x="120000" y="119706"/>
                </a:lnTo>
                <a:lnTo>
                  <a:pt x="119639" y="85965"/>
                </a:lnTo>
                <a:lnTo>
                  <a:pt x="84992" y="86845"/>
                </a:lnTo>
                <a:lnTo>
                  <a:pt x="75428" y="68068"/>
                </a:lnTo>
                <a:lnTo>
                  <a:pt x="24721" y="67775"/>
                </a:lnTo>
                <a:lnTo>
                  <a:pt x="14436" y="54278"/>
                </a:lnTo>
                <a:lnTo>
                  <a:pt x="14436" y="23471"/>
                </a:lnTo>
                <a:lnTo>
                  <a:pt x="85533" y="23765"/>
                </a:lnTo>
                <a:lnTo>
                  <a:pt x="85533" y="0"/>
                </a:lnTo>
                <a:lnTo>
                  <a:pt x="0" y="0"/>
                </a:lnTo>
                <a:close/>
              </a:path>
            </a:pathLst>
          </a:custGeom>
          <a:noFill/>
          <a:ln w="38100" cap="flat" cmpd="sng">
            <a:solidFill>
              <a:srgbClr val="0070C0"/>
            </a:solidFill>
            <a:prstDash val="dash"/>
            <a:round/>
            <a:headEnd type="none" w="med" len="med"/>
            <a:tailEnd type="none" w="med" len="med"/>
          </a:ln>
        </p:spPr>
        <p:txBody>
          <a:bodyPr wrap="square" lIns="0" tIns="0" rIns="0" bIns="0" anchor="ctr" anchorCtr="0">
            <a:noAutofit/>
          </a:bodyPr>
          <a:lstStyle/>
          <a:p>
            <a:pPr algn="ctr">
              <a:spcBef>
                <a:spcPts val="0"/>
              </a:spcBef>
            </a:pPr>
            <a:endParaRPr>
              <a:solidFill>
                <a:schemeClr val="lt1"/>
              </a:solidFill>
              <a:latin typeface="Arial"/>
              <a:ea typeface="Arial"/>
              <a:cs typeface="Arial"/>
              <a:sym typeface="Arial"/>
            </a:endParaRPr>
          </a:p>
        </p:txBody>
      </p:sp>
      <p:sp>
        <p:nvSpPr>
          <p:cNvPr id="184" name="Shape 184"/>
          <p:cNvSpPr txBox="1">
            <a:spLocks noGrp="1"/>
          </p:cNvSpPr>
          <p:nvPr>
            <p:ph type="body" sz="quarter" idx="4294967295"/>
          </p:nvPr>
        </p:nvSpPr>
        <p:spPr>
          <a:xfrm>
            <a:off x="0" y="1143000"/>
            <a:ext cx="11582400" cy="5143500"/>
          </a:xfrm>
          <a:prstGeom prst="rect">
            <a:avLst/>
          </a:prstGeom>
          <a:noFill/>
          <a:ln>
            <a:noFill/>
          </a:ln>
        </p:spPr>
        <p:txBody>
          <a:bodyPr vert="horz" wrap="square" lIns="121900" tIns="60933" rIns="121900" bIns="60933" numCol="1" anchor="t" anchorCtr="0" compatLnSpc="1">
            <a:prstTxWarp prst="textNoShape">
              <a:avLst/>
            </a:prstTxWarp>
            <a:noAutofit/>
          </a:bodyPr>
          <a:lstStyle/>
          <a:p>
            <a:pPr marL="0" indent="0">
              <a:lnSpc>
                <a:spcPct val="80000"/>
              </a:lnSpc>
              <a:spcBef>
                <a:spcPts val="0"/>
              </a:spcBef>
              <a:spcAft>
                <a:spcPts val="0"/>
              </a:spcAft>
              <a:buNone/>
            </a:pPr>
            <a:r>
              <a:rPr lang="en-US" sz="1600" dirty="0"/>
              <a:t>Enterprise Subscription:</a:t>
            </a:r>
          </a:p>
          <a:p>
            <a:pPr marL="342891" indent="-332732">
              <a:lnSpc>
                <a:spcPct val="80000"/>
              </a:lnSpc>
              <a:spcBef>
                <a:spcPts val="0"/>
              </a:spcBef>
              <a:spcAft>
                <a:spcPts val="0"/>
              </a:spcAft>
              <a:buFont typeface="Arial"/>
              <a:buChar char="-"/>
            </a:pPr>
            <a:r>
              <a:rPr lang="en-US" sz="1600" dirty="0"/>
              <a:t>One site Edge</a:t>
            </a:r>
          </a:p>
          <a:p>
            <a:pPr marL="342891" indent="-332732">
              <a:lnSpc>
                <a:spcPct val="80000"/>
              </a:lnSpc>
              <a:spcBef>
                <a:spcPts val="0"/>
              </a:spcBef>
              <a:spcAft>
                <a:spcPts val="0"/>
              </a:spcAft>
              <a:buFont typeface="Arial"/>
              <a:buChar char="-"/>
            </a:pPr>
            <a:r>
              <a:rPr lang="en-US" sz="1600" dirty="0"/>
              <a:t>By size</a:t>
            </a:r>
          </a:p>
          <a:p>
            <a:pPr marL="342891" indent="-332732">
              <a:lnSpc>
                <a:spcPct val="80000"/>
              </a:lnSpc>
              <a:spcBef>
                <a:spcPts val="0"/>
              </a:spcBef>
              <a:spcAft>
                <a:spcPts val="0"/>
              </a:spcAft>
              <a:buFont typeface="Arial"/>
              <a:buChar char="-"/>
            </a:pPr>
            <a:r>
              <a:rPr lang="en-US" sz="1600" dirty="0"/>
              <a:t>VCO for one site</a:t>
            </a:r>
          </a:p>
        </p:txBody>
      </p:sp>
    </p:spTree>
    <p:extLst>
      <p:ext uri="{BB962C8B-B14F-4D97-AF65-F5344CB8AC3E}">
        <p14:creationId xmlns:p14="http://schemas.microsoft.com/office/powerpoint/2010/main" val="2708995882"/>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2400" dirty="0">
                <a:solidFill>
                  <a:schemeClr val="tx1"/>
                </a:solidFill>
              </a:rPr>
              <a:t>Premium Subscription</a:t>
            </a:r>
          </a:p>
        </p:txBody>
      </p:sp>
      <p:sp>
        <p:nvSpPr>
          <p:cNvPr id="190" name="Shape 190"/>
          <p:cNvSpPr txBox="1">
            <a:spLocks noGrp="1"/>
          </p:cNvSpPr>
          <p:nvPr>
            <p:ph type="sldNum" idx="4294967295"/>
          </p:nvPr>
        </p:nvSpPr>
        <p:spPr>
          <a:xfrm>
            <a:off x="11568113" y="6356350"/>
            <a:ext cx="623887" cy="365125"/>
          </a:xfrm>
          <a:prstGeom prst="rect">
            <a:avLst/>
          </a:prstGeom>
          <a:noFill/>
          <a:ln>
            <a:noFill/>
          </a:ln>
        </p:spPr>
        <p:txBody>
          <a:bodyPr wrap="square" lIns="121900" tIns="60933" rIns="121900" bIns="60933" anchor="ctr" anchorCtr="0">
            <a:noAutofit/>
          </a:bodyPr>
          <a:lstStyle/>
          <a:p>
            <a:pPr algn="r">
              <a:spcBef>
                <a:spcPts val="0"/>
              </a:spcBef>
              <a:buSzPct val="25000"/>
            </a:pPr>
            <a:fld id="{00000000-1234-1234-1234-123412341234}" type="slidenum">
              <a:rPr lang="en-US" sz="1067">
                <a:solidFill>
                  <a:srgbClr val="888888"/>
                </a:solidFill>
                <a:latin typeface="Arial"/>
                <a:ea typeface="Arial"/>
                <a:cs typeface="Arial"/>
                <a:sym typeface="Arial"/>
              </a:rPr>
              <a:pPr algn="r">
                <a:spcBef>
                  <a:spcPts val="0"/>
                </a:spcBef>
                <a:buSzPct val="25000"/>
              </a:pPr>
              <a:t>36</a:t>
            </a:fld>
            <a:endParaRPr lang="en-US" sz="1067">
              <a:solidFill>
                <a:srgbClr val="888888"/>
              </a:solidFill>
              <a:latin typeface="Arial"/>
              <a:ea typeface="Arial"/>
              <a:cs typeface="Arial"/>
              <a:sym typeface="Arial"/>
            </a:endParaRPr>
          </a:p>
        </p:txBody>
      </p:sp>
      <p:pic>
        <p:nvPicPr>
          <p:cNvPr id="191" name="Shape 191"/>
          <p:cNvPicPr preferRelativeResize="0"/>
          <p:nvPr/>
        </p:nvPicPr>
        <p:blipFill rotWithShape="1">
          <a:blip r:embed="rId3">
            <a:alphaModFix/>
          </a:blip>
          <a:srcRect/>
          <a:stretch/>
        </p:blipFill>
        <p:spPr>
          <a:xfrm>
            <a:off x="1441056" y="971084"/>
            <a:ext cx="9594699" cy="5365323"/>
          </a:xfrm>
          <a:prstGeom prst="rect">
            <a:avLst/>
          </a:prstGeom>
          <a:noFill/>
          <a:ln>
            <a:noFill/>
          </a:ln>
        </p:spPr>
      </p:pic>
      <p:sp>
        <p:nvSpPr>
          <p:cNvPr id="192" name="Shape 192"/>
          <p:cNvSpPr/>
          <p:nvPr/>
        </p:nvSpPr>
        <p:spPr>
          <a:xfrm>
            <a:off x="2096553" y="1465343"/>
            <a:ext cx="8414800" cy="5054000"/>
          </a:xfrm>
          <a:custGeom>
            <a:avLst/>
            <a:gdLst/>
            <a:ahLst/>
            <a:cxnLst/>
            <a:rect l="0" t="0" r="0" b="0"/>
            <a:pathLst>
              <a:path w="120000" h="120000" extrusionOk="0">
                <a:moveTo>
                  <a:pt x="0" y="0"/>
                </a:moveTo>
                <a:lnTo>
                  <a:pt x="352" y="120000"/>
                </a:lnTo>
                <a:lnTo>
                  <a:pt x="120000" y="120000"/>
                </a:lnTo>
                <a:lnTo>
                  <a:pt x="119823" y="85965"/>
                </a:lnTo>
                <a:lnTo>
                  <a:pt x="86167" y="87139"/>
                </a:lnTo>
                <a:lnTo>
                  <a:pt x="80881" y="77457"/>
                </a:lnTo>
                <a:lnTo>
                  <a:pt x="80704" y="67188"/>
                </a:lnTo>
                <a:lnTo>
                  <a:pt x="118590" y="43422"/>
                </a:lnTo>
                <a:lnTo>
                  <a:pt x="118590" y="0"/>
                </a:lnTo>
                <a:lnTo>
                  <a:pt x="0" y="0"/>
                </a:lnTo>
                <a:close/>
              </a:path>
            </a:pathLst>
          </a:custGeom>
          <a:noFill/>
          <a:ln w="38100" cap="flat" cmpd="sng">
            <a:solidFill>
              <a:srgbClr val="0070C0"/>
            </a:solidFill>
            <a:prstDash val="dash"/>
            <a:round/>
            <a:headEnd type="none" w="med" len="med"/>
            <a:tailEnd type="none" w="med" len="med"/>
          </a:ln>
        </p:spPr>
        <p:txBody>
          <a:bodyPr wrap="square" lIns="0" tIns="0" rIns="0" bIns="0" anchor="ctr" anchorCtr="0">
            <a:noAutofit/>
          </a:bodyPr>
          <a:lstStyle/>
          <a:p>
            <a:pPr algn="ctr">
              <a:spcBef>
                <a:spcPts val="0"/>
              </a:spcBef>
            </a:pPr>
            <a:endParaRPr>
              <a:solidFill>
                <a:schemeClr val="lt1"/>
              </a:solidFill>
              <a:latin typeface="Arial"/>
              <a:ea typeface="Arial"/>
              <a:cs typeface="Arial"/>
              <a:sym typeface="Arial"/>
            </a:endParaRPr>
          </a:p>
        </p:txBody>
      </p:sp>
      <p:sp>
        <p:nvSpPr>
          <p:cNvPr id="193" name="Shape 193"/>
          <p:cNvSpPr txBox="1"/>
          <p:nvPr/>
        </p:nvSpPr>
        <p:spPr>
          <a:xfrm>
            <a:off x="162732" y="1652867"/>
            <a:ext cx="1958400" cy="2246800"/>
          </a:xfrm>
          <a:prstGeom prst="rect">
            <a:avLst/>
          </a:prstGeom>
          <a:noFill/>
          <a:ln>
            <a:noFill/>
          </a:ln>
        </p:spPr>
        <p:txBody>
          <a:bodyPr wrap="square" lIns="0" tIns="0" rIns="0" bIns="0" anchor="t" anchorCtr="0">
            <a:noAutofit/>
          </a:bodyPr>
          <a:lstStyle/>
          <a:p>
            <a:pPr>
              <a:lnSpc>
                <a:spcPct val="90000"/>
              </a:lnSpc>
              <a:spcBef>
                <a:spcPts val="0"/>
              </a:spcBef>
              <a:spcAft>
                <a:spcPts val="0"/>
              </a:spcAft>
              <a:buClr>
                <a:schemeClr val="dk1"/>
              </a:buClr>
              <a:buSzPct val="25000"/>
            </a:pPr>
            <a:r>
              <a:rPr lang="en-US" sz="1600">
                <a:solidFill>
                  <a:schemeClr val="dk1"/>
                </a:solidFill>
                <a:latin typeface="Arial"/>
                <a:ea typeface="Arial"/>
                <a:cs typeface="Arial"/>
                <a:sym typeface="Arial"/>
              </a:rPr>
              <a:t>Premium</a:t>
            </a:r>
          </a:p>
          <a:p>
            <a:pPr>
              <a:lnSpc>
                <a:spcPct val="90000"/>
              </a:lnSpc>
              <a:spcBef>
                <a:spcPts val="800"/>
              </a:spcBef>
              <a:spcAft>
                <a:spcPts val="0"/>
              </a:spcAft>
              <a:buClr>
                <a:schemeClr val="dk1"/>
              </a:buClr>
              <a:buSzPct val="25000"/>
            </a:pPr>
            <a:r>
              <a:rPr lang="en-US" sz="1600">
                <a:solidFill>
                  <a:schemeClr val="dk1"/>
                </a:solidFill>
                <a:latin typeface="Arial"/>
                <a:ea typeface="Arial"/>
                <a:cs typeface="Arial"/>
                <a:sym typeface="Arial"/>
              </a:rPr>
              <a:t>Subscription:</a:t>
            </a:r>
          </a:p>
          <a:p>
            <a:pPr marL="342891" indent="-292177">
              <a:lnSpc>
                <a:spcPct val="90000"/>
              </a:lnSpc>
              <a:spcBef>
                <a:spcPts val="800"/>
              </a:spcBef>
              <a:spcAft>
                <a:spcPts val="0"/>
              </a:spcAft>
              <a:buClr>
                <a:schemeClr val="dk1"/>
              </a:buClr>
              <a:buSzPct val="100000"/>
              <a:buFont typeface="Arial"/>
              <a:buChar char="-"/>
            </a:pPr>
            <a:r>
              <a:rPr lang="en-US" sz="1600">
                <a:solidFill>
                  <a:schemeClr val="dk1"/>
                </a:solidFill>
                <a:latin typeface="Arial"/>
                <a:ea typeface="Arial"/>
                <a:cs typeface="Arial"/>
                <a:sym typeface="Arial"/>
              </a:rPr>
              <a:t>One site Edge</a:t>
            </a:r>
          </a:p>
          <a:p>
            <a:pPr marL="342891" indent="-292177">
              <a:lnSpc>
                <a:spcPct val="90000"/>
              </a:lnSpc>
              <a:spcBef>
                <a:spcPts val="800"/>
              </a:spcBef>
              <a:spcAft>
                <a:spcPts val="0"/>
              </a:spcAft>
              <a:buClr>
                <a:schemeClr val="dk1"/>
              </a:buClr>
              <a:buSzPct val="100000"/>
              <a:buFont typeface="Arial"/>
              <a:buChar char="-"/>
            </a:pPr>
            <a:r>
              <a:rPr lang="en-US" sz="1600">
                <a:solidFill>
                  <a:schemeClr val="dk1"/>
                </a:solidFill>
                <a:latin typeface="Arial"/>
                <a:ea typeface="Arial"/>
                <a:cs typeface="Arial"/>
                <a:sym typeface="Arial"/>
              </a:rPr>
              <a:t>By size</a:t>
            </a:r>
          </a:p>
          <a:p>
            <a:pPr marL="342891" indent="-292177">
              <a:lnSpc>
                <a:spcPct val="90000"/>
              </a:lnSpc>
              <a:spcBef>
                <a:spcPts val="800"/>
              </a:spcBef>
              <a:spcAft>
                <a:spcPts val="0"/>
              </a:spcAft>
              <a:buClr>
                <a:schemeClr val="dk1"/>
              </a:buClr>
              <a:buSzPct val="100000"/>
              <a:buFont typeface="Arial"/>
              <a:buChar char="-"/>
            </a:pPr>
            <a:r>
              <a:rPr lang="en-US" sz="1600">
                <a:solidFill>
                  <a:schemeClr val="dk1"/>
                </a:solidFill>
                <a:latin typeface="Arial"/>
                <a:ea typeface="Arial"/>
                <a:cs typeface="Arial"/>
                <a:sym typeface="Arial"/>
              </a:rPr>
              <a:t>VCO for one site</a:t>
            </a:r>
          </a:p>
          <a:p>
            <a:pPr marL="342891" indent="-292177">
              <a:lnSpc>
                <a:spcPct val="90000"/>
              </a:lnSpc>
              <a:spcBef>
                <a:spcPts val="800"/>
              </a:spcBef>
              <a:spcAft>
                <a:spcPts val="0"/>
              </a:spcAft>
              <a:buClr>
                <a:schemeClr val="dk1"/>
              </a:buClr>
              <a:buSzPct val="100000"/>
              <a:buFont typeface="Arial"/>
              <a:buChar char="-"/>
            </a:pPr>
            <a:r>
              <a:rPr lang="en-US" sz="1600">
                <a:solidFill>
                  <a:schemeClr val="dk1"/>
                </a:solidFill>
                <a:latin typeface="Arial"/>
                <a:ea typeface="Arial"/>
                <a:cs typeface="Arial"/>
                <a:sym typeface="Arial"/>
              </a:rPr>
              <a:t>Plus use of multiple Gateways</a:t>
            </a:r>
          </a:p>
        </p:txBody>
      </p:sp>
    </p:spTree>
    <p:extLst>
      <p:ext uri="{BB962C8B-B14F-4D97-AF65-F5344CB8AC3E}">
        <p14:creationId xmlns:p14="http://schemas.microsoft.com/office/powerpoint/2010/main" val="3128662496"/>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2400" dirty="0">
                <a:solidFill>
                  <a:schemeClr val="tx1"/>
                </a:solidFill>
              </a:rPr>
              <a:t>Cloud VPN Connect Subscription</a:t>
            </a:r>
          </a:p>
        </p:txBody>
      </p:sp>
      <p:sp>
        <p:nvSpPr>
          <p:cNvPr id="199" name="Shape 199"/>
          <p:cNvSpPr txBox="1">
            <a:spLocks noGrp="1"/>
          </p:cNvSpPr>
          <p:nvPr>
            <p:ph type="sldNum" idx="4294967295"/>
          </p:nvPr>
        </p:nvSpPr>
        <p:spPr>
          <a:xfrm>
            <a:off x="11568113" y="6356350"/>
            <a:ext cx="623887" cy="365125"/>
          </a:xfrm>
          <a:prstGeom prst="rect">
            <a:avLst/>
          </a:prstGeom>
          <a:noFill/>
          <a:ln>
            <a:noFill/>
          </a:ln>
        </p:spPr>
        <p:txBody>
          <a:bodyPr wrap="square" lIns="121900" tIns="60933" rIns="121900" bIns="60933" anchor="ctr" anchorCtr="0">
            <a:noAutofit/>
          </a:bodyPr>
          <a:lstStyle/>
          <a:p>
            <a:pPr algn="r">
              <a:spcBef>
                <a:spcPts val="0"/>
              </a:spcBef>
              <a:buSzPct val="25000"/>
            </a:pPr>
            <a:fld id="{00000000-1234-1234-1234-123412341234}" type="slidenum">
              <a:rPr lang="en-US" sz="1067">
                <a:solidFill>
                  <a:srgbClr val="888888"/>
                </a:solidFill>
                <a:latin typeface="Arial"/>
                <a:ea typeface="Arial"/>
                <a:cs typeface="Arial"/>
                <a:sym typeface="Arial"/>
              </a:rPr>
              <a:pPr algn="r">
                <a:spcBef>
                  <a:spcPts val="0"/>
                </a:spcBef>
                <a:buSzPct val="25000"/>
              </a:pPr>
              <a:t>37</a:t>
            </a:fld>
            <a:endParaRPr lang="en-US" sz="1067">
              <a:solidFill>
                <a:srgbClr val="888888"/>
              </a:solidFill>
              <a:latin typeface="Arial"/>
              <a:ea typeface="Arial"/>
              <a:cs typeface="Arial"/>
              <a:sym typeface="Arial"/>
            </a:endParaRPr>
          </a:p>
        </p:txBody>
      </p:sp>
      <p:pic>
        <p:nvPicPr>
          <p:cNvPr id="200" name="Shape 200"/>
          <p:cNvPicPr preferRelativeResize="0"/>
          <p:nvPr/>
        </p:nvPicPr>
        <p:blipFill rotWithShape="1">
          <a:blip r:embed="rId3">
            <a:alphaModFix/>
          </a:blip>
          <a:srcRect/>
          <a:stretch/>
        </p:blipFill>
        <p:spPr>
          <a:xfrm>
            <a:off x="1298639" y="1062584"/>
            <a:ext cx="9594699" cy="5365323"/>
          </a:xfrm>
          <a:prstGeom prst="rect">
            <a:avLst/>
          </a:prstGeom>
          <a:noFill/>
          <a:ln>
            <a:noFill/>
          </a:ln>
        </p:spPr>
      </p:pic>
      <p:sp>
        <p:nvSpPr>
          <p:cNvPr id="201" name="Shape 201"/>
          <p:cNvSpPr/>
          <p:nvPr/>
        </p:nvSpPr>
        <p:spPr>
          <a:xfrm>
            <a:off x="7556328" y="3918464"/>
            <a:ext cx="3138800" cy="1260400"/>
          </a:xfrm>
          <a:custGeom>
            <a:avLst/>
            <a:gdLst/>
            <a:ahLst/>
            <a:cxnLst/>
            <a:rect l="0" t="0" r="0" b="0"/>
            <a:pathLst>
              <a:path w="120000" h="120000" extrusionOk="0">
                <a:moveTo>
                  <a:pt x="119999" y="116470"/>
                </a:moveTo>
                <a:lnTo>
                  <a:pt x="12755" y="120000"/>
                </a:lnTo>
                <a:lnTo>
                  <a:pt x="944" y="83529"/>
                </a:lnTo>
                <a:lnTo>
                  <a:pt x="0" y="0"/>
                </a:lnTo>
                <a:lnTo>
                  <a:pt x="119527" y="0"/>
                </a:lnTo>
                <a:lnTo>
                  <a:pt x="119999" y="116470"/>
                </a:lnTo>
                <a:close/>
              </a:path>
            </a:pathLst>
          </a:custGeom>
          <a:noFill/>
          <a:ln w="38100" cap="flat" cmpd="sng">
            <a:solidFill>
              <a:srgbClr val="0070C0"/>
            </a:solidFill>
            <a:prstDash val="dash"/>
            <a:round/>
            <a:headEnd type="none" w="med" len="med"/>
            <a:tailEnd type="none" w="med" len="med"/>
          </a:ln>
        </p:spPr>
        <p:txBody>
          <a:bodyPr wrap="square" lIns="0" tIns="0" rIns="0" bIns="0" anchor="ctr" anchorCtr="0">
            <a:noAutofit/>
          </a:bodyPr>
          <a:lstStyle/>
          <a:p>
            <a:pPr algn="ctr">
              <a:spcBef>
                <a:spcPts val="0"/>
              </a:spcBef>
            </a:pPr>
            <a:endParaRPr>
              <a:solidFill>
                <a:schemeClr val="lt1"/>
              </a:solidFill>
              <a:latin typeface="Arial"/>
              <a:ea typeface="Arial"/>
              <a:cs typeface="Arial"/>
              <a:sym typeface="Arial"/>
            </a:endParaRPr>
          </a:p>
        </p:txBody>
      </p:sp>
      <p:sp>
        <p:nvSpPr>
          <p:cNvPr id="202" name="Shape 202"/>
          <p:cNvSpPr txBox="1"/>
          <p:nvPr/>
        </p:nvSpPr>
        <p:spPr>
          <a:xfrm>
            <a:off x="127164" y="1721100"/>
            <a:ext cx="2209200" cy="2246800"/>
          </a:xfrm>
          <a:prstGeom prst="rect">
            <a:avLst/>
          </a:prstGeom>
          <a:noFill/>
          <a:ln>
            <a:noFill/>
          </a:ln>
        </p:spPr>
        <p:txBody>
          <a:bodyPr wrap="square" lIns="0" tIns="0" rIns="0" bIns="0" anchor="t" anchorCtr="0">
            <a:noAutofit/>
          </a:bodyPr>
          <a:lstStyle/>
          <a:p>
            <a:pPr>
              <a:lnSpc>
                <a:spcPct val="90000"/>
              </a:lnSpc>
              <a:spcBef>
                <a:spcPts val="0"/>
              </a:spcBef>
              <a:spcAft>
                <a:spcPts val="0"/>
              </a:spcAft>
              <a:buClr>
                <a:schemeClr val="dk1"/>
              </a:buClr>
              <a:buSzPct val="25000"/>
            </a:pPr>
            <a:r>
              <a:rPr lang="en-US" sz="1600" dirty="0">
                <a:solidFill>
                  <a:schemeClr val="dk1"/>
                </a:solidFill>
                <a:latin typeface="Arial"/>
                <a:ea typeface="Arial"/>
                <a:cs typeface="Arial"/>
                <a:sym typeface="Arial"/>
              </a:rPr>
              <a:t>Cloud VPN Connect</a:t>
            </a:r>
          </a:p>
          <a:p>
            <a:pPr>
              <a:lnSpc>
                <a:spcPct val="90000"/>
              </a:lnSpc>
              <a:spcBef>
                <a:spcPts val="800"/>
              </a:spcBef>
              <a:spcAft>
                <a:spcPts val="0"/>
              </a:spcAft>
              <a:buClr>
                <a:schemeClr val="dk1"/>
              </a:buClr>
              <a:buSzPct val="25000"/>
            </a:pPr>
            <a:r>
              <a:rPr lang="en-US" sz="1600" dirty="0">
                <a:solidFill>
                  <a:schemeClr val="dk1"/>
                </a:solidFill>
                <a:latin typeface="Arial"/>
                <a:ea typeface="Arial"/>
                <a:cs typeface="Arial"/>
                <a:sym typeface="Arial"/>
              </a:rPr>
              <a:t>Subscription:</a:t>
            </a:r>
          </a:p>
          <a:p>
            <a:pPr marL="342891" indent="-292177">
              <a:lnSpc>
                <a:spcPct val="90000"/>
              </a:lnSpc>
              <a:spcBef>
                <a:spcPts val="800"/>
              </a:spcBef>
              <a:spcAft>
                <a:spcPts val="0"/>
              </a:spcAft>
              <a:buClr>
                <a:schemeClr val="dk1"/>
              </a:buClr>
              <a:buSzPct val="100000"/>
              <a:buFont typeface="Arial"/>
              <a:buChar char="-"/>
            </a:pPr>
            <a:r>
              <a:rPr lang="en-US" sz="1600" dirty="0">
                <a:solidFill>
                  <a:schemeClr val="dk1"/>
                </a:solidFill>
                <a:latin typeface="Arial"/>
                <a:ea typeface="Arial"/>
                <a:cs typeface="Arial"/>
                <a:sym typeface="Arial"/>
              </a:rPr>
              <a:t>One legacy DC</a:t>
            </a:r>
          </a:p>
          <a:p>
            <a:pPr marL="342891" indent="-292177">
              <a:lnSpc>
                <a:spcPct val="90000"/>
              </a:lnSpc>
              <a:spcBef>
                <a:spcPts val="800"/>
              </a:spcBef>
              <a:spcAft>
                <a:spcPts val="0"/>
              </a:spcAft>
              <a:buClr>
                <a:schemeClr val="dk1"/>
              </a:buClr>
              <a:buSzPct val="100000"/>
              <a:buFont typeface="Arial"/>
              <a:buChar char="-"/>
            </a:pPr>
            <a:r>
              <a:rPr lang="en-US" sz="1600" dirty="0">
                <a:solidFill>
                  <a:schemeClr val="dk1"/>
                </a:solidFill>
                <a:latin typeface="Arial"/>
                <a:ea typeface="Arial"/>
                <a:cs typeface="Arial"/>
                <a:sym typeface="Arial"/>
              </a:rPr>
              <a:t>By size</a:t>
            </a:r>
          </a:p>
          <a:p>
            <a:pPr marL="342891" indent="-292177">
              <a:lnSpc>
                <a:spcPct val="90000"/>
              </a:lnSpc>
              <a:spcBef>
                <a:spcPts val="800"/>
              </a:spcBef>
              <a:spcAft>
                <a:spcPts val="0"/>
              </a:spcAft>
              <a:buClr>
                <a:schemeClr val="dk1"/>
              </a:buClr>
              <a:buSzPct val="100000"/>
              <a:buFont typeface="Arial"/>
              <a:buChar char="-"/>
            </a:pPr>
            <a:r>
              <a:rPr lang="en-US" sz="1600" dirty="0">
                <a:solidFill>
                  <a:schemeClr val="dk1"/>
                </a:solidFill>
                <a:latin typeface="Arial"/>
                <a:ea typeface="Arial"/>
                <a:cs typeface="Arial"/>
                <a:sym typeface="Arial"/>
              </a:rPr>
              <a:t>VCO</a:t>
            </a:r>
          </a:p>
        </p:txBody>
      </p:sp>
    </p:spTree>
    <p:extLst>
      <p:ext uri="{BB962C8B-B14F-4D97-AF65-F5344CB8AC3E}">
        <p14:creationId xmlns:p14="http://schemas.microsoft.com/office/powerpoint/2010/main" val="1872452923"/>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p:spPr>
        <p:txBody>
          <a:bodyPr vert="horz" wrap="square" lIns="121900" tIns="121900" rIns="121900" bIns="121900" numCol="1" anchor="ctr" anchorCtr="0" compatLnSpc="1">
            <a:prstTxWarp prst="textNoShape">
              <a:avLst/>
            </a:prstTxWarp>
            <a:noAutofit/>
          </a:bodyPr>
          <a:lstStyle/>
          <a:p>
            <a:r>
              <a:rPr lang="en-US"/>
              <a:t>Edge Models and Throughput License Supported</a:t>
            </a:r>
          </a:p>
        </p:txBody>
      </p:sp>
      <p:sp>
        <p:nvSpPr>
          <p:cNvPr id="209" name="Shape 209"/>
          <p:cNvSpPr txBox="1">
            <a:spLocks noGrp="1"/>
          </p:cNvSpPr>
          <p:nvPr>
            <p:ph type="sldNum" idx="4294967295"/>
          </p:nvPr>
        </p:nvSpPr>
        <p:spPr>
          <a:xfrm>
            <a:off x="11568113" y="6356350"/>
            <a:ext cx="623887" cy="365125"/>
          </a:xfrm>
          <a:prstGeom prst="rect">
            <a:avLst/>
          </a:prstGeom>
        </p:spPr>
        <p:txBody>
          <a:bodyPr wrap="square" lIns="121900" tIns="60933" rIns="121900" bIns="60933" anchor="ctr" anchorCtr="0">
            <a:noAutofit/>
          </a:bodyPr>
          <a:lstStyle/>
          <a:p>
            <a:pPr>
              <a:spcBef>
                <a:spcPts val="0"/>
              </a:spcBef>
              <a:buClr>
                <a:srgbClr val="000000"/>
              </a:buClr>
              <a:buSzPct val="25000"/>
            </a:pPr>
            <a:fld id="{00000000-1234-1234-1234-123412341234}" type="slidenum">
              <a:rPr lang="en-US"/>
              <a:pPr>
                <a:spcBef>
                  <a:spcPts val="0"/>
                </a:spcBef>
                <a:buClr>
                  <a:srgbClr val="000000"/>
                </a:buClr>
                <a:buSzPct val="25000"/>
              </a:pPr>
              <a:t>38</a:t>
            </a:fld>
            <a:endParaRPr lang="en-US"/>
          </a:p>
        </p:txBody>
      </p:sp>
      <p:graphicFrame>
        <p:nvGraphicFramePr>
          <p:cNvPr id="210" name="Shape 210"/>
          <p:cNvGraphicFramePr/>
          <p:nvPr>
            <p:extLst/>
          </p:nvPr>
        </p:nvGraphicFramePr>
        <p:xfrm>
          <a:off x="1505651" y="1240834"/>
          <a:ext cx="9025467" cy="4644863"/>
        </p:xfrm>
        <a:graphic>
          <a:graphicData uri="http://schemas.openxmlformats.org/drawingml/2006/table">
            <a:tbl>
              <a:tblPr>
                <a:noFill/>
              </a:tblPr>
              <a:tblGrid>
                <a:gridCol w="12827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1003300">
                  <a:extLst>
                    <a:ext uri="{9D8B030D-6E8A-4147-A177-3AD203B41FA5}">
                      <a16:colId xmlns:a16="http://schemas.microsoft.com/office/drawing/2014/main" val="20003"/>
                    </a:ext>
                  </a:extLst>
                </a:gridCol>
                <a:gridCol w="10033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60400">
                  <a:extLst>
                    <a:ext uri="{9D8B030D-6E8A-4147-A177-3AD203B41FA5}">
                      <a16:colId xmlns:a16="http://schemas.microsoft.com/office/drawing/2014/main" val="20006"/>
                    </a:ext>
                  </a:extLst>
                </a:gridCol>
                <a:gridCol w="313267">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gridCol w="1003300">
                  <a:extLst>
                    <a:ext uri="{9D8B030D-6E8A-4147-A177-3AD203B41FA5}">
                      <a16:colId xmlns:a16="http://schemas.microsoft.com/office/drawing/2014/main" val="20009"/>
                    </a:ext>
                  </a:extLst>
                </a:gridCol>
              </a:tblGrid>
              <a:tr h="470747">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9E9E9E"/>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9">
                  <a:txBody>
                    <a:bodyPr/>
                    <a:lstStyle/>
                    <a:p>
                      <a:pPr marL="88900" marR="88900" lvl="0" indent="0" algn="ctr" rtl="0">
                        <a:lnSpc>
                          <a:spcPct val="115000"/>
                        </a:lnSpc>
                        <a:spcBef>
                          <a:spcPts val="0"/>
                        </a:spcBef>
                        <a:buNone/>
                      </a:pPr>
                      <a:r>
                        <a:rPr lang="en-US" sz="1300" b="1" dirty="0"/>
                        <a:t>Aggregate WAN Throughput</a:t>
                      </a:r>
                    </a:p>
                  </a:txBody>
                  <a:tcPr marL="118533" marR="118533" marT="118533" marB="118533">
                    <a:lnL w="12675" cap="flat" cmpd="sng">
                      <a:solidFill>
                        <a:srgbClr val="9E9E9E"/>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1059">
                <a:tc>
                  <a:txBody>
                    <a:bodyPr/>
                    <a:lstStyle/>
                    <a:p>
                      <a:pPr marL="88900" marR="88900" lvl="0" indent="0" algn="ctr" rtl="0">
                        <a:lnSpc>
                          <a:spcPct val="115000"/>
                        </a:lnSpc>
                        <a:spcBef>
                          <a:spcPts val="0"/>
                        </a:spcBef>
                        <a:buNone/>
                      </a:pPr>
                      <a:r>
                        <a:rPr lang="en-US" sz="1100" b="1"/>
                        <a:t>Platforms</a:t>
                      </a:r>
                    </a:p>
                    <a:p>
                      <a:pPr marL="88900" marR="88900" lvl="0" indent="0" algn="ctr" rtl="0">
                        <a:lnSpc>
                          <a:spcPct val="115000"/>
                        </a:lnSpc>
                        <a:spcBef>
                          <a:spcPts val="0"/>
                        </a:spcBef>
                        <a:buNone/>
                      </a:pPr>
                      <a:r>
                        <a:rPr lang="en-US" sz="1500" b="1"/>
                        <a:t>↓</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30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50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100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200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400 Mbps</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gridSpan="2">
                  <a:txBody>
                    <a:bodyPr/>
                    <a:lstStyle/>
                    <a:p>
                      <a:pPr marL="88900" marR="88900" lvl="0" indent="0" algn="ctr" rtl="0">
                        <a:lnSpc>
                          <a:spcPct val="115000"/>
                        </a:lnSpc>
                        <a:spcBef>
                          <a:spcPts val="0"/>
                        </a:spcBef>
                        <a:buNone/>
                      </a:pPr>
                      <a:r>
                        <a:rPr lang="en-US" sz="1100" b="1" dirty="0"/>
                        <a:t>1 </a:t>
                      </a:r>
                      <a:r>
                        <a:rPr lang="en-US" sz="1100" b="1" dirty="0" err="1"/>
                        <a:t>Gbps</a:t>
                      </a:r>
                      <a:endParaRPr lang="en-US" sz="1100" b="1" dirty="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marL="88900" marR="88900" lvl="0" indent="0" algn="ctr" rtl="0">
                        <a:lnSpc>
                          <a:spcPct val="115000"/>
                        </a:lnSpc>
                        <a:spcBef>
                          <a:spcPts val="0"/>
                        </a:spcBef>
                        <a:buNone/>
                      </a:pPr>
                      <a:r>
                        <a:rPr lang="en-US" sz="1100" b="1"/>
                        <a:t>2 Gbps</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5 Gbps</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602827">
                <a:tc>
                  <a:txBody>
                    <a:bodyPr/>
                    <a:lstStyle/>
                    <a:p>
                      <a:pPr marL="88900" marR="88900" lvl="0" indent="0" algn="ctr" rtl="0">
                        <a:lnSpc>
                          <a:spcPct val="115000"/>
                        </a:lnSpc>
                        <a:spcBef>
                          <a:spcPts val="0"/>
                        </a:spcBef>
                        <a:buNone/>
                      </a:pPr>
                      <a:r>
                        <a:rPr lang="en-US" sz="1100" b="1"/>
                        <a:t>Edge 510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2">
                  <a:txBody>
                    <a:bodyPr/>
                    <a:lstStyle/>
                    <a:p>
                      <a:pPr marL="88900" marR="88900" lvl="0" indent="0" algn="ctr" rtl="0">
                        <a:lnSpc>
                          <a:spcPct val="115000"/>
                        </a:lnSpc>
                        <a:spcBef>
                          <a:spcPts val="0"/>
                        </a:spcBef>
                        <a:buNone/>
                      </a:pPr>
                      <a:r>
                        <a:rPr lang="en-US" sz="11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pPr marL="88900" marR="88900" lvl="0" indent="0" algn="ctr" rtl="0">
                        <a:lnSpc>
                          <a:spcPct val="115000"/>
                        </a:lnSpc>
                        <a:spcBef>
                          <a:spcPts val="0"/>
                        </a:spcBef>
                        <a:buNone/>
                      </a:pPr>
                      <a:r>
                        <a:rPr lang="en-US" sz="800" b="1" dirty="0"/>
                        <a:t> </a:t>
                      </a:r>
                    </a:p>
                  </a:txBody>
                  <a:tcPr marL="73025" marR="73025" marT="91425" marB="91425">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spcAft>
                          <a:spcPts val="0"/>
                        </a:spcAft>
                        <a:buNone/>
                      </a:pPr>
                      <a:endParaRPr lang="en-US" sz="1100" b="1" i="0" u="none" strike="noStrike" cap="none" dirty="0">
                        <a:solidFill>
                          <a:srgbClr val="000000"/>
                        </a:solidFill>
                        <a:latin typeface="Arial"/>
                        <a:cs typeface="Arial"/>
                        <a:sym typeface="Arial"/>
                      </a:endParaRPr>
                    </a:p>
                  </a:txBody>
                  <a:tcPr marL="121920" marR="121920" marT="60960" marB="60960">
                    <a:lnL w="12675" cap="flat" cmpd="sng" algn="ctr">
                      <a:solidFill>
                        <a:srgbClr val="000000"/>
                      </a:solidFill>
                      <a:prstDash val="solid"/>
                      <a:round/>
                      <a:headEnd type="none" w="med" len="med"/>
                      <a:tailEnd type="none" w="med" len="med"/>
                    </a:lnL>
                    <a:lnT w="12675" cap="flat" cmpd="sng" algn="ctr">
                      <a:solidFill>
                        <a:srgbClr val="000000"/>
                      </a:solidFill>
                      <a:prstDash val="solid"/>
                      <a:round/>
                      <a:headEnd type="none" w="med" len="med"/>
                      <a:tailEnd type="none" w="med" len="med"/>
                    </a:lnT>
                    <a:solidFill>
                      <a:schemeClr val="tx1"/>
                    </a:solidFill>
                  </a:tcPr>
                </a:tc>
                <a:tc>
                  <a:txBody>
                    <a:bodyPr/>
                    <a:lstStyle/>
                    <a:p>
                      <a:pPr marL="88900" marR="88900" lvl="0" indent="0" algn="ctr" rtl="0">
                        <a:lnSpc>
                          <a:spcPct val="115000"/>
                        </a:lnSpc>
                        <a:spcBef>
                          <a:spcPts val="0"/>
                        </a:spcBef>
                        <a:buNone/>
                      </a:pPr>
                      <a:r>
                        <a:rPr lang="en-US" sz="1100" b="1" dirty="0"/>
                        <a:t> </a:t>
                      </a:r>
                    </a:p>
                  </a:txBody>
                  <a:tcPr marL="97367" marR="97367" marT="121900" marB="121900">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528300">
                <a:tc>
                  <a:txBody>
                    <a:bodyPr/>
                    <a:lstStyle/>
                    <a:p>
                      <a:pPr marL="88900" marR="88900" lvl="0" indent="0" algn="ctr" rtl="0">
                        <a:lnSpc>
                          <a:spcPct val="115000"/>
                        </a:lnSpc>
                        <a:spcBef>
                          <a:spcPts val="0"/>
                        </a:spcBef>
                        <a:buNone/>
                      </a:pPr>
                      <a:r>
                        <a:rPr lang="en-US" sz="1100" b="1"/>
                        <a:t>Edge 520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gridSpan="2">
                  <a:txBody>
                    <a:bodyPr/>
                    <a:lstStyle/>
                    <a:p>
                      <a:pPr marL="88900" marR="88900" lvl="0" indent="0" algn="ctr" rtl="0">
                        <a:lnSpc>
                          <a:spcPct val="115000"/>
                        </a:lnSpc>
                        <a:spcBef>
                          <a:spcPts val="0"/>
                        </a:spcBef>
                        <a:buNone/>
                      </a:pPr>
                      <a:r>
                        <a:rPr lang="en-US" sz="1100" b="1" dirty="0"/>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pPr marL="88900" marR="88900" lvl="0" indent="0" algn="ctr" rtl="0">
                        <a:lnSpc>
                          <a:spcPct val="115000"/>
                        </a:lnSpc>
                        <a:spcBef>
                          <a:spcPts val="0"/>
                        </a:spcBef>
                        <a:buNone/>
                      </a:pPr>
                      <a:r>
                        <a:rPr lang="en-US" sz="800" b="1" dirty="0"/>
                        <a:t> </a:t>
                      </a:r>
                    </a:p>
                  </a:txBody>
                  <a:tcPr marL="73025" marR="73025" marT="91425" marB="91425">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spcAft>
                          <a:spcPts val="0"/>
                        </a:spcAft>
                        <a:buNone/>
                      </a:pPr>
                      <a:endParaRPr lang="en-US" sz="1100" b="1" i="0" u="none" strike="noStrike" cap="none" dirty="0">
                        <a:solidFill>
                          <a:srgbClr val="000000"/>
                        </a:solidFill>
                        <a:latin typeface="Arial"/>
                        <a:cs typeface="Arial"/>
                        <a:sym typeface="Arial"/>
                      </a:endParaRPr>
                    </a:p>
                  </a:txBody>
                  <a:tcPr marL="121920" marR="121920" marT="60960" marB="60960">
                    <a:lnL w="12675" cap="flat" cmpd="sng" algn="ctr">
                      <a:solidFill>
                        <a:srgbClr val="000000"/>
                      </a:solidFill>
                      <a:prstDash val="solid"/>
                      <a:round/>
                      <a:headEnd type="none" w="med" len="med"/>
                      <a:tailEnd type="none" w="med" len="med"/>
                    </a:lnL>
                    <a:solidFill>
                      <a:schemeClr val="tx1"/>
                    </a:solidFill>
                  </a:tcPr>
                </a:tc>
                <a:tc>
                  <a:txBody>
                    <a:bodyPr/>
                    <a:lstStyle/>
                    <a:p>
                      <a:pPr marL="88900" marR="88900" lvl="0" indent="0" algn="ctr" rtl="0">
                        <a:lnSpc>
                          <a:spcPct val="115000"/>
                        </a:lnSpc>
                        <a:spcBef>
                          <a:spcPts val="0"/>
                        </a:spcBef>
                        <a:buNone/>
                      </a:pPr>
                      <a:r>
                        <a:rPr lang="en-US" sz="1100" b="1" dirty="0"/>
                        <a:t> </a:t>
                      </a:r>
                    </a:p>
                  </a:txBody>
                  <a:tcPr marL="97367" marR="97367" marT="121900" marB="121900">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r h="602827">
                <a:tc>
                  <a:txBody>
                    <a:bodyPr/>
                    <a:lstStyle/>
                    <a:p>
                      <a:pPr marL="88900" marR="88900" lvl="0" indent="0" algn="ctr" rtl="0">
                        <a:lnSpc>
                          <a:spcPct val="115000"/>
                        </a:lnSpc>
                        <a:spcBef>
                          <a:spcPts val="0"/>
                        </a:spcBef>
                        <a:buNone/>
                      </a:pPr>
                      <a:r>
                        <a:rPr lang="en-US" sz="1100" b="1"/>
                        <a:t>Edge 540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hMerge="1">
                  <a:txBody>
                    <a:bodyPr/>
                    <a:lstStyle/>
                    <a:p>
                      <a:endParaRPr lang="en-US"/>
                    </a:p>
                  </a:txBody>
                  <a:tcPr/>
                </a:tc>
                <a:tc>
                  <a:txBody>
                    <a:bodyPr/>
                    <a:lstStyle/>
                    <a:p>
                      <a:pPr marL="88900" marR="88900" lvl="0" indent="0" algn="ctr" rtl="0">
                        <a:lnSpc>
                          <a:spcPct val="115000"/>
                        </a:lnSpc>
                        <a:spcBef>
                          <a:spcPts val="0"/>
                        </a:spcBef>
                        <a:buNone/>
                      </a:pPr>
                      <a:r>
                        <a:rPr lang="en-US" sz="11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4"/>
                  </a:ext>
                </a:extLst>
              </a:tr>
              <a:tr h="528300">
                <a:tc>
                  <a:txBody>
                    <a:bodyPr/>
                    <a:lstStyle/>
                    <a:p>
                      <a:pPr marL="88900" marR="88900" lvl="0" indent="0" algn="ctr" rtl="0">
                        <a:lnSpc>
                          <a:spcPct val="115000"/>
                        </a:lnSpc>
                        <a:spcBef>
                          <a:spcPts val="0"/>
                        </a:spcBef>
                        <a:buNone/>
                      </a:pPr>
                      <a:r>
                        <a:rPr lang="en-US" sz="1100" b="1"/>
                        <a:t>Edge 840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a:p>
                  </a:txBody>
                  <a:tcPr/>
                </a:tc>
                <a:tc>
                  <a:txBody>
                    <a:bodyPr/>
                    <a:lstStyle/>
                    <a:p>
                      <a:pPr marL="88900" marR="88900" lvl="0" indent="0" algn="ctr" rtl="0">
                        <a:lnSpc>
                          <a:spcPct val="115000"/>
                        </a:lnSpc>
                        <a:spcBef>
                          <a:spcPts val="0"/>
                        </a:spcBef>
                        <a:buNone/>
                      </a:pPr>
                      <a:r>
                        <a:rPr lang="en-US" sz="1100" b="1" dirty="0"/>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5"/>
                  </a:ext>
                </a:extLst>
              </a:tr>
              <a:tr h="609560">
                <a:tc>
                  <a:txBody>
                    <a:bodyPr/>
                    <a:lstStyle/>
                    <a:p>
                      <a:pPr marL="88900" marR="88900" lvl="0" indent="0" algn="ctr" rtl="0">
                        <a:lnSpc>
                          <a:spcPct val="115000"/>
                        </a:lnSpc>
                        <a:spcBef>
                          <a:spcPts val="0"/>
                        </a:spcBef>
                        <a:buNone/>
                      </a:pPr>
                      <a:r>
                        <a:rPr lang="en-US" sz="1100" b="1"/>
                        <a:t>Edge 2000</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marL="88900" marR="88900" lvl="0" indent="0" algn="ctr" rtl="0">
                        <a:lnSpc>
                          <a:spcPct val="115000"/>
                        </a:lnSpc>
                        <a:spcBef>
                          <a:spcPts val="0"/>
                        </a:spcBef>
                        <a:buNone/>
                      </a:pPr>
                      <a:r>
                        <a:rPr lang="en-US" sz="1100" b="1"/>
                        <a:t> </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00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a:p>
                  </a:txBody>
                  <a:tcPr/>
                </a:tc>
                <a:tc>
                  <a:txBody>
                    <a:bodyPr/>
                    <a:lstStyle/>
                    <a:p>
                      <a:pPr lvl="0" rtl="0">
                        <a:spcBef>
                          <a:spcPts val="0"/>
                        </a:spcBef>
                        <a:buNone/>
                      </a:pPr>
                      <a:endParaRPr sz="24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6"/>
                  </a:ext>
                </a:extLst>
              </a:tr>
              <a:tr h="609560">
                <a:tc>
                  <a:txBody>
                    <a:bodyPr/>
                    <a:lstStyle/>
                    <a:p>
                      <a:pPr marL="88900" marR="88900" lvl="0" indent="0" algn="ctr" rtl="0">
                        <a:lnSpc>
                          <a:spcPct val="115000"/>
                        </a:lnSpc>
                        <a:spcBef>
                          <a:spcPts val="0"/>
                        </a:spcBef>
                        <a:buNone/>
                      </a:pPr>
                      <a:r>
                        <a:rPr lang="en-US" sz="1100" b="1"/>
                        <a:t>Virtual Edge</a:t>
                      </a:r>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D9D9D9"/>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118533" marR="118533" marT="118533" marB="118533">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gridSpan="2">
                  <a:txBody>
                    <a:bodyPr/>
                    <a:lstStyle/>
                    <a:p>
                      <a:pPr lvl="0" rtl="0">
                        <a:spcBef>
                          <a:spcPts val="0"/>
                        </a:spcBef>
                        <a:buNone/>
                      </a:pPr>
                      <a:endParaRPr sz="2400"/>
                    </a:p>
                  </a:txBody>
                  <a:tcPr marL="33867" marR="33867" marT="33867" marB="33867">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hMerge="1">
                  <a:txBody>
                    <a:bodyPr/>
                    <a:lstStyle/>
                    <a:p>
                      <a:endParaRPr lang="en-US"/>
                    </a:p>
                  </a:txBody>
                  <a:tcPr/>
                </a:tc>
                <a:tc>
                  <a:txBody>
                    <a:bodyPr/>
                    <a:lstStyle/>
                    <a:p>
                      <a:pPr lvl="0" rtl="0">
                        <a:spcBef>
                          <a:spcPts val="0"/>
                        </a:spcBef>
                        <a:buNone/>
                      </a:pPr>
                      <a:endParaRPr sz="24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tc>
                  <a:txBody>
                    <a:bodyPr/>
                    <a:lstStyle/>
                    <a:p>
                      <a:pPr lvl="0" rtl="0">
                        <a:spcBef>
                          <a:spcPts val="0"/>
                        </a:spcBef>
                        <a:buNone/>
                      </a:pPr>
                      <a:endParaRPr sz="2400" dirty="0"/>
                    </a:p>
                  </a:txBody>
                  <a:tcPr marL="97367" marR="97367" marT="121900" marB="121900">
                    <a:lnL w="12675" cap="flat" cmpd="sng">
                      <a:solidFill>
                        <a:srgbClr val="000000"/>
                      </a:solidFill>
                      <a:prstDash val="solid"/>
                      <a:round/>
                      <a:headEnd type="none" w="med" len="med"/>
                      <a:tailEnd type="none" w="med" len="med"/>
                    </a:lnL>
                    <a:lnR w="12675" cap="flat" cmpd="sng">
                      <a:solidFill>
                        <a:srgbClr val="000000"/>
                      </a:solidFill>
                      <a:prstDash val="solid"/>
                      <a:round/>
                      <a:headEnd type="none" w="med" len="med"/>
                      <a:tailEnd type="none" w="med" len="med"/>
                    </a:lnR>
                    <a:lnT w="12675" cap="flat" cmpd="sng">
                      <a:solidFill>
                        <a:srgbClr val="000000"/>
                      </a:solidFill>
                      <a:prstDash val="solid"/>
                      <a:round/>
                      <a:headEnd type="none" w="med" len="med"/>
                      <a:tailEnd type="none" w="med" len="med"/>
                    </a:lnT>
                    <a:lnB w="12675" cap="flat" cmpd="sng">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7"/>
                  </a:ext>
                </a:extLst>
              </a:tr>
            </a:tbl>
          </a:graphicData>
        </a:graphic>
      </p:graphicFrame>
      <p:graphicFrame>
        <p:nvGraphicFramePr>
          <p:cNvPr id="211" name="Shape 211"/>
          <p:cNvGraphicFramePr/>
          <p:nvPr>
            <p:extLst>
              <p:ext uri="{D42A27DB-BD31-4B8C-83A1-F6EECF244321}">
                <p14:modId xmlns:p14="http://schemas.microsoft.com/office/powerpoint/2010/main" val="2267830950"/>
              </p:ext>
            </p:extLst>
          </p:nvPr>
        </p:nvGraphicFramePr>
        <p:xfrm>
          <a:off x="3759499" y="6066512"/>
          <a:ext cx="4488949" cy="472400"/>
        </p:xfrm>
        <a:graphic>
          <a:graphicData uri="http://schemas.openxmlformats.org/drawingml/2006/table">
            <a:tbl>
              <a:tblPr>
                <a:noFill/>
              </a:tblPr>
              <a:tblGrid>
                <a:gridCol w="1025605">
                  <a:extLst>
                    <a:ext uri="{9D8B030D-6E8A-4147-A177-3AD203B41FA5}">
                      <a16:colId xmlns:a16="http://schemas.microsoft.com/office/drawing/2014/main" val="20000"/>
                    </a:ext>
                  </a:extLst>
                </a:gridCol>
                <a:gridCol w="3463344">
                  <a:extLst>
                    <a:ext uri="{9D8B030D-6E8A-4147-A177-3AD203B41FA5}">
                      <a16:colId xmlns:a16="http://schemas.microsoft.com/office/drawing/2014/main" val="20001"/>
                    </a:ext>
                  </a:extLst>
                </a:gridCol>
              </a:tblGrid>
              <a:tr h="467320">
                <a:tc>
                  <a:txBody>
                    <a:bodyPr/>
                    <a:lstStyle/>
                    <a:p>
                      <a:pPr lvl="0">
                        <a:spcBef>
                          <a:spcPts val="0"/>
                        </a:spcBef>
                        <a:buNone/>
                      </a:pPr>
                      <a:endParaRPr sz="1500"/>
                    </a:p>
                  </a:txBody>
                  <a:tcPr marL="121900" marR="121900" marT="121900" marB="121900">
                    <a:solidFill>
                      <a:srgbClr val="00FF00"/>
                    </a:solidFill>
                  </a:tcPr>
                </a:tc>
                <a:tc>
                  <a:txBody>
                    <a:bodyPr/>
                    <a:lstStyle/>
                    <a:p>
                      <a:pPr lvl="0">
                        <a:spcBef>
                          <a:spcPts val="0"/>
                        </a:spcBef>
                        <a:buNone/>
                      </a:pPr>
                      <a:r>
                        <a:rPr lang="en-US" sz="1500" dirty="0"/>
                        <a:t>Supported Throughput License</a:t>
                      </a:r>
                    </a:p>
                  </a:txBody>
                  <a:tcPr marL="121900" marR="121900" marT="121900" marB="12190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72964548"/>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259541" y="0"/>
            <a:ext cx="9624800" cy="914400"/>
          </a:xfrm>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sz="3200" dirty="0">
                <a:solidFill>
                  <a:schemeClr val="tx1"/>
                </a:solidFill>
              </a:rPr>
              <a:t>Definition of WAN Aggregate Throughput</a:t>
            </a:r>
          </a:p>
        </p:txBody>
      </p:sp>
      <p:pic>
        <p:nvPicPr>
          <p:cNvPr id="231" name="Shape 231" descr="VeloCloud5x0_Angle.png"/>
          <p:cNvPicPr preferRelativeResize="0"/>
          <p:nvPr/>
        </p:nvPicPr>
        <p:blipFill rotWithShape="1">
          <a:blip r:embed="rId3">
            <a:alphaModFix/>
          </a:blip>
          <a:srcRect/>
          <a:stretch/>
        </p:blipFill>
        <p:spPr>
          <a:xfrm>
            <a:off x="458102" y="2316358"/>
            <a:ext cx="2024351" cy="1404255"/>
          </a:xfrm>
          <a:prstGeom prst="rect">
            <a:avLst/>
          </a:prstGeom>
          <a:noFill/>
          <a:ln>
            <a:noFill/>
          </a:ln>
        </p:spPr>
      </p:pic>
      <p:pic>
        <p:nvPicPr>
          <p:cNvPr id="232" name="Shape 232" descr="InternetAsWAN.png"/>
          <p:cNvPicPr preferRelativeResize="0"/>
          <p:nvPr/>
        </p:nvPicPr>
        <p:blipFill rotWithShape="1">
          <a:blip r:embed="rId4">
            <a:alphaModFix/>
          </a:blip>
          <a:srcRect/>
          <a:stretch/>
        </p:blipFill>
        <p:spPr>
          <a:xfrm>
            <a:off x="4975294" y="2404871"/>
            <a:ext cx="1088709" cy="506603"/>
          </a:xfrm>
          <a:prstGeom prst="rect">
            <a:avLst/>
          </a:prstGeom>
          <a:noFill/>
          <a:ln>
            <a:noFill/>
          </a:ln>
        </p:spPr>
      </p:pic>
      <p:sp>
        <p:nvSpPr>
          <p:cNvPr id="233" name="Shape 233"/>
          <p:cNvSpPr/>
          <p:nvPr/>
        </p:nvSpPr>
        <p:spPr>
          <a:xfrm>
            <a:off x="2619299" y="2698817"/>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34" name="Shape 234"/>
          <p:cNvSpPr/>
          <p:nvPr/>
        </p:nvSpPr>
        <p:spPr>
          <a:xfrm rot="10800000">
            <a:off x="2619469" y="3039943"/>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pic>
        <p:nvPicPr>
          <p:cNvPr id="235" name="Shape 235" descr="VeloCloud5x0_Angle.png"/>
          <p:cNvPicPr preferRelativeResize="0"/>
          <p:nvPr/>
        </p:nvPicPr>
        <p:blipFill rotWithShape="1">
          <a:blip r:embed="rId3">
            <a:alphaModFix/>
          </a:blip>
          <a:srcRect/>
          <a:stretch/>
        </p:blipFill>
        <p:spPr>
          <a:xfrm>
            <a:off x="7624558" y="2150550"/>
            <a:ext cx="2024351" cy="1404255"/>
          </a:xfrm>
          <a:prstGeom prst="rect">
            <a:avLst/>
          </a:prstGeom>
          <a:noFill/>
          <a:ln>
            <a:noFill/>
          </a:ln>
        </p:spPr>
      </p:pic>
      <p:sp>
        <p:nvSpPr>
          <p:cNvPr id="236" name="Shape 236"/>
          <p:cNvSpPr/>
          <p:nvPr/>
        </p:nvSpPr>
        <p:spPr>
          <a:xfrm>
            <a:off x="9945876" y="1809587"/>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37" name="Shape 237"/>
          <p:cNvSpPr/>
          <p:nvPr/>
        </p:nvSpPr>
        <p:spPr>
          <a:xfrm rot="10800000">
            <a:off x="9946047" y="2150712"/>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38" name="Shape 238"/>
          <p:cNvSpPr/>
          <p:nvPr/>
        </p:nvSpPr>
        <p:spPr>
          <a:xfrm>
            <a:off x="9946264" y="3050337"/>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39" name="Shape 239"/>
          <p:cNvSpPr/>
          <p:nvPr/>
        </p:nvSpPr>
        <p:spPr>
          <a:xfrm rot="10800000">
            <a:off x="9946435" y="3391463"/>
            <a:ext cx="1480000" cy="340800"/>
          </a:xfrm>
          <a:prstGeom prst="rightArrow">
            <a:avLst>
              <a:gd name="adj1" fmla="val 50000"/>
              <a:gd name="adj2" fmla="val 50000"/>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40" name="Shape 240"/>
          <p:cNvSpPr txBox="1"/>
          <p:nvPr/>
        </p:nvSpPr>
        <p:spPr>
          <a:xfrm>
            <a:off x="2395517" y="3356824"/>
            <a:ext cx="19904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15Mbps downstream</a:t>
            </a:r>
          </a:p>
        </p:txBody>
      </p:sp>
      <p:sp>
        <p:nvSpPr>
          <p:cNvPr id="241" name="Shape 241"/>
          <p:cNvSpPr txBox="1"/>
          <p:nvPr/>
        </p:nvSpPr>
        <p:spPr>
          <a:xfrm>
            <a:off x="2364239" y="2344028"/>
            <a:ext cx="17488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10Mbps upstream</a:t>
            </a:r>
          </a:p>
        </p:txBody>
      </p:sp>
      <p:sp>
        <p:nvSpPr>
          <p:cNvPr id="242" name="Shape 242"/>
          <p:cNvSpPr txBox="1"/>
          <p:nvPr/>
        </p:nvSpPr>
        <p:spPr>
          <a:xfrm>
            <a:off x="347123" y="3892149"/>
            <a:ext cx="3653600" cy="1969600"/>
          </a:xfrm>
          <a:prstGeom prst="rect">
            <a:avLst/>
          </a:prstGeom>
          <a:noFill/>
          <a:ln>
            <a:noFill/>
          </a:ln>
        </p:spPr>
        <p:txBody>
          <a:bodyPr wrap="square" lIns="121900" tIns="60933" rIns="121900" bIns="60933" anchor="t" anchorCtr="0">
            <a:noAutofit/>
          </a:bodyPr>
          <a:lstStyle/>
          <a:p>
            <a:pPr>
              <a:spcBef>
                <a:spcPts val="0"/>
              </a:spcBef>
              <a:buSzPct val="25000"/>
            </a:pPr>
            <a:r>
              <a:rPr lang="en-US" sz="2400">
                <a:solidFill>
                  <a:schemeClr val="dk1"/>
                </a:solidFill>
                <a:latin typeface="Arial"/>
                <a:ea typeface="Arial"/>
                <a:cs typeface="Arial"/>
                <a:sym typeface="Arial"/>
              </a:rPr>
              <a:t>15 + 10 = 25Mbps WAN throughput</a:t>
            </a:r>
          </a:p>
          <a:p>
            <a:pPr>
              <a:spcBef>
                <a:spcPts val="0"/>
              </a:spcBef>
            </a:pPr>
            <a:endParaRPr sz="2400">
              <a:solidFill>
                <a:schemeClr val="dk1"/>
              </a:solidFill>
              <a:latin typeface="Arial"/>
              <a:ea typeface="Arial"/>
              <a:cs typeface="Arial"/>
              <a:sym typeface="Arial"/>
            </a:endParaRPr>
          </a:p>
          <a:p>
            <a:pPr>
              <a:spcBef>
                <a:spcPts val="0"/>
              </a:spcBef>
              <a:buSzPct val="25000"/>
            </a:pPr>
            <a:r>
              <a:rPr lang="en-US" sz="2400">
                <a:solidFill>
                  <a:schemeClr val="dk1"/>
                </a:solidFill>
                <a:latin typeface="Arial"/>
                <a:ea typeface="Arial"/>
                <a:cs typeface="Arial"/>
                <a:sym typeface="Arial"/>
              </a:rPr>
              <a:t>Recommend 30Mbps Tier</a:t>
            </a:r>
          </a:p>
        </p:txBody>
      </p:sp>
      <p:sp>
        <p:nvSpPr>
          <p:cNvPr id="243" name="Shape 243"/>
          <p:cNvSpPr txBox="1"/>
          <p:nvPr/>
        </p:nvSpPr>
        <p:spPr>
          <a:xfrm>
            <a:off x="4632368" y="2082757"/>
            <a:ext cx="17936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Dynamic Multipath</a:t>
            </a:r>
          </a:p>
        </p:txBody>
      </p:sp>
      <p:sp>
        <p:nvSpPr>
          <p:cNvPr id="244" name="Shape 244"/>
          <p:cNvSpPr/>
          <p:nvPr/>
        </p:nvSpPr>
        <p:spPr>
          <a:xfrm>
            <a:off x="4882170" y="3321919"/>
            <a:ext cx="1250197" cy="317019"/>
          </a:xfrm>
          <a:prstGeom prst="flowChartMagneticDrum">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45" name="Shape 245"/>
          <p:cNvSpPr txBox="1"/>
          <p:nvPr/>
        </p:nvSpPr>
        <p:spPr>
          <a:xfrm>
            <a:off x="5133216" y="2924612"/>
            <a:ext cx="6352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VPN</a:t>
            </a:r>
          </a:p>
        </p:txBody>
      </p:sp>
      <p:sp>
        <p:nvSpPr>
          <p:cNvPr id="246" name="Shape 246"/>
          <p:cNvSpPr txBox="1"/>
          <p:nvPr/>
        </p:nvSpPr>
        <p:spPr>
          <a:xfrm>
            <a:off x="4794805" y="3886103"/>
            <a:ext cx="16312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Direct to Internet</a:t>
            </a:r>
          </a:p>
        </p:txBody>
      </p:sp>
      <p:sp>
        <p:nvSpPr>
          <p:cNvPr id="247" name="Shape 247"/>
          <p:cNvSpPr/>
          <p:nvPr/>
        </p:nvSpPr>
        <p:spPr>
          <a:xfrm>
            <a:off x="4939308" y="4218051"/>
            <a:ext cx="1292800" cy="468800"/>
          </a:xfrm>
          <a:prstGeom prst="leftRightArrow">
            <a:avLst>
              <a:gd name="adj1" fmla="val 50000"/>
              <a:gd name="adj2" fmla="val 50000"/>
            </a:avLst>
          </a:prstGeom>
          <a:solidFill>
            <a:srgbClr val="F2F2F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48" name="Shape 248"/>
          <p:cNvSpPr/>
          <p:nvPr/>
        </p:nvSpPr>
        <p:spPr>
          <a:xfrm>
            <a:off x="4468023" y="1788227"/>
            <a:ext cx="2352800" cy="3335200"/>
          </a:xfrm>
          <a:prstGeom prst="rect">
            <a:avLst/>
          </a:prstGeom>
          <a:noFill/>
          <a:ln w="28575" cap="flat" cmpd="sng">
            <a:solidFill>
              <a:srgbClr val="7F7F7F"/>
            </a:solidFill>
            <a:prstDash val="dash"/>
            <a:round/>
            <a:headEnd type="none" w="med" len="med"/>
            <a:tailEnd type="none" w="med" len="med"/>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249" name="Shape 249"/>
          <p:cNvSpPr txBox="1"/>
          <p:nvPr/>
        </p:nvSpPr>
        <p:spPr>
          <a:xfrm>
            <a:off x="3826297" y="5194063"/>
            <a:ext cx="3884400" cy="615600"/>
          </a:xfrm>
          <a:prstGeom prst="rect">
            <a:avLst/>
          </a:prstGeom>
          <a:noFill/>
          <a:ln>
            <a:noFill/>
          </a:ln>
        </p:spPr>
        <p:txBody>
          <a:bodyPr wrap="square" lIns="121900" tIns="60933" rIns="121900" bIns="60933" anchor="t" anchorCtr="0">
            <a:noAutofit/>
          </a:bodyPr>
          <a:lstStyle/>
          <a:p>
            <a:pPr>
              <a:spcBef>
                <a:spcPts val="0"/>
              </a:spcBef>
              <a:buSzPct val="25000"/>
            </a:pPr>
            <a:r>
              <a:rPr lang="en-US" sz="1600" b="1">
                <a:solidFill>
                  <a:schemeClr val="dk1"/>
                </a:solidFill>
                <a:latin typeface="Arial"/>
                <a:ea typeface="Arial"/>
                <a:cs typeface="Arial"/>
                <a:sym typeface="Arial"/>
              </a:rPr>
              <a:t>Any mix of services including 100% encryption and Dynamic Multipath</a:t>
            </a:r>
            <a:r>
              <a:rPr lang="en-US" sz="1600" b="1">
                <a:solidFill>
                  <a:schemeClr val="dk1"/>
                </a:solidFill>
              </a:rPr>
              <a:t>. Throughput tier includes ALL traffic processed by Edge</a:t>
            </a:r>
          </a:p>
        </p:txBody>
      </p:sp>
      <p:sp>
        <p:nvSpPr>
          <p:cNvPr id="250" name="Shape 250"/>
          <p:cNvSpPr/>
          <p:nvPr/>
        </p:nvSpPr>
        <p:spPr>
          <a:xfrm>
            <a:off x="1935867" y="1550752"/>
            <a:ext cx="1093200" cy="634800"/>
          </a:xfrm>
          <a:prstGeom prst="wedgeRectCallout">
            <a:avLst>
              <a:gd name="adj1" fmla="val -1977"/>
              <a:gd name="adj2" fmla="val 147143"/>
            </a:avLst>
          </a:prstGeom>
          <a:solidFill>
            <a:schemeClr val="accent2"/>
          </a:solidFill>
          <a:ln>
            <a:noFill/>
          </a:ln>
          <a:effectLst>
            <a:outerShdw blurRad="40000" dist="23000" dir="5400000" rotWithShape="0">
              <a:srgbClr val="000000">
                <a:alpha val="34900"/>
              </a:srgbClr>
            </a:outerShdw>
          </a:effectLst>
        </p:spPr>
        <p:txBody>
          <a:bodyPr wrap="square" lIns="121900" tIns="60933" rIns="121900" bIns="60933" anchor="ctr" anchorCtr="0">
            <a:noAutofit/>
          </a:bodyPr>
          <a:lstStyle/>
          <a:p>
            <a:pPr algn="ctr">
              <a:spcBef>
                <a:spcPts val="0"/>
              </a:spcBef>
              <a:buSzPct val="25000"/>
            </a:pPr>
            <a:r>
              <a:rPr lang="en-US" sz="1333" b="1">
                <a:solidFill>
                  <a:schemeClr val="lt1"/>
                </a:solidFill>
                <a:latin typeface="Arial"/>
                <a:ea typeface="Arial"/>
                <a:cs typeface="Arial"/>
                <a:sym typeface="Arial"/>
              </a:rPr>
              <a:t>WAN Interfaces</a:t>
            </a:r>
          </a:p>
        </p:txBody>
      </p:sp>
      <p:sp>
        <p:nvSpPr>
          <p:cNvPr id="251" name="Shape 251"/>
          <p:cNvSpPr txBox="1"/>
          <p:nvPr/>
        </p:nvSpPr>
        <p:spPr>
          <a:xfrm>
            <a:off x="9682149" y="2470248"/>
            <a:ext cx="19904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15Mbps downstream</a:t>
            </a:r>
          </a:p>
        </p:txBody>
      </p:sp>
      <p:sp>
        <p:nvSpPr>
          <p:cNvPr id="252" name="Shape 252"/>
          <p:cNvSpPr txBox="1"/>
          <p:nvPr/>
        </p:nvSpPr>
        <p:spPr>
          <a:xfrm>
            <a:off x="9682149" y="1562609"/>
            <a:ext cx="17488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10Mbps upstream</a:t>
            </a:r>
          </a:p>
        </p:txBody>
      </p:sp>
      <p:sp>
        <p:nvSpPr>
          <p:cNvPr id="253" name="Shape 253"/>
          <p:cNvSpPr txBox="1"/>
          <p:nvPr/>
        </p:nvSpPr>
        <p:spPr>
          <a:xfrm>
            <a:off x="9702009" y="3732263"/>
            <a:ext cx="19904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10Mbps downstream</a:t>
            </a:r>
          </a:p>
        </p:txBody>
      </p:sp>
      <p:sp>
        <p:nvSpPr>
          <p:cNvPr id="254" name="Shape 254"/>
          <p:cNvSpPr txBox="1"/>
          <p:nvPr/>
        </p:nvSpPr>
        <p:spPr>
          <a:xfrm>
            <a:off x="9670731" y="2803685"/>
            <a:ext cx="1644000" cy="348800"/>
          </a:xfrm>
          <a:prstGeom prst="rect">
            <a:avLst/>
          </a:prstGeom>
          <a:noFill/>
          <a:ln>
            <a:noFill/>
          </a:ln>
        </p:spPr>
        <p:txBody>
          <a:bodyPr wrap="square" lIns="121900" tIns="60933" rIns="121900" bIns="60933" anchor="t" anchorCtr="0">
            <a:noAutofit/>
          </a:bodyPr>
          <a:lstStyle/>
          <a:p>
            <a:pPr>
              <a:spcBef>
                <a:spcPts val="0"/>
              </a:spcBef>
              <a:buSzPct val="25000"/>
            </a:pPr>
            <a:r>
              <a:rPr lang="en-US" sz="1467">
                <a:solidFill>
                  <a:schemeClr val="dk1"/>
                </a:solidFill>
                <a:latin typeface="Arial"/>
                <a:ea typeface="Arial"/>
                <a:cs typeface="Arial"/>
                <a:sym typeface="Arial"/>
              </a:rPr>
              <a:t>8Mbps upstream</a:t>
            </a:r>
          </a:p>
        </p:txBody>
      </p:sp>
      <p:sp>
        <p:nvSpPr>
          <p:cNvPr id="255" name="Shape 255"/>
          <p:cNvSpPr txBox="1"/>
          <p:nvPr/>
        </p:nvSpPr>
        <p:spPr>
          <a:xfrm>
            <a:off x="7792781" y="4044804"/>
            <a:ext cx="4166400" cy="1969600"/>
          </a:xfrm>
          <a:prstGeom prst="rect">
            <a:avLst/>
          </a:prstGeom>
          <a:noFill/>
          <a:ln>
            <a:noFill/>
          </a:ln>
        </p:spPr>
        <p:txBody>
          <a:bodyPr wrap="square" lIns="121900" tIns="60933" rIns="121900" bIns="60933" anchor="t" anchorCtr="0">
            <a:noAutofit/>
          </a:bodyPr>
          <a:lstStyle/>
          <a:p>
            <a:pPr>
              <a:spcBef>
                <a:spcPts val="0"/>
              </a:spcBef>
              <a:buSzPct val="25000"/>
            </a:pPr>
            <a:r>
              <a:rPr lang="en-US" sz="2400">
                <a:solidFill>
                  <a:schemeClr val="dk1"/>
                </a:solidFill>
                <a:latin typeface="Arial"/>
                <a:ea typeface="Arial"/>
                <a:cs typeface="Arial"/>
                <a:sym typeface="Arial"/>
              </a:rPr>
              <a:t>15 + 10 + 10 + 8 = 43Mbps</a:t>
            </a:r>
          </a:p>
          <a:p>
            <a:pPr>
              <a:spcBef>
                <a:spcPts val="0"/>
              </a:spcBef>
              <a:buSzPct val="25000"/>
            </a:pPr>
            <a:r>
              <a:rPr lang="en-US" sz="2400">
                <a:solidFill>
                  <a:schemeClr val="dk1"/>
                </a:solidFill>
                <a:latin typeface="Arial"/>
                <a:ea typeface="Arial"/>
                <a:cs typeface="Arial"/>
                <a:sym typeface="Arial"/>
              </a:rPr>
              <a:t>WAN throughput</a:t>
            </a:r>
          </a:p>
          <a:p>
            <a:pPr>
              <a:spcBef>
                <a:spcPts val="0"/>
              </a:spcBef>
            </a:pPr>
            <a:endParaRPr sz="2400">
              <a:solidFill>
                <a:schemeClr val="dk1"/>
              </a:solidFill>
              <a:latin typeface="Arial"/>
              <a:ea typeface="Arial"/>
              <a:cs typeface="Arial"/>
              <a:sym typeface="Arial"/>
            </a:endParaRPr>
          </a:p>
          <a:p>
            <a:pPr>
              <a:spcBef>
                <a:spcPts val="0"/>
              </a:spcBef>
              <a:buSzPct val="25000"/>
            </a:pPr>
            <a:r>
              <a:rPr lang="en-US" sz="2400">
                <a:solidFill>
                  <a:schemeClr val="dk1"/>
                </a:solidFill>
                <a:latin typeface="Arial"/>
                <a:ea typeface="Arial"/>
                <a:cs typeface="Arial"/>
                <a:sym typeface="Arial"/>
              </a:rPr>
              <a:t>Recommend 50Mbps Tier, but lower tier may be chosen</a:t>
            </a:r>
          </a:p>
        </p:txBody>
      </p:sp>
      <p:sp>
        <p:nvSpPr>
          <p:cNvPr id="256" name="Shape 256"/>
          <p:cNvSpPr txBox="1"/>
          <p:nvPr/>
        </p:nvSpPr>
        <p:spPr>
          <a:xfrm>
            <a:off x="128617" y="1067236"/>
            <a:ext cx="3697600" cy="410400"/>
          </a:xfrm>
          <a:prstGeom prst="rect">
            <a:avLst/>
          </a:prstGeom>
          <a:noFill/>
          <a:ln>
            <a:noFill/>
          </a:ln>
        </p:spPr>
        <p:txBody>
          <a:bodyPr wrap="square" lIns="121900" tIns="60933" rIns="121900" bIns="60933" anchor="t" anchorCtr="0">
            <a:noAutofit/>
          </a:bodyPr>
          <a:lstStyle/>
          <a:p>
            <a:pPr>
              <a:spcBef>
                <a:spcPts val="0"/>
              </a:spcBef>
              <a:buSzPct val="25000"/>
            </a:pPr>
            <a:r>
              <a:rPr lang="en-US" sz="1867" b="1" i="1">
                <a:solidFill>
                  <a:schemeClr val="accent1"/>
                </a:solidFill>
                <a:latin typeface="Arial"/>
                <a:ea typeface="Arial"/>
                <a:cs typeface="Arial"/>
                <a:sym typeface="Arial"/>
              </a:rPr>
              <a:t>Example 1: Single WAN circuit</a:t>
            </a:r>
          </a:p>
        </p:txBody>
      </p:sp>
      <p:sp>
        <p:nvSpPr>
          <p:cNvPr id="257" name="Shape 257"/>
          <p:cNvSpPr txBox="1"/>
          <p:nvPr/>
        </p:nvSpPr>
        <p:spPr>
          <a:xfrm>
            <a:off x="6787892" y="1094248"/>
            <a:ext cx="3631600" cy="410400"/>
          </a:xfrm>
          <a:prstGeom prst="rect">
            <a:avLst/>
          </a:prstGeom>
          <a:noFill/>
          <a:ln>
            <a:noFill/>
          </a:ln>
        </p:spPr>
        <p:txBody>
          <a:bodyPr wrap="square" lIns="121900" tIns="60933" rIns="121900" bIns="60933" anchor="t" anchorCtr="0">
            <a:noAutofit/>
          </a:bodyPr>
          <a:lstStyle/>
          <a:p>
            <a:pPr>
              <a:spcBef>
                <a:spcPts val="0"/>
              </a:spcBef>
              <a:buSzPct val="25000"/>
            </a:pPr>
            <a:r>
              <a:rPr lang="en-US" sz="1867" b="1" i="1">
                <a:solidFill>
                  <a:schemeClr val="accent1"/>
                </a:solidFill>
                <a:latin typeface="Arial"/>
                <a:ea typeface="Arial"/>
                <a:cs typeface="Arial"/>
                <a:sym typeface="Arial"/>
              </a:rPr>
              <a:t>Example 2: Dual WAN circuits</a:t>
            </a:r>
          </a:p>
        </p:txBody>
      </p:sp>
      <p:sp>
        <p:nvSpPr>
          <p:cNvPr id="258" name="Shape 258"/>
          <p:cNvSpPr txBox="1"/>
          <p:nvPr/>
        </p:nvSpPr>
        <p:spPr>
          <a:xfrm>
            <a:off x="5314567" y="5689433"/>
            <a:ext cx="9122800" cy="410400"/>
          </a:xfrm>
          <a:prstGeom prst="rect">
            <a:avLst/>
          </a:prstGeom>
          <a:noFill/>
          <a:ln>
            <a:noFill/>
          </a:ln>
        </p:spPr>
        <p:txBody>
          <a:bodyPr wrap="square" lIns="121900" tIns="121900" rIns="121900" bIns="121900" anchor="t" anchorCtr="0">
            <a:noAutofit/>
          </a:bodyPr>
          <a:lstStyle/>
          <a:p>
            <a:pPr algn="ctr">
              <a:spcBef>
                <a:spcPts val="0"/>
              </a:spcBef>
            </a:pPr>
            <a:endParaRPr b="1"/>
          </a:p>
          <a:p>
            <a:pPr algn="ctr">
              <a:spcBef>
                <a:spcPts val="0"/>
              </a:spcBef>
            </a:pPr>
            <a:r>
              <a:rPr lang="en-US" b="1"/>
              <a:t>Customer may chose to underprovision</a:t>
            </a:r>
          </a:p>
          <a:p>
            <a:pPr algn="ctr">
              <a:spcBef>
                <a:spcPts val="0"/>
              </a:spcBef>
            </a:pPr>
            <a:r>
              <a:rPr lang="en-US" b="1"/>
              <a:t> to 30 Mbps</a:t>
            </a:r>
          </a:p>
        </p:txBody>
      </p:sp>
    </p:spTree>
    <p:extLst>
      <p:ext uri="{BB962C8B-B14F-4D97-AF65-F5344CB8AC3E}">
        <p14:creationId xmlns:p14="http://schemas.microsoft.com/office/powerpoint/2010/main" val="1771613161"/>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01752" y="283011"/>
            <a:ext cx="9688944" cy="519253"/>
          </a:xfrm>
          <a:prstGeom prst="rect">
            <a:avLst/>
          </a:prstGeom>
          <a:noFill/>
          <a:ln>
            <a:noFill/>
          </a:ln>
        </p:spPr>
        <p:txBody>
          <a:bodyPr vert="horz" wrap="square" lIns="0" tIns="0" rIns="0" bIns="0" numCol="1" anchor="ctr" anchorCtr="0" compatLnSpc="1">
            <a:prstTxWarp prst="textNoShape">
              <a:avLst/>
            </a:prstTxWarp>
            <a:noAutofit/>
          </a:bodyPr>
          <a:lstStyle/>
          <a:p>
            <a:pPr>
              <a:buSzPct val="25000"/>
            </a:pPr>
            <a:r>
              <a:rPr lang="en-US"/>
              <a:t>THE NETWORK MOVES TO THE CLOUD</a:t>
            </a:r>
          </a:p>
        </p:txBody>
      </p:sp>
      <p:sp>
        <p:nvSpPr>
          <p:cNvPr id="278" name="Shape 278"/>
          <p:cNvSpPr/>
          <p:nvPr/>
        </p:nvSpPr>
        <p:spPr>
          <a:xfrm>
            <a:off x="292101" y="3029469"/>
            <a:ext cx="2324099" cy="622299"/>
          </a:xfrm>
          <a:prstGeom prst="rect">
            <a:avLst/>
          </a:prstGeom>
          <a:solidFill>
            <a:schemeClr val="accent1"/>
          </a:solidFill>
          <a:ln>
            <a:noFill/>
          </a:ln>
        </p:spPr>
        <p:txBody>
          <a:bodyPr lIns="91425" tIns="45700" rIns="91425" bIns="45700" anchor="ctr" anchorCtr="0">
            <a:noAutofit/>
          </a:bodyPr>
          <a:lstStyle/>
          <a:p>
            <a:pPr algn="ctr">
              <a:buSzPct val="25000"/>
            </a:pPr>
            <a:r>
              <a:rPr lang="en-US">
                <a:solidFill>
                  <a:srgbClr val="FFFFFF"/>
                </a:solidFill>
                <a:latin typeface="Open Sans"/>
                <a:ea typeface="Open Sans"/>
                <a:cs typeface="Open Sans"/>
                <a:sym typeface="Open Sans"/>
              </a:rPr>
              <a:t>Data Center</a:t>
            </a:r>
          </a:p>
        </p:txBody>
      </p:sp>
      <p:sp>
        <p:nvSpPr>
          <p:cNvPr id="279" name="Shape 279"/>
          <p:cNvSpPr/>
          <p:nvPr/>
        </p:nvSpPr>
        <p:spPr>
          <a:xfrm>
            <a:off x="3382433" y="3029469"/>
            <a:ext cx="2324099" cy="622299"/>
          </a:xfrm>
          <a:prstGeom prst="rect">
            <a:avLst/>
          </a:prstGeom>
          <a:solidFill>
            <a:schemeClr val="accent2"/>
          </a:solidFill>
          <a:ln>
            <a:noFill/>
          </a:ln>
        </p:spPr>
        <p:txBody>
          <a:bodyPr lIns="91425" tIns="45700" rIns="91425" bIns="45700" anchor="ctr" anchorCtr="0">
            <a:noAutofit/>
          </a:bodyPr>
          <a:lstStyle/>
          <a:p>
            <a:pPr algn="ctr">
              <a:buSzPct val="25000"/>
            </a:pPr>
            <a:r>
              <a:rPr lang="en-US">
                <a:solidFill>
                  <a:srgbClr val="FFFFFF"/>
                </a:solidFill>
                <a:latin typeface="Open Sans"/>
                <a:ea typeface="Open Sans"/>
                <a:cs typeface="Open Sans"/>
                <a:sym typeface="Open Sans"/>
              </a:rPr>
              <a:t>Application</a:t>
            </a:r>
          </a:p>
        </p:txBody>
      </p:sp>
      <p:sp>
        <p:nvSpPr>
          <p:cNvPr id="280" name="Shape 280"/>
          <p:cNvSpPr/>
          <p:nvPr/>
        </p:nvSpPr>
        <p:spPr>
          <a:xfrm>
            <a:off x="6472768" y="3029469"/>
            <a:ext cx="2324099" cy="622299"/>
          </a:xfrm>
          <a:prstGeom prst="rect">
            <a:avLst/>
          </a:prstGeom>
          <a:solidFill>
            <a:schemeClr val="accent3"/>
          </a:solidFill>
          <a:ln>
            <a:noFill/>
          </a:ln>
        </p:spPr>
        <p:txBody>
          <a:bodyPr lIns="91425" tIns="45700" rIns="91425" bIns="45700" anchor="ctr" anchorCtr="0">
            <a:noAutofit/>
          </a:bodyPr>
          <a:lstStyle/>
          <a:p>
            <a:pPr algn="ctr">
              <a:buSzPct val="25000"/>
            </a:pPr>
            <a:r>
              <a:rPr lang="en-US">
                <a:solidFill>
                  <a:srgbClr val="FFFFFF"/>
                </a:solidFill>
                <a:latin typeface="Open Sans"/>
                <a:ea typeface="Open Sans"/>
                <a:cs typeface="Open Sans"/>
                <a:sym typeface="Open Sans"/>
              </a:rPr>
              <a:t>Storage</a:t>
            </a:r>
          </a:p>
        </p:txBody>
      </p:sp>
      <p:sp>
        <p:nvSpPr>
          <p:cNvPr id="281" name="Shape 281"/>
          <p:cNvSpPr/>
          <p:nvPr/>
        </p:nvSpPr>
        <p:spPr>
          <a:xfrm>
            <a:off x="9563101" y="3029469"/>
            <a:ext cx="2324099" cy="622299"/>
          </a:xfrm>
          <a:prstGeom prst="rect">
            <a:avLst/>
          </a:prstGeom>
          <a:solidFill>
            <a:schemeClr val="accent4"/>
          </a:solidFill>
          <a:ln>
            <a:noFill/>
          </a:ln>
        </p:spPr>
        <p:txBody>
          <a:bodyPr lIns="91425" tIns="45700" rIns="91425" bIns="45700" anchor="ctr" anchorCtr="0">
            <a:noAutofit/>
          </a:bodyPr>
          <a:lstStyle/>
          <a:p>
            <a:pPr algn="ctr">
              <a:buSzPct val="25000"/>
            </a:pPr>
            <a:r>
              <a:rPr lang="en-US">
                <a:solidFill>
                  <a:srgbClr val="231F20"/>
                </a:solidFill>
                <a:latin typeface="Open Sans"/>
                <a:ea typeface="Open Sans"/>
                <a:cs typeface="Open Sans"/>
                <a:sym typeface="Open Sans"/>
              </a:rPr>
              <a:t>Network</a:t>
            </a:r>
          </a:p>
        </p:txBody>
      </p:sp>
      <p:pic>
        <p:nvPicPr>
          <p:cNvPr id="282" name="Shape 282"/>
          <p:cNvPicPr preferRelativeResize="0"/>
          <p:nvPr/>
        </p:nvPicPr>
        <p:blipFill rotWithShape="1">
          <a:blip r:embed="rId3">
            <a:alphaModFix/>
          </a:blip>
          <a:srcRect/>
          <a:stretch/>
        </p:blipFill>
        <p:spPr>
          <a:xfrm>
            <a:off x="563244" y="3951216"/>
            <a:ext cx="1781813" cy="305219"/>
          </a:xfrm>
          <a:prstGeom prst="rect">
            <a:avLst/>
          </a:prstGeom>
          <a:noFill/>
          <a:ln>
            <a:noFill/>
          </a:ln>
        </p:spPr>
      </p:pic>
      <p:pic>
        <p:nvPicPr>
          <p:cNvPr id="283" name="Shape 283" descr="A close up of a sign  Description generated with high confidence"/>
          <p:cNvPicPr preferRelativeResize="0"/>
          <p:nvPr/>
        </p:nvPicPr>
        <p:blipFill rotWithShape="1">
          <a:blip r:embed="rId4">
            <a:alphaModFix/>
          </a:blip>
          <a:srcRect/>
          <a:stretch/>
        </p:blipFill>
        <p:spPr>
          <a:xfrm>
            <a:off x="885851" y="4690332"/>
            <a:ext cx="1084028" cy="524669"/>
          </a:xfrm>
          <a:prstGeom prst="rect">
            <a:avLst/>
          </a:prstGeom>
          <a:noFill/>
          <a:ln>
            <a:noFill/>
          </a:ln>
        </p:spPr>
      </p:pic>
      <p:pic>
        <p:nvPicPr>
          <p:cNvPr id="284" name="Shape 284"/>
          <p:cNvPicPr preferRelativeResize="0"/>
          <p:nvPr/>
        </p:nvPicPr>
        <p:blipFill rotWithShape="1">
          <a:blip r:embed="rId5">
            <a:alphaModFix/>
          </a:blip>
          <a:srcRect/>
          <a:stretch/>
        </p:blipFill>
        <p:spPr>
          <a:xfrm>
            <a:off x="885851" y="5673872"/>
            <a:ext cx="1084028" cy="407867"/>
          </a:xfrm>
          <a:prstGeom prst="rect">
            <a:avLst/>
          </a:prstGeom>
          <a:noFill/>
          <a:ln>
            <a:noFill/>
          </a:ln>
        </p:spPr>
      </p:pic>
      <p:pic>
        <p:nvPicPr>
          <p:cNvPr id="285" name="Shape 285"/>
          <p:cNvPicPr preferRelativeResize="0"/>
          <p:nvPr/>
        </p:nvPicPr>
        <p:blipFill rotWithShape="1">
          <a:blip r:embed="rId6">
            <a:alphaModFix/>
          </a:blip>
          <a:srcRect/>
          <a:stretch/>
        </p:blipFill>
        <p:spPr>
          <a:xfrm>
            <a:off x="3830975" y="3928008"/>
            <a:ext cx="1427016" cy="328427"/>
          </a:xfrm>
          <a:prstGeom prst="rect">
            <a:avLst/>
          </a:prstGeom>
          <a:noFill/>
          <a:ln>
            <a:noFill/>
          </a:ln>
        </p:spPr>
      </p:pic>
      <p:pic>
        <p:nvPicPr>
          <p:cNvPr id="286" name="Shape 286" descr="A picture containing thing  Description generated with high confidence"/>
          <p:cNvPicPr preferRelativeResize="0"/>
          <p:nvPr/>
        </p:nvPicPr>
        <p:blipFill rotWithShape="1">
          <a:blip r:embed="rId7">
            <a:alphaModFix/>
          </a:blip>
          <a:srcRect/>
          <a:stretch/>
        </p:blipFill>
        <p:spPr>
          <a:xfrm>
            <a:off x="10043833" y="3871547"/>
            <a:ext cx="1362635" cy="286903"/>
          </a:xfrm>
          <a:prstGeom prst="rect">
            <a:avLst/>
          </a:prstGeom>
          <a:noFill/>
          <a:ln>
            <a:noFill/>
          </a:ln>
        </p:spPr>
      </p:pic>
      <p:pic>
        <p:nvPicPr>
          <p:cNvPr id="287" name="Shape 287"/>
          <p:cNvPicPr preferRelativeResize="0"/>
          <p:nvPr/>
        </p:nvPicPr>
        <p:blipFill rotWithShape="1">
          <a:blip r:embed="rId8">
            <a:alphaModFix/>
          </a:blip>
          <a:srcRect/>
          <a:stretch/>
        </p:blipFill>
        <p:spPr>
          <a:xfrm>
            <a:off x="4169905" y="4690332"/>
            <a:ext cx="749155" cy="524669"/>
          </a:xfrm>
          <a:prstGeom prst="rect">
            <a:avLst/>
          </a:prstGeom>
          <a:noFill/>
          <a:ln>
            <a:noFill/>
          </a:ln>
        </p:spPr>
      </p:pic>
      <p:pic>
        <p:nvPicPr>
          <p:cNvPr id="288" name="Shape 288"/>
          <p:cNvPicPr preferRelativeResize="0"/>
          <p:nvPr/>
        </p:nvPicPr>
        <p:blipFill rotWithShape="1">
          <a:blip r:embed="rId9">
            <a:alphaModFix/>
          </a:blip>
          <a:srcRect/>
          <a:stretch/>
        </p:blipFill>
        <p:spPr>
          <a:xfrm>
            <a:off x="4063512" y="5673872"/>
            <a:ext cx="961941" cy="413333"/>
          </a:xfrm>
          <a:prstGeom prst="rect">
            <a:avLst/>
          </a:prstGeom>
          <a:noFill/>
          <a:ln>
            <a:noFill/>
          </a:ln>
        </p:spPr>
      </p:pic>
      <p:pic>
        <p:nvPicPr>
          <p:cNvPr id="289" name="Shape 289"/>
          <p:cNvPicPr preferRelativeResize="0"/>
          <p:nvPr/>
        </p:nvPicPr>
        <p:blipFill rotWithShape="1">
          <a:blip r:embed="rId10">
            <a:alphaModFix/>
          </a:blip>
          <a:srcRect/>
          <a:stretch/>
        </p:blipFill>
        <p:spPr>
          <a:xfrm>
            <a:off x="7318355" y="3928007"/>
            <a:ext cx="632925" cy="333172"/>
          </a:xfrm>
          <a:prstGeom prst="rect">
            <a:avLst/>
          </a:prstGeom>
          <a:noFill/>
          <a:ln>
            <a:noFill/>
          </a:ln>
        </p:spPr>
      </p:pic>
      <p:pic>
        <p:nvPicPr>
          <p:cNvPr id="290" name="Shape 290"/>
          <p:cNvPicPr preferRelativeResize="0"/>
          <p:nvPr/>
        </p:nvPicPr>
        <p:blipFill rotWithShape="1">
          <a:blip r:embed="rId11">
            <a:alphaModFix/>
          </a:blip>
          <a:srcRect/>
          <a:stretch/>
        </p:blipFill>
        <p:spPr>
          <a:xfrm>
            <a:off x="6968347" y="4700447"/>
            <a:ext cx="1332940" cy="454743"/>
          </a:xfrm>
          <a:prstGeom prst="rect">
            <a:avLst/>
          </a:prstGeom>
          <a:noFill/>
          <a:ln>
            <a:noFill/>
          </a:ln>
        </p:spPr>
      </p:pic>
      <p:pic>
        <p:nvPicPr>
          <p:cNvPr id="291" name="Shape 291"/>
          <p:cNvPicPr preferRelativeResize="0"/>
          <p:nvPr/>
        </p:nvPicPr>
        <p:blipFill rotWithShape="1">
          <a:blip r:embed="rId12">
            <a:alphaModFix/>
          </a:blip>
          <a:srcRect t="36627" b="28766"/>
          <a:stretch/>
        </p:blipFill>
        <p:spPr>
          <a:xfrm>
            <a:off x="6877625" y="5673874"/>
            <a:ext cx="1571531" cy="339911"/>
          </a:xfrm>
          <a:prstGeom prst="rect">
            <a:avLst/>
          </a:prstGeom>
          <a:noFill/>
          <a:ln>
            <a:noFill/>
          </a:ln>
        </p:spPr>
      </p:pic>
      <p:cxnSp>
        <p:nvCxnSpPr>
          <p:cNvPr id="292" name="Shape 292"/>
          <p:cNvCxnSpPr/>
          <p:nvPr/>
        </p:nvCxnSpPr>
        <p:spPr>
          <a:xfrm>
            <a:off x="1454151" y="2629419"/>
            <a:ext cx="9270999" cy="0"/>
          </a:xfrm>
          <a:prstGeom prst="straightConnector1">
            <a:avLst/>
          </a:prstGeom>
          <a:noFill/>
          <a:ln w="9525" cap="flat" cmpd="sng">
            <a:solidFill>
              <a:schemeClr val="lt2"/>
            </a:solidFill>
            <a:prstDash val="solid"/>
            <a:miter/>
            <a:headEnd type="none" w="med" len="med"/>
            <a:tailEnd type="none" w="med" len="med"/>
          </a:ln>
        </p:spPr>
      </p:cxnSp>
      <p:cxnSp>
        <p:nvCxnSpPr>
          <p:cNvPr id="293" name="Shape 293"/>
          <p:cNvCxnSpPr/>
          <p:nvPr/>
        </p:nvCxnSpPr>
        <p:spPr>
          <a:xfrm>
            <a:off x="10725151" y="2629422"/>
            <a:ext cx="0" cy="400049"/>
          </a:xfrm>
          <a:prstGeom prst="straightConnector1">
            <a:avLst/>
          </a:prstGeom>
          <a:noFill/>
          <a:ln w="9525" cap="flat" cmpd="sng">
            <a:solidFill>
              <a:schemeClr val="lt2"/>
            </a:solidFill>
            <a:prstDash val="solid"/>
            <a:miter/>
            <a:headEnd type="none" w="med" len="med"/>
            <a:tailEnd type="none" w="med" len="med"/>
          </a:ln>
        </p:spPr>
      </p:cxnSp>
      <p:cxnSp>
        <p:nvCxnSpPr>
          <p:cNvPr id="294" name="Shape 294"/>
          <p:cNvCxnSpPr/>
          <p:nvPr/>
        </p:nvCxnSpPr>
        <p:spPr>
          <a:xfrm>
            <a:off x="7634815" y="2629422"/>
            <a:ext cx="0" cy="400049"/>
          </a:xfrm>
          <a:prstGeom prst="straightConnector1">
            <a:avLst/>
          </a:prstGeom>
          <a:noFill/>
          <a:ln w="9525" cap="flat" cmpd="sng">
            <a:solidFill>
              <a:schemeClr val="lt2"/>
            </a:solidFill>
            <a:prstDash val="solid"/>
            <a:miter/>
            <a:headEnd type="none" w="med" len="med"/>
            <a:tailEnd type="none" w="med" len="med"/>
          </a:ln>
        </p:spPr>
      </p:cxnSp>
      <p:cxnSp>
        <p:nvCxnSpPr>
          <p:cNvPr id="295" name="Shape 295"/>
          <p:cNvCxnSpPr/>
          <p:nvPr/>
        </p:nvCxnSpPr>
        <p:spPr>
          <a:xfrm>
            <a:off x="4544483" y="2629422"/>
            <a:ext cx="0" cy="400049"/>
          </a:xfrm>
          <a:prstGeom prst="straightConnector1">
            <a:avLst/>
          </a:prstGeom>
          <a:noFill/>
          <a:ln w="9525" cap="flat" cmpd="sng">
            <a:solidFill>
              <a:schemeClr val="lt2"/>
            </a:solidFill>
            <a:prstDash val="solid"/>
            <a:miter/>
            <a:headEnd type="none" w="med" len="med"/>
            <a:tailEnd type="none" w="med" len="med"/>
          </a:ln>
        </p:spPr>
      </p:cxnSp>
      <p:cxnSp>
        <p:nvCxnSpPr>
          <p:cNvPr id="296" name="Shape 296"/>
          <p:cNvCxnSpPr/>
          <p:nvPr/>
        </p:nvCxnSpPr>
        <p:spPr>
          <a:xfrm>
            <a:off x="1454151" y="2629422"/>
            <a:ext cx="0" cy="400049"/>
          </a:xfrm>
          <a:prstGeom prst="straightConnector1">
            <a:avLst/>
          </a:prstGeom>
          <a:noFill/>
          <a:ln w="9525" cap="flat" cmpd="sng">
            <a:solidFill>
              <a:schemeClr val="lt2"/>
            </a:solidFill>
            <a:prstDash val="solid"/>
            <a:miter/>
            <a:headEnd type="none" w="med" len="med"/>
            <a:tailEnd type="none" w="med" len="med"/>
          </a:ln>
        </p:spPr>
      </p:cxnSp>
      <p:cxnSp>
        <p:nvCxnSpPr>
          <p:cNvPr id="297" name="Shape 297"/>
          <p:cNvCxnSpPr/>
          <p:nvPr/>
        </p:nvCxnSpPr>
        <p:spPr>
          <a:xfrm>
            <a:off x="6089648" y="2030842"/>
            <a:ext cx="0" cy="598580"/>
          </a:xfrm>
          <a:prstGeom prst="straightConnector1">
            <a:avLst/>
          </a:prstGeom>
          <a:noFill/>
          <a:ln w="9525" cap="flat" cmpd="sng">
            <a:solidFill>
              <a:schemeClr val="lt2"/>
            </a:solidFill>
            <a:prstDash val="solid"/>
            <a:miter/>
            <a:headEnd type="none" w="med" len="med"/>
            <a:tailEnd type="none" w="med" len="med"/>
          </a:ln>
        </p:spPr>
      </p:cxnSp>
      <p:grpSp>
        <p:nvGrpSpPr>
          <p:cNvPr id="298" name="Shape 298"/>
          <p:cNvGrpSpPr/>
          <p:nvPr/>
        </p:nvGrpSpPr>
        <p:grpSpPr>
          <a:xfrm>
            <a:off x="4143661" y="1402556"/>
            <a:ext cx="3904675" cy="628285"/>
            <a:chOff x="4544482" y="1478754"/>
            <a:chExt cx="3904674" cy="628285"/>
          </a:xfrm>
        </p:grpSpPr>
        <p:pic>
          <p:nvPicPr>
            <p:cNvPr id="299" name="Shape 299"/>
            <p:cNvPicPr preferRelativeResize="0"/>
            <p:nvPr/>
          </p:nvPicPr>
          <p:blipFill rotWithShape="1">
            <a:blip r:embed="rId13">
              <a:alphaModFix/>
            </a:blip>
            <a:srcRect t="34039"/>
            <a:stretch/>
          </p:blipFill>
          <p:spPr>
            <a:xfrm>
              <a:off x="4544482" y="1478754"/>
              <a:ext cx="952499" cy="628285"/>
            </a:xfrm>
            <a:prstGeom prst="rect">
              <a:avLst/>
            </a:prstGeom>
            <a:noFill/>
            <a:ln>
              <a:noFill/>
            </a:ln>
          </p:spPr>
        </p:pic>
        <p:sp>
          <p:nvSpPr>
            <p:cNvPr id="300" name="Shape 300"/>
            <p:cNvSpPr txBox="1"/>
            <p:nvPr/>
          </p:nvSpPr>
          <p:spPr>
            <a:xfrm>
              <a:off x="5753348" y="1608230"/>
              <a:ext cx="2695807" cy="369332"/>
            </a:xfrm>
            <a:prstGeom prst="rect">
              <a:avLst/>
            </a:prstGeom>
            <a:noFill/>
            <a:ln>
              <a:noFill/>
            </a:ln>
          </p:spPr>
          <p:txBody>
            <a:bodyPr lIns="0" tIns="0" rIns="0" bIns="0" anchor="t" anchorCtr="0">
              <a:noAutofit/>
            </a:bodyPr>
            <a:lstStyle/>
            <a:p>
              <a:pPr>
                <a:buSzPct val="25000"/>
              </a:pPr>
              <a:r>
                <a:rPr lang="en-US" b="1">
                  <a:solidFill>
                    <a:srgbClr val="231F20"/>
                  </a:solidFill>
                  <a:latin typeface="Open Sans"/>
                  <a:ea typeface="Open Sans"/>
                  <a:cs typeface="Open Sans"/>
                  <a:sym typeface="Open Sans"/>
                </a:rPr>
                <a:t>The Cloud is the..</a:t>
              </a:r>
            </a:p>
          </p:txBody>
        </p:sp>
      </p:grpSp>
    </p:spTree>
    <p:extLst>
      <p:ext uri="{BB962C8B-B14F-4D97-AF65-F5344CB8AC3E}">
        <p14:creationId xmlns:p14="http://schemas.microsoft.com/office/powerpoint/2010/main" val="1027107653"/>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a:t>VeloCloud Edge Quick Sizing Tool</a:t>
            </a:r>
          </a:p>
        </p:txBody>
      </p:sp>
      <p:graphicFrame>
        <p:nvGraphicFramePr>
          <p:cNvPr id="217" name="Shape 217"/>
          <p:cNvGraphicFramePr/>
          <p:nvPr>
            <p:extLst>
              <p:ext uri="{D42A27DB-BD31-4B8C-83A1-F6EECF244321}">
                <p14:modId xmlns:p14="http://schemas.microsoft.com/office/powerpoint/2010/main" val="2424062902"/>
              </p:ext>
            </p:extLst>
          </p:nvPr>
        </p:nvGraphicFramePr>
        <p:xfrm>
          <a:off x="483901" y="1260209"/>
          <a:ext cx="10985833" cy="5211920"/>
        </p:xfrm>
        <a:graphic>
          <a:graphicData uri="http://schemas.openxmlformats.org/drawingml/2006/table">
            <a:tbl>
              <a:tblPr>
                <a:noFill/>
              </a:tblPr>
              <a:tblGrid>
                <a:gridCol w="1269233">
                  <a:extLst>
                    <a:ext uri="{9D8B030D-6E8A-4147-A177-3AD203B41FA5}">
                      <a16:colId xmlns:a16="http://schemas.microsoft.com/office/drawing/2014/main" val="20000"/>
                    </a:ext>
                  </a:extLst>
                </a:gridCol>
                <a:gridCol w="3679300">
                  <a:extLst>
                    <a:ext uri="{9D8B030D-6E8A-4147-A177-3AD203B41FA5}">
                      <a16:colId xmlns:a16="http://schemas.microsoft.com/office/drawing/2014/main" val="20001"/>
                    </a:ext>
                  </a:extLst>
                </a:gridCol>
                <a:gridCol w="1307900">
                  <a:extLst>
                    <a:ext uri="{9D8B030D-6E8A-4147-A177-3AD203B41FA5}">
                      <a16:colId xmlns:a16="http://schemas.microsoft.com/office/drawing/2014/main" val="20002"/>
                    </a:ext>
                  </a:extLst>
                </a:gridCol>
                <a:gridCol w="2854433">
                  <a:extLst>
                    <a:ext uri="{9D8B030D-6E8A-4147-A177-3AD203B41FA5}">
                      <a16:colId xmlns:a16="http://schemas.microsoft.com/office/drawing/2014/main" val="20003"/>
                    </a:ext>
                  </a:extLst>
                </a:gridCol>
                <a:gridCol w="1874967">
                  <a:extLst>
                    <a:ext uri="{9D8B030D-6E8A-4147-A177-3AD203B41FA5}">
                      <a16:colId xmlns:a16="http://schemas.microsoft.com/office/drawing/2014/main" val="20004"/>
                    </a:ext>
                  </a:extLst>
                </a:gridCol>
              </a:tblGrid>
              <a:tr h="1706840">
                <a:tc>
                  <a:txBody>
                    <a:bodyPr/>
                    <a:lstStyle/>
                    <a:p>
                      <a:pPr lvl="0" rtl="0">
                        <a:spcBef>
                          <a:spcPts val="0"/>
                        </a:spcBef>
                        <a:buNone/>
                      </a:pPr>
                      <a:r>
                        <a:rPr lang="en-US" sz="1800"/>
                        <a:t>Example</a:t>
                      </a:r>
                    </a:p>
                  </a:txBody>
                  <a:tcPr marL="121900" marR="121900" marT="121900" marB="121900"/>
                </a:tc>
                <a:tc>
                  <a:txBody>
                    <a:bodyPr/>
                    <a:lstStyle/>
                    <a:p>
                      <a:pPr lvl="0">
                        <a:spcBef>
                          <a:spcPts val="0"/>
                        </a:spcBef>
                        <a:buNone/>
                      </a:pPr>
                      <a:r>
                        <a:rPr lang="en-US" sz="1800" dirty="0"/>
                        <a:t>Customer Type</a:t>
                      </a:r>
                    </a:p>
                  </a:txBody>
                  <a:tcPr marL="121900" marR="121900" marT="121900" marB="121900"/>
                </a:tc>
                <a:tc>
                  <a:txBody>
                    <a:bodyPr/>
                    <a:lstStyle/>
                    <a:p>
                      <a:pPr lvl="0">
                        <a:spcBef>
                          <a:spcPts val="0"/>
                        </a:spcBef>
                        <a:buNone/>
                      </a:pPr>
                      <a:r>
                        <a:rPr lang="en-US" sz="1800"/>
                        <a:t>Branches</a:t>
                      </a:r>
                    </a:p>
                  </a:txBody>
                  <a:tcPr marL="121900" marR="121900" marT="121900" marB="121900"/>
                </a:tc>
                <a:tc>
                  <a:txBody>
                    <a:bodyPr/>
                    <a:lstStyle/>
                    <a:p>
                      <a:pPr lvl="0">
                        <a:spcBef>
                          <a:spcPts val="0"/>
                        </a:spcBef>
                        <a:buNone/>
                      </a:pPr>
                      <a:r>
                        <a:rPr lang="en-US" sz="1800"/>
                        <a:t>DC/Head Office (sites with Application Servers)</a:t>
                      </a:r>
                    </a:p>
                  </a:txBody>
                  <a:tcPr marL="121900" marR="121900" marT="121900" marB="121900"/>
                </a:tc>
                <a:tc>
                  <a:txBody>
                    <a:bodyPr/>
                    <a:lstStyle/>
                    <a:p>
                      <a:pPr lvl="0">
                        <a:spcBef>
                          <a:spcPts val="0"/>
                        </a:spcBef>
                        <a:buNone/>
                      </a:pPr>
                      <a:r>
                        <a:rPr lang="en-US" sz="1800"/>
                        <a:t>SaaS / IaaS apps?</a:t>
                      </a:r>
                    </a:p>
                  </a:txBody>
                  <a:tcPr marL="121900" marR="121900" marT="121900" marB="121900"/>
                </a:tc>
                <a:extLst>
                  <a:ext uri="{0D108BD9-81ED-4DB2-BD59-A6C34878D82A}">
                    <a16:rowId xmlns:a16="http://schemas.microsoft.com/office/drawing/2014/main" val="10000"/>
                  </a:ext>
                </a:extLst>
              </a:tr>
              <a:tr h="1082000">
                <a:tc>
                  <a:txBody>
                    <a:bodyPr/>
                    <a:lstStyle/>
                    <a:p>
                      <a:pPr lvl="0" rtl="0">
                        <a:spcBef>
                          <a:spcPts val="0"/>
                        </a:spcBef>
                        <a:buNone/>
                      </a:pPr>
                      <a:r>
                        <a:rPr lang="en-US" sz="1800"/>
                        <a:t>1</a:t>
                      </a:r>
                    </a:p>
                  </a:txBody>
                  <a:tcPr marL="121900" marR="121900" marT="121900" marB="121900"/>
                </a:tc>
                <a:tc>
                  <a:txBody>
                    <a:bodyPr/>
                    <a:lstStyle/>
                    <a:p>
                      <a:pPr lvl="0">
                        <a:spcBef>
                          <a:spcPts val="0"/>
                        </a:spcBef>
                        <a:buNone/>
                      </a:pPr>
                      <a:r>
                        <a:rPr lang="en-US" sz="1800" dirty="0"/>
                        <a:t>Small / Internet Only / Not much on-</a:t>
                      </a:r>
                      <a:r>
                        <a:rPr lang="en-US" sz="1800" dirty="0" err="1"/>
                        <a:t>prem</a:t>
                      </a:r>
                      <a:r>
                        <a:rPr lang="en-US" sz="1800" dirty="0"/>
                        <a:t> IT</a:t>
                      </a:r>
                    </a:p>
                  </a:txBody>
                  <a:tcPr marL="121900" marR="121900" marT="121900" marB="121900"/>
                </a:tc>
                <a:tc>
                  <a:txBody>
                    <a:bodyPr/>
                    <a:lstStyle/>
                    <a:p>
                      <a:pPr lvl="0">
                        <a:spcBef>
                          <a:spcPts val="0"/>
                        </a:spcBef>
                        <a:buNone/>
                      </a:pPr>
                      <a:r>
                        <a:rPr lang="en-US" sz="1800" dirty="0"/>
                        <a:t>20</a:t>
                      </a:r>
                    </a:p>
                  </a:txBody>
                  <a:tcPr marL="121900" marR="121900" marT="121900" marB="121900"/>
                </a:tc>
                <a:tc>
                  <a:txBody>
                    <a:bodyPr/>
                    <a:lstStyle/>
                    <a:p>
                      <a:pPr lvl="0">
                        <a:spcBef>
                          <a:spcPts val="0"/>
                        </a:spcBef>
                        <a:buNone/>
                      </a:pPr>
                      <a:r>
                        <a:rPr lang="en-US" sz="1800"/>
                        <a:t>1</a:t>
                      </a:r>
                    </a:p>
                  </a:txBody>
                  <a:tcPr marL="121900" marR="121900" marT="121900" marB="121900"/>
                </a:tc>
                <a:tc>
                  <a:txBody>
                    <a:bodyPr/>
                    <a:lstStyle/>
                    <a:p>
                      <a:pPr lvl="0">
                        <a:spcBef>
                          <a:spcPts val="0"/>
                        </a:spcBef>
                        <a:buNone/>
                      </a:pPr>
                      <a:r>
                        <a:rPr lang="en-US" sz="1800"/>
                        <a:t>Yes - 100%</a:t>
                      </a:r>
                    </a:p>
                  </a:txBody>
                  <a:tcPr marL="121900" marR="121900" marT="121900" marB="121900"/>
                </a:tc>
                <a:extLst>
                  <a:ext uri="{0D108BD9-81ED-4DB2-BD59-A6C34878D82A}">
                    <a16:rowId xmlns:a16="http://schemas.microsoft.com/office/drawing/2014/main" val="10001"/>
                  </a:ext>
                </a:extLst>
              </a:tr>
              <a:tr h="1341080">
                <a:tc>
                  <a:txBody>
                    <a:bodyPr/>
                    <a:lstStyle/>
                    <a:p>
                      <a:pPr lvl="0" rtl="0">
                        <a:spcBef>
                          <a:spcPts val="0"/>
                        </a:spcBef>
                        <a:buNone/>
                      </a:pPr>
                      <a:r>
                        <a:rPr lang="en-US" sz="1800"/>
                        <a:t>2</a:t>
                      </a:r>
                    </a:p>
                  </a:txBody>
                  <a:tcPr marL="121900" marR="121900" marT="121900" marB="121900"/>
                </a:tc>
                <a:tc>
                  <a:txBody>
                    <a:bodyPr/>
                    <a:lstStyle/>
                    <a:p>
                      <a:pPr lvl="0">
                        <a:spcBef>
                          <a:spcPts val="0"/>
                        </a:spcBef>
                        <a:buNone/>
                      </a:pPr>
                      <a:r>
                        <a:rPr lang="en-US" sz="1800"/>
                        <a:t>Medium / MPLS + Internet / 50% in the cloud</a:t>
                      </a:r>
                    </a:p>
                  </a:txBody>
                  <a:tcPr marL="121900" marR="121900" marT="121900" marB="121900"/>
                </a:tc>
                <a:tc>
                  <a:txBody>
                    <a:bodyPr/>
                    <a:lstStyle/>
                    <a:p>
                      <a:pPr lvl="0">
                        <a:spcBef>
                          <a:spcPts val="0"/>
                        </a:spcBef>
                        <a:buNone/>
                      </a:pPr>
                      <a:r>
                        <a:rPr lang="en-US" sz="1800"/>
                        <a:t>50</a:t>
                      </a:r>
                    </a:p>
                  </a:txBody>
                  <a:tcPr marL="121900" marR="121900" marT="121900" marB="121900"/>
                </a:tc>
                <a:tc>
                  <a:txBody>
                    <a:bodyPr/>
                    <a:lstStyle/>
                    <a:p>
                      <a:pPr lvl="0">
                        <a:spcBef>
                          <a:spcPts val="0"/>
                        </a:spcBef>
                        <a:buNone/>
                      </a:pPr>
                      <a:r>
                        <a:rPr lang="en-US" sz="1800"/>
                        <a:t>2</a:t>
                      </a:r>
                    </a:p>
                  </a:txBody>
                  <a:tcPr marL="121900" marR="121900" marT="121900" marB="121900"/>
                </a:tc>
                <a:tc>
                  <a:txBody>
                    <a:bodyPr/>
                    <a:lstStyle/>
                    <a:p>
                      <a:pPr lvl="0">
                        <a:spcBef>
                          <a:spcPts val="0"/>
                        </a:spcBef>
                        <a:buNone/>
                      </a:pPr>
                      <a:r>
                        <a:rPr lang="en-US" sz="1800"/>
                        <a:t>Yes - 50%</a:t>
                      </a:r>
                    </a:p>
                  </a:txBody>
                  <a:tcPr marL="121900" marR="121900" marT="121900" marB="121900"/>
                </a:tc>
                <a:extLst>
                  <a:ext uri="{0D108BD9-81ED-4DB2-BD59-A6C34878D82A}">
                    <a16:rowId xmlns:a16="http://schemas.microsoft.com/office/drawing/2014/main" val="10002"/>
                  </a:ext>
                </a:extLst>
              </a:tr>
              <a:tr h="1082000">
                <a:tc>
                  <a:txBody>
                    <a:bodyPr/>
                    <a:lstStyle/>
                    <a:p>
                      <a:pPr lvl="0" rtl="0">
                        <a:spcBef>
                          <a:spcPts val="0"/>
                        </a:spcBef>
                        <a:buNone/>
                      </a:pPr>
                      <a:r>
                        <a:rPr lang="en-US" sz="1800"/>
                        <a:t>3</a:t>
                      </a:r>
                    </a:p>
                  </a:txBody>
                  <a:tcPr marL="121900" marR="121900" marT="121900" marB="121900"/>
                </a:tc>
                <a:tc>
                  <a:txBody>
                    <a:bodyPr/>
                    <a:lstStyle/>
                    <a:p>
                      <a:pPr lvl="0" rtl="0">
                        <a:spcBef>
                          <a:spcPts val="0"/>
                        </a:spcBef>
                        <a:buNone/>
                      </a:pPr>
                      <a:r>
                        <a:rPr lang="en-US" sz="1800"/>
                        <a:t>Large / Old-School IT shop</a:t>
                      </a:r>
                    </a:p>
                  </a:txBody>
                  <a:tcPr marL="121900" marR="121900" marT="121900" marB="121900"/>
                </a:tc>
                <a:tc>
                  <a:txBody>
                    <a:bodyPr/>
                    <a:lstStyle/>
                    <a:p>
                      <a:pPr lvl="0" rtl="0">
                        <a:spcBef>
                          <a:spcPts val="0"/>
                        </a:spcBef>
                        <a:buNone/>
                      </a:pPr>
                      <a:r>
                        <a:rPr lang="en-US" sz="1800"/>
                        <a:t>200</a:t>
                      </a:r>
                    </a:p>
                  </a:txBody>
                  <a:tcPr marL="121900" marR="121900" marT="121900" marB="121900"/>
                </a:tc>
                <a:tc>
                  <a:txBody>
                    <a:bodyPr/>
                    <a:lstStyle/>
                    <a:p>
                      <a:pPr lvl="0" rtl="0">
                        <a:spcBef>
                          <a:spcPts val="0"/>
                        </a:spcBef>
                        <a:buNone/>
                      </a:pPr>
                      <a:r>
                        <a:rPr lang="en-US" sz="1800"/>
                        <a:t>2</a:t>
                      </a:r>
                    </a:p>
                  </a:txBody>
                  <a:tcPr marL="121900" marR="121900" marT="121900" marB="121900"/>
                </a:tc>
                <a:tc>
                  <a:txBody>
                    <a:bodyPr/>
                    <a:lstStyle/>
                    <a:p>
                      <a:pPr lvl="0" rtl="0">
                        <a:spcBef>
                          <a:spcPts val="0"/>
                        </a:spcBef>
                        <a:buNone/>
                      </a:pPr>
                      <a:r>
                        <a:rPr lang="en-US" sz="1800" dirty="0"/>
                        <a:t>Not yet</a:t>
                      </a:r>
                    </a:p>
                  </a:txBody>
                  <a:tcPr marL="121900" marR="121900" marT="121900" marB="1219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5393412"/>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259541" y="22260"/>
            <a:ext cx="10972800" cy="948800"/>
          </a:xfrm>
          <a:prstGeom prst="rect">
            <a:avLst/>
          </a:prstGeom>
        </p:spPr>
        <p:txBody>
          <a:bodyPr vert="horz" wrap="square" lIns="121900" tIns="121900" rIns="121900" bIns="121900" numCol="1" anchor="ctr" anchorCtr="0" compatLnSpc="1">
            <a:prstTxWarp prst="textNoShape">
              <a:avLst/>
            </a:prstTxWarp>
            <a:noAutofit/>
          </a:bodyPr>
          <a:lstStyle/>
          <a:p>
            <a:r>
              <a:rPr lang="en-US"/>
              <a:t>Sizing FAQ</a:t>
            </a:r>
          </a:p>
        </p:txBody>
      </p:sp>
      <p:sp>
        <p:nvSpPr>
          <p:cNvPr id="224" name="Shape 224"/>
          <p:cNvSpPr txBox="1">
            <a:spLocks noGrp="1"/>
          </p:cNvSpPr>
          <p:nvPr>
            <p:ph type="body" idx="1"/>
          </p:nvPr>
        </p:nvSpPr>
        <p:spPr>
          <a:xfrm>
            <a:off x="259541" y="1461800"/>
            <a:ext cx="10972800" cy="4526000"/>
          </a:xfrm>
          <a:prstGeom prst="rect">
            <a:avLst/>
          </a:prstGeom>
        </p:spPr>
        <p:txBody>
          <a:bodyPr vert="horz" wrap="square" lIns="121900" tIns="121900" rIns="121900" bIns="121900" numCol="1" anchor="t" anchorCtr="0" compatLnSpc="1">
            <a:prstTxWarp prst="textNoShape">
              <a:avLst/>
            </a:prstTxWarp>
            <a:noAutofit/>
          </a:bodyPr>
          <a:lstStyle/>
          <a:p>
            <a:pPr>
              <a:spcBef>
                <a:spcPts val="0"/>
              </a:spcBef>
              <a:buNone/>
            </a:pPr>
            <a:r>
              <a:rPr lang="en-US"/>
              <a:t>Is standby Counted ?</a:t>
            </a:r>
          </a:p>
          <a:p>
            <a:pPr>
              <a:spcBef>
                <a:spcPts val="0"/>
              </a:spcBef>
              <a:buNone/>
            </a:pPr>
            <a:r>
              <a:rPr lang="en-US"/>
              <a:t>Is Zscaler included in Premium license ?</a:t>
            </a:r>
          </a:p>
          <a:p>
            <a:pPr>
              <a:spcBef>
                <a:spcPts val="0"/>
              </a:spcBef>
              <a:buNone/>
            </a:pPr>
            <a:r>
              <a:rPr lang="en-US"/>
              <a:t>Am I allowed to underprovision ?</a:t>
            </a:r>
          </a:p>
          <a:p>
            <a:pPr>
              <a:spcBef>
                <a:spcPts val="0"/>
              </a:spcBef>
              <a:buNone/>
            </a:pPr>
            <a:r>
              <a:rPr lang="en-US"/>
              <a:t>How is throughput calculated ? </a:t>
            </a:r>
          </a:p>
          <a:p>
            <a:pPr>
              <a:spcBef>
                <a:spcPts val="0"/>
              </a:spcBef>
              <a:buNone/>
            </a:pPr>
            <a:r>
              <a:rPr lang="en-US"/>
              <a:t>Are the tunnels mapped to Platform or Subscription tier ?</a:t>
            </a:r>
          </a:p>
          <a:p>
            <a:pPr>
              <a:spcBef>
                <a:spcPts val="0"/>
              </a:spcBef>
              <a:buNone/>
            </a:pPr>
            <a:r>
              <a:rPr lang="en-US"/>
              <a:t>Can I order a specific platform for a subscription tier ?</a:t>
            </a:r>
          </a:p>
          <a:p>
            <a:pPr>
              <a:spcBef>
                <a:spcPts val="0"/>
              </a:spcBef>
              <a:buNone/>
            </a:pPr>
            <a:r>
              <a:rPr lang="en-US"/>
              <a:t>What is maximum throughput tier I can order today ?</a:t>
            </a:r>
          </a:p>
          <a:p>
            <a:pPr>
              <a:spcBef>
                <a:spcPts val="0"/>
              </a:spcBef>
              <a:buNone/>
            </a:pPr>
            <a:r>
              <a:rPr lang="en-US"/>
              <a:t>Virtual Edge throughput and supported IO ?</a:t>
            </a:r>
          </a:p>
          <a:p>
            <a:pPr>
              <a:spcBef>
                <a:spcPts val="0"/>
              </a:spcBef>
              <a:buNone/>
            </a:pPr>
            <a:endParaRPr/>
          </a:p>
          <a:p>
            <a:pPr>
              <a:spcBef>
                <a:spcPts val="0"/>
              </a:spcBef>
              <a:buNone/>
            </a:pPr>
            <a:endParaRPr/>
          </a:p>
        </p:txBody>
      </p:sp>
      <p:sp>
        <p:nvSpPr>
          <p:cNvPr id="225" name="Shape 225"/>
          <p:cNvSpPr txBox="1">
            <a:spLocks noGrp="1"/>
          </p:cNvSpPr>
          <p:nvPr>
            <p:ph type="sldNum" idx="12"/>
          </p:nvPr>
        </p:nvSpPr>
        <p:spPr>
          <a:xfrm>
            <a:off x="10958285" y="6356351"/>
            <a:ext cx="624000" cy="365200"/>
          </a:xfrm>
          <a:prstGeom prst="rect">
            <a:avLst/>
          </a:prstGeom>
        </p:spPr>
        <p:txBody>
          <a:bodyPr wrap="square" lIns="121900" tIns="60933" rIns="121900" bIns="60933" anchor="ctr" anchorCtr="0">
            <a:noAutofit/>
          </a:bodyPr>
          <a:lstStyle/>
          <a:p>
            <a:pPr>
              <a:spcBef>
                <a:spcPts val="0"/>
              </a:spcBef>
              <a:buClr>
                <a:srgbClr val="000000"/>
              </a:buClr>
              <a:buSzPct val="25000"/>
            </a:pPr>
            <a:fld id="{00000000-1234-1234-1234-123412341234}" type="slidenum">
              <a:rPr lang="en-US"/>
              <a:pPr>
                <a:spcBef>
                  <a:spcPts val="0"/>
                </a:spcBef>
                <a:buClr>
                  <a:srgbClr val="000000"/>
                </a:buClr>
                <a:buSzPct val="25000"/>
              </a:pPr>
              <a:t>41</a:t>
            </a:fld>
            <a:endParaRPr lang="en-US"/>
          </a:p>
        </p:txBody>
      </p:sp>
    </p:spTree>
    <p:extLst>
      <p:ext uri="{BB962C8B-B14F-4D97-AF65-F5344CB8AC3E}">
        <p14:creationId xmlns:p14="http://schemas.microsoft.com/office/powerpoint/2010/main" val="1947433811"/>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7457-6731-41DB-B4F6-B5EA5E785B92}"/>
              </a:ext>
            </a:extLst>
          </p:cNvPr>
          <p:cNvSpPr>
            <a:spLocks noGrp="1"/>
          </p:cNvSpPr>
          <p:nvPr>
            <p:ph type="title"/>
          </p:nvPr>
        </p:nvSpPr>
        <p:spPr/>
        <p:txBody>
          <a:bodyPr/>
          <a:lstStyle/>
          <a:p>
            <a:r>
              <a:rPr lang="en-AU" dirty="0" err="1"/>
              <a:t>PoC</a:t>
            </a:r>
            <a:r>
              <a:rPr lang="en-AU" dirty="0"/>
              <a:t> Best Practise</a:t>
            </a:r>
          </a:p>
        </p:txBody>
      </p:sp>
      <p:sp>
        <p:nvSpPr>
          <p:cNvPr id="3" name="Text Placeholder 2">
            <a:extLst>
              <a:ext uri="{FF2B5EF4-FFF2-40B4-BE49-F238E27FC236}">
                <a16:creationId xmlns:a16="http://schemas.microsoft.com/office/drawing/2014/main" id="{50DBE000-B025-4981-B658-1785BD4234C7}"/>
              </a:ext>
            </a:extLst>
          </p:cNvPr>
          <p:cNvSpPr>
            <a:spLocks noGrp="1"/>
          </p:cNvSpPr>
          <p:nvPr>
            <p:ph type="body" sz="quarter" idx="10"/>
          </p:nvPr>
        </p:nvSpPr>
        <p:spPr/>
        <p:txBody>
          <a:bodyPr/>
          <a:lstStyle/>
          <a:p>
            <a:r>
              <a:rPr lang="en-AU" dirty="0"/>
              <a:t>Keep it Simple – Two Edges is enough in most cases!</a:t>
            </a:r>
          </a:p>
          <a:p>
            <a:r>
              <a:rPr lang="en-AU" dirty="0"/>
              <a:t>Keep it Short – Limit the </a:t>
            </a:r>
            <a:r>
              <a:rPr lang="en-AU" dirty="0" err="1"/>
              <a:t>PoC</a:t>
            </a:r>
            <a:r>
              <a:rPr lang="en-AU" dirty="0"/>
              <a:t> to 4 weeks and set a clear end date</a:t>
            </a:r>
          </a:p>
          <a:p>
            <a:r>
              <a:rPr lang="en-AU" dirty="0"/>
              <a:t>Define the Success Criteria</a:t>
            </a:r>
          </a:p>
          <a:p>
            <a:r>
              <a:rPr lang="en-AU" dirty="0"/>
              <a:t>Define a Schedule</a:t>
            </a:r>
          </a:p>
          <a:p>
            <a:r>
              <a:rPr lang="en-AU" dirty="0"/>
              <a:t>Most Important: Assuming </a:t>
            </a:r>
            <a:r>
              <a:rPr lang="en-AU" dirty="0" err="1"/>
              <a:t>PoC</a:t>
            </a:r>
            <a:r>
              <a:rPr lang="en-AU" dirty="0"/>
              <a:t> is Successful, What’s your Budget for SDWAN?</a:t>
            </a:r>
          </a:p>
          <a:p>
            <a:endParaRPr lang="en-AU" dirty="0"/>
          </a:p>
        </p:txBody>
      </p:sp>
    </p:spTree>
    <p:extLst>
      <p:ext uri="{BB962C8B-B14F-4D97-AF65-F5344CB8AC3E}">
        <p14:creationId xmlns:p14="http://schemas.microsoft.com/office/powerpoint/2010/main" val="43384668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67" dirty="0">
                <a:solidFill>
                  <a:schemeClr val="accent1"/>
                </a:solidFill>
                <a:latin typeface="Optima" charset="0"/>
                <a:ea typeface="Optima" charset="0"/>
                <a:cs typeface="Optima" charset="0"/>
              </a:rPr>
              <a:t>PoC Schedule </a:t>
            </a:r>
          </a:p>
        </p:txBody>
      </p:sp>
      <p:graphicFrame>
        <p:nvGraphicFramePr>
          <p:cNvPr id="3" name="Table 2"/>
          <p:cNvGraphicFramePr>
            <a:graphicFrameLocks noGrp="1"/>
          </p:cNvGraphicFramePr>
          <p:nvPr>
            <p:extLst/>
          </p:nvPr>
        </p:nvGraphicFramePr>
        <p:xfrm>
          <a:off x="99238" y="1020733"/>
          <a:ext cx="11979349" cy="5739329"/>
        </p:xfrm>
        <a:graphic>
          <a:graphicData uri="http://schemas.openxmlformats.org/drawingml/2006/table">
            <a:tbl>
              <a:tblPr firstRow="1" bandRow="1">
                <a:tableStyleId>{B301B821-A1FF-4177-AEE7-76D212191A09}</a:tableStyleId>
              </a:tblPr>
              <a:tblGrid>
                <a:gridCol w="622169">
                  <a:extLst>
                    <a:ext uri="{9D8B030D-6E8A-4147-A177-3AD203B41FA5}">
                      <a16:colId xmlns:a16="http://schemas.microsoft.com/office/drawing/2014/main" val="20000"/>
                    </a:ext>
                  </a:extLst>
                </a:gridCol>
                <a:gridCol w="5543592">
                  <a:extLst>
                    <a:ext uri="{9D8B030D-6E8A-4147-A177-3AD203B41FA5}">
                      <a16:colId xmlns:a16="http://schemas.microsoft.com/office/drawing/2014/main" val="20001"/>
                    </a:ext>
                  </a:extLst>
                </a:gridCol>
                <a:gridCol w="2221116">
                  <a:extLst>
                    <a:ext uri="{9D8B030D-6E8A-4147-A177-3AD203B41FA5}">
                      <a16:colId xmlns:a16="http://schemas.microsoft.com/office/drawing/2014/main" val="20002"/>
                    </a:ext>
                  </a:extLst>
                </a:gridCol>
                <a:gridCol w="3592472">
                  <a:extLst>
                    <a:ext uri="{9D8B030D-6E8A-4147-A177-3AD203B41FA5}">
                      <a16:colId xmlns:a16="http://schemas.microsoft.com/office/drawing/2014/main" val="20003"/>
                    </a:ext>
                  </a:extLst>
                </a:gridCol>
              </a:tblGrid>
              <a:tr h="345440">
                <a:tc>
                  <a:txBody>
                    <a:bodyPr/>
                    <a:lstStyle/>
                    <a:p>
                      <a:r>
                        <a:rPr lang="en-US" sz="1500" b="0" dirty="0">
                          <a:latin typeface="Optima" charset="0"/>
                          <a:ea typeface="Optima" charset="0"/>
                          <a:cs typeface="Optima" charset="0"/>
                        </a:rPr>
                        <a:t>Sn.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500" b="0" dirty="0">
                          <a:latin typeface="Optima" charset="0"/>
                          <a:ea typeface="Optima" charset="0"/>
                          <a:cs typeface="Optima" charset="0"/>
                        </a:rPr>
                        <a:t>Task</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latin typeface="Optima" charset="0"/>
                          <a:ea typeface="Optima" charset="0"/>
                          <a:cs typeface="Optima" charset="0"/>
                        </a:rPr>
                        <a:t>Owner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latin typeface="Optima" charset="0"/>
                          <a:ea typeface="Optima" charset="0"/>
                          <a:cs typeface="Optima" charset="0"/>
                        </a:rPr>
                        <a:t>Remarks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8960">
                <a:tc>
                  <a:txBody>
                    <a:bodyPr/>
                    <a:lstStyle/>
                    <a:p>
                      <a:r>
                        <a:rPr lang="en-US" sz="1500" dirty="0">
                          <a:latin typeface="Optima" charset="0"/>
                          <a:ea typeface="Optima" charset="0"/>
                          <a:cs typeface="Optima" charset="0"/>
                        </a:rPr>
                        <a:t>1</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dk1"/>
                          </a:solidFill>
                          <a:effectLst/>
                          <a:latin typeface="Optima" charset="0"/>
                          <a:ea typeface="Optima" charset="0"/>
                          <a:cs typeface="Optima" charset="0"/>
                        </a:rPr>
                        <a:t>Detail topology diagram of existing network both at Hub and Branches locations</a:t>
                      </a:r>
                      <a:r>
                        <a:rPr lang="en-US" sz="1500" dirty="0">
                          <a:effectLst/>
                          <a:latin typeface="Optima" charset="0"/>
                          <a:ea typeface="Optima" charset="0"/>
                          <a:cs typeface="Optima" charset="0"/>
                        </a:rPr>
                        <a:t> </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a:latin typeface="Optima" charset="0"/>
                          <a:ea typeface="Optima" charset="0"/>
                          <a:cs typeface="Optima" charset="0"/>
                        </a:rPr>
                        <a:t>&lt;Customer&gt;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92480">
                <a:tc>
                  <a:txBody>
                    <a:bodyPr/>
                    <a:lstStyle/>
                    <a:p>
                      <a:r>
                        <a:rPr lang="en-US" sz="1500" dirty="0">
                          <a:latin typeface="Optima" charset="0"/>
                          <a:ea typeface="Optima" charset="0"/>
                          <a:cs typeface="Optima" charset="0"/>
                        </a:rPr>
                        <a:t>2</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r>
                        <a:rPr lang="en-US" sz="1500" kern="1200" dirty="0">
                          <a:solidFill>
                            <a:schemeClr val="dk1"/>
                          </a:solidFill>
                          <a:effectLst/>
                          <a:latin typeface="Optima" charset="0"/>
                          <a:ea typeface="Optima" charset="0"/>
                          <a:cs typeface="Optima" charset="0"/>
                        </a:rPr>
                        <a:t>PoC Architecture:</a:t>
                      </a:r>
                    </a:p>
                    <a:p>
                      <a:pPr lvl="0"/>
                      <a:r>
                        <a:rPr lang="en-US" sz="1500" kern="1200" dirty="0">
                          <a:solidFill>
                            <a:schemeClr val="dk1"/>
                          </a:solidFill>
                          <a:effectLst/>
                          <a:latin typeface="Optima" charset="0"/>
                          <a:ea typeface="Optima" charset="0"/>
                          <a:cs typeface="Optima" charset="0"/>
                        </a:rPr>
                        <a:t>VCE insertion plan at hub location</a:t>
                      </a:r>
                    </a:p>
                    <a:p>
                      <a:pPr lvl="0"/>
                      <a:r>
                        <a:rPr lang="en-US" sz="1500" kern="1200" dirty="0">
                          <a:solidFill>
                            <a:schemeClr val="dk1"/>
                          </a:solidFill>
                          <a:effectLst/>
                          <a:latin typeface="Optima" charset="0"/>
                          <a:ea typeface="Optima" charset="0"/>
                          <a:cs typeface="Optima" charset="0"/>
                        </a:rPr>
                        <a:t>VCE insertion plan at branch location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err="1">
                          <a:latin typeface="Optima" charset="0"/>
                          <a:ea typeface="Optima" charset="0"/>
                          <a:cs typeface="Optima" charset="0"/>
                        </a:rPr>
                        <a:t>VeloCloud</a:t>
                      </a:r>
                      <a:r>
                        <a:rPr lang="en-US" sz="1500" b="0" dirty="0">
                          <a:latin typeface="Optima" charset="0"/>
                          <a:ea typeface="Optima" charset="0"/>
                          <a:cs typeface="Optima" charset="0"/>
                        </a:rPr>
                        <a:t>/&lt;Customer&gt;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a:latin typeface="Optima" charset="0"/>
                          <a:ea typeface="Optima" charset="0"/>
                          <a:cs typeface="Optima" charset="0"/>
                        </a:rPr>
                        <a:t>Pending/Completed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9936">
                <a:tc>
                  <a:txBody>
                    <a:bodyPr/>
                    <a:lstStyle/>
                    <a:p>
                      <a:r>
                        <a:rPr lang="en-US" sz="1500" b="0" dirty="0">
                          <a:latin typeface="Optima" charset="0"/>
                          <a:ea typeface="Optima" charset="0"/>
                          <a:cs typeface="Optima" charset="0"/>
                        </a:rPr>
                        <a:t>3</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kern="1200" dirty="0">
                          <a:solidFill>
                            <a:schemeClr val="dk1"/>
                          </a:solidFill>
                          <a:effectLst/>
                          <a:latin typeface="Optima" charset="0"/>
                          <a:ea typeface="Optima" charset="0"/>
                          <a:cs typeface="Optima" charset="0"/>
                        </a:rPr>
                        <a:t>Provision account on VCO </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err="1">
                          <a:latin typeface="Optima" charset="0"/>
                          <a:ea typeface="Optima" charset="0"/>
                          <a:cs typeface="Optima" charset="0"/>
                        </a:rPr>
                        <a:t>VeloCloud</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8960">
                <a:tc>
                  <a:txBody>
                    <a:bodyPr/>
                    <a:lstStyle/>
                    <a:p>
                      <a:r>
                        <a:rPr lang="en-US" sz="1500" b="0" dirty="0">
                          <a:latin typeface="Optima" charset="0"/>
                          <a:ea typeface="Optima" charset="0"/>
                          <a:cs typeface="Optima" charset="0"/>
                        </a:rPr>
                        <a:t>4</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r>
                        <a:rPr lang="en-US" sz="1500" kern="1200" dirty="0">
                          <a:solidFill>
                            <a:schemeClr val="dk1"/>
                          </a:solidFill>
                          <a:effectLst/>
                          <a:latin typeface="Optima" charset="0"/>
                          <a:ea typeface="Optima" charset="0"/>
                          <a:cs typeface="Optima" charset="0"/>
                        </a:rPr>
                        <a:t>Pre-Configure</a:t>
                      </a:r>
                      <a:r>
                        <a:rPr lang="en-US" sz="1500" kern="1200" baseline="0" dirty="0">
                          <a:solidFill>
                            <a:schemeClr val="dk1"/>
                          </a:solidFill>
                          <a:effectLst/>
                          <a:latin typeface="Optima" charset="0"/>
                          <a:ea typeface="Optima" charset="0"/>
                          <a:cs typeface="Optima" charset="0"/>
                        </a:rPr>
                        <a:t> </a:t>
                      </a:r>
                      <a:r>
                        <a:rPr lang="en-US" sz="1500" kern="1200" dirty="0" err="1">
                          <a:solidFill>
                            <a:schemeClr val="dk1"/>
                          </a:solidFill>
                          <a:effectLst/>
                          <a:latin typeface="Optima" charset="0"/>
                          <a:ea typeface="Optima" charset="0"/>
                          <a:cs typeface="Optima" charset="0"/>
                        </a:rPr>
                        <a:t>VeloCloud</a:t>
                      </a:r>
                      <a:r>
                        <a:rPr lang="en-US" sz="1500" kern="1200" dirty="0">
                          <a:solidFill>
                            <a:schemeClr val="dk1"/>
                          </a:solidFill>
                          <a:effectLst/>
                          <a:latin typeface="Optima" charset="0"/>
                          <a:ea typeface="Optima" charset="0"/>
                          <a:cs typeface="Optima" charset="0"/>
                        </a:rPr>
                        <a:t> edge on VCO for</a:t>
                      </a:r>
                      <a:r>
                        <a:rPr lang="en-US" sz="1500" kern="1200" baseline="0" dirty="0">
                          <a:solidFill>
                            <a:schemeClr val="dk1"/>
                          </a:solidFill>
                          <a:effectLst/>
                          <a:latin typeface="Optima" charset="0"/>
                          <a:ea typeface="Optima" charset="0"/>
                          <a:cs typeface="Optima" charset="0"/>
                        </a:rPr>
                        <a:t> </a:t>
                      </a:r>
                      <a:r>
                        <a:rPr lang="en-US" sz="1500" kern="1200" dirty="0">
                          <a:solidFill>
                            <a:schemeClr val="dk1"/>
                          </a:solidFill>
                          <a:effectLst/>
                          <a:latin typeface="Optima" charset="0"/>
                          <a:ea typeface="Optima" charset="0"/>
                          <a:cs typeface="Optima" charset="0"/>
                        </a:rPr>
                        <a:t>Hub</a:t>
                      </a:r>
                      <a:r>
                        <a:rPr lang="en-US" sz="1500" kern="1200" baseline="0" dirty="0">
                          <a:solidFill>
                            <a:schemeClr val="dk1"/>
                          </a:solidFill>
                          <a:effectLst/>
                          <a:latin typeface="Optima" charset="0"/>
                          <a:ea typeface="Optima" charset="0"/>
                          <a:cs typeface="Optima" charset="0"/>
                        </a:rPr>
                        <a:t> location as per information provided</a:t>
                      </a:r>
                      <a:endParaRPr lang="en-US" sz="1500" kern="1200" dirty="0">
                        <a:solidFill>
                          <a:schemeClr val="dk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err="1">
                          <a:latin typeface="Optima" charset="0"/>
                          <a:ea typeface="Optima" charset="0"/>
                          <a:cs typeface="Optima" charset="0"/>
                        </a:rPr>
                        <a:t>VeloCloud</a:t>
                      </a:r>
                      <a:endParaRPr lang="en-US" sz="1500" b="0" dirty="0">
                        <a:latin typeface="Optima" charset="0"/>
                        <a:ea typeface="Optima" charset="0"/>
                        <a:cs typeface="Optima" charset="0"/>
                      </a:endParaRPr>
                    </a:p>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825">
                <a:tc>
                  <a:txBody>
                    <a:bodyPr/>
                    <a:lstStyle/>
                    <a:p>
                      <a:r>
                        <a:rPr lang="en-US" sz="1500" b="0" dirty="0">
                          <a:latin typeface="Optima" charset="0"/>
                          <a:ea typeface="Optima" charset="0"/>
                          <a:cs typeface="Optima" charset="0"/>
                        </a:rPr>
                        <a:t>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a:latin typeface="Optima" charset="0"/>
                          <a:ea typeface="Optima" charset="0"/>
                          <a:cs typeface="Optima" charset="0"/>
                        </a:rPr>
                        <a:t>Physical</a:t>
                      </a:r>
                      <a:r>
                        <a:rPr lang="en-US" sz="1500" b="0" baseline="0" dirty="0">
                          <a:latin typeface="Optima" charset="0"/>
                          <a:ea typeface="Optima" charset="0"/>
                          <a:cs typeface="Optima" charset="0"/>
                        </a:rPr>
                        <a:t> Installation and </a:t>
                      </a:r>
                      <a:r>
                        <a:rPr lang="en-US" sz="1500" b="0" dirty="0">
                          <a:latin typeface="Optima" charset="0"/>
                          <a:ea typeface="Optima" charset="0"/>
                          <a:cs typeface="Optima" charset="0"/>
                        </a:rPr>
                        <a:t>Activate</a:t>
                      </a:r>
                      <a:r>
                        <a:rPr lang="en-US" sz="1500" b="0" baseline="0" dirty="0">
                          <a:latin typeface="Optima" charset="0"/>
                          <a:ea typeface="Optima" charset="0"/>
                          <a:cs typeface="Optima" charset="0"/>
                        </a:rPr>
                        <a:t> Hub Edge</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err="1">
                          <a:latin typeface="Optima" charset="0"/>
                          <a:ea typeface="Optima" charset="0"/>
                          <a:cs typeface="Optima" charset="0"/>
                        </a:rPr>
                        <a:t>VeloCloud</a:t>
                      </a:r>
                      <a:r>
                        <a:rPr lang="en-US" sz="1500" b="0" dirty="0">
                          <a:latin typeface="Optima" charset="0"/>
                          <a:ea typeface="Optima" charset="0"/>
                          <a:cs typeface="Optima" charset="0"/>
                        </a:rPr>
                        <a:t>/&lt;Customer&gt;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68960">
                <a:tc>
                  <a:txBody>
                    <a:bodyPr/>
                    <a:lstStyle/>
                    <a:p>
                      <a:r>
                        <a:rPr lang="en-US" sz="1500" b="0" dirty="0">
                          <a:latin typeface="Optima" charset="0"/>
                          <a:ea typeface="Optima" charset="0"/>
                          <a:cs typeface="Optima" charset="0"/>
                        </a:rPr>
                        <a:t>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Optima" charset="0"/>
                          <a:ea typeface="Optima" charset="0"/>
                          <a:cs typeface="Optima" charset="0"/>
                        </a:rPr>
                        <a:t>Pre-Configure</a:t>
                      </a:r>
                      <a:r>
                        <a:rPr lang="en-US" sz="1500" kern="1200" baseline="0" dirty="0">
                          <a:solidFill>
                            <a:schemeClr val="dk1"/>
                          </a:solidFill>
                          <a:effectLst/>
                          <a:latin typeface="Optima" charset="0"/>
                          <a:ea typeface="Optima" charset="0"/>
                          <a:cs typeface="Optima" charset="0"/>
                        </a:rPr>
                        <a:t> </a:t>
                      </a:r>
                      <a:r>
                        <a:rPr lang="en-US" sz="1500" kern="1200" dirty="0" err="1">
                          <a:solidFill>
                            <a:schemeClr val="dk1"/>
                          </a:solidFill>
                          <a:effectLst/>
                          <a:latin typeface="Optima" charset="0"/>
                          <a:ea typeface="Optima" charset="0"/>
                          <a:cs typeface="Optima" charset="0"/>
                        </a:rPr>
                        <a:t>VeloCloud</a:t>
                      </a:r>
                      <a:r>
                        <a:rPr lang="en-US" sz="1500" kern="1200" dirty="0">
                          <a:solidFill>
                            <a:schemeClr val="dk1"/>
                          </a:solidFill>
                          <a:effectLst/>
                          <a:latin typeface="Optima" charset="0"/>
                          <a:ea typeface="Optima" charset="0"/>
                          <a:cs typeface="Optima" charset="0"/>
                        </a:rPr>
                        <a:t> edges on VCO </a:t>
                      </a:r>
                      <a:r>
                        <a:rPr lang="en-US" sz="1500" kern="1200" dirty="0" err="1">
                          <a:solidFill>
                            <a:schemeClr val="dk1"/>
                          </a:solidFill>
                          <a:effectLst/>
                          <a:latin typeface="Optima" charset="0"/>
                          <a:ea typeface="Optima" charset="0"/>
                          <a:cs typeface="Optima" charset="0"/>
                        </a:rPr>
                        <a:t>forvBranch</a:t>
                      </a:r>
                      <a:r>
                        <a:rPr lang="en-US" sz="1500" kern="1200" dirty="0">
                          <a:solidFill>
                            <a:schemeClr val="dk1"/>
                          </a:solidFill>
                          <a:effectLst/>
                          <a:latin typeface="Optima" charset="0"/>
                          <a:ea typeface="Optima" charset="0"/>
                          <a:cs typeface="Optima" charset="0"/>
                        </a:rPr>
                        <a:t> </a:t>
                      </a:r>
                      <a:r>
                        <a:rPr lang="en-US" sz="1500" kern="1200" baseline="0" dirty="0">
                          <a:solidFill>
                            <a:schemeClr val="dk1"/>
                          </a:solidFill>
                          <a:effectLst/>
                          <a:latin typeface="Optima" charset="0"/>
                          <a:ea typeface="Optima" charset="0"/>
                          <a:cs typeface="Optima" charset="0"/>
                        </a:rPr>
                        <a:t>locations as per Information provided </a:t>
                      </a:r>
                      <a:endParaRPr lang="en-US" sz="1500" kern="1200" dirty="0">
                        <a:solidFill>
                          <a:schemeClr val="dk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err="1">
                          <a:latin typeface="Optima" charset="0"/>
                          <a:ea typeface="Optima" charset="0"/>
                          <a:cs typeface="Optima" charset="0"/>
                        </a:rPr>
                        <a:t>VeloCloud</a:t>
                      </a:r>
                      <a:endParaRPr lang="en-US" sz="1500" b="0" dirty="0">
                        <a:latin typeface="Optima" charset="0"/>
                        <a:ea typeface="Optima" charset="0"/>
                        <a:cs typeface="Optima" charset="0"/>
                      </a:endParaRPr>
                    </a:p>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baseline="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68960">
                <a:tc>
                  <a:txBody>
                    <a:bodyPr/>
                    <a:lstStyle/>
                    <a:p>
                      <a:r>
                        <a:rPr lang="en-US" sz="1500" b="0" dirty="0">
                          <a:latin typeface="Optima" charset="0"/>
                          <a:ea typeface="Optima" charset="0"/>
                          <a:cs typeface="Optima" charset="0"/>
                        </a:rPr>
                        <a:t>7</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a:latin typeface="Optima" charset="0"/>
                          <a:ea typeface="Optima" charset="0"/>
                          <a:cs typeface="Optima" charset="0"/>
                        </a:rPr>
                        <a:t>Physical Installation</a:t>
                      </a:r>
                      <a:r>
                        <a:rPr lang="en-US" sz="1500" b="0" baseline="0" dirty="0">
                          <a:latin typeface="Optima" charset="0"/>
                          <a:ea typeface="Optima" charset="0"/>
                          <a:cs typeface="Optima" charset="0"/>
                        </a:rPr>
                        <a:t> and Activate branch edges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err="1">
                          <a:latin typeface="Optima" charset="0"/>
                          <a:ea typeface="Optima" charset="0"/>
                          <a:cs typeface="Optima" charset="0"/>
                        </a:rPr>
                        <a:t>VeloCloud</a:t>
                      </a:r>
                      <a:r>
                        <a:rPr lang="en-US" sz="1500" b="0" dirty="0">
                          <a:latin typeface="Optima" charset="0"/>
                          <a:ea typeface="Optima" charset="0"/>
                          <a:cs typeface="Optima" charset="0"/>
                        </a:rPr>
                        <a:t>/&lt;Customer&gt;</a:t>
                      </a:r>
                    </a:p>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56844">
                <a:tc>
                  <a:txBody>
                    <a:bodyPr/>
                    <a:lstStyle/>
                    <a:p>
                      <a:r>
                        <a:rPr lang="en-US" sz="1500" b="0" dirty="0">
                          <a:latin typeface="Optima" charset="0"/>
                          <a:ea typeface="Optima" charset="0"/>
                          <a:cs typeface="Optima" charset="0"/>
                        </a:rPr>
                        <a:t>8</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dirty="0">
                          <a:latin typeface="Optima" charset="0"/>
                          <a:ea typeface="Optima" charset="0"/>
                          <a:cs typeface="Optima" charset="0"/>
                        </a:rPr>
                        <a:t>Order</a:t>
                      </a:r>
                      <a:r>
                        <a:rPr lang="en-US" sz="1500" b="0" baseline="0" dirty="0">
                          <a:latin typeface="Optima" charset="0"/>
                          <a:ea typeface="Optima" charset="0"/>
                          <a:cs typeface="Optima" charset="0"/>
                        </a:rPr>
                        <a:t> of installation at Branch locations</a:t>
                      </a:r>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56844">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86080">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86080">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b="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7229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latin typeface="Optima" charset="0"/>
                <a:ea typeface="Optima" charset="0"/>
                <a:cs typeface="Optima" charset="0"/>
              </a:rPr>
              <a:t>Success Criteria </a:t>
            </a:r>
            <a:r>
              <a:rPr lang="en-US" dirty="0" err="1">
                <a:solidFill>
                  <a:schemeClr val="accent1"/>
                </a:solidFill>
                <a:latin typeface="Optima" charset="0"/>
                <a:ea typeface="Optima" charset="0"/>
                <a:cs typeface="Optima" charset="0"/>
              </a:rPr>
              <a:t>Exmple</a:t>
            </a:r>
            <a:endParaRPr lang="en-US" dirty="0">
              <a:solidFill>
                <a:schemeClr val="accent1"/>
              </a:solidFill>
              <a:latin typeface="Optima" charset="0"/>
              <a:ea typeface="Optima" charset="0"/>
              <a:cs typeface="Optima" charset="0"/>
            </a:endParaRPr>
          </a:p>
        </p:txBody>
      </p:sp>
      <p:sp>
        <p:nvSpPr>
          <p:cNvPr id="8" name="Text Placeholder 2"/>
          <p:cNvSpPr txBox="1">
            <a:spLocks/>
          </p:cNvSpPr>
          <p:nvPr/>
        </p:nvSpPr>
        <p:spPr>
          <a:xfrm>
            <a:off x="508000" y="1143002"/>
            <a:ext cx="11277600" cy="787908"/>
          </a:xfrm>
          <a:prstGeom prst="rect">
            <a:avLst/>
          </a:prstGeom>
        </p:spPr>
        <p:txBody>
          <a:bodyPr/>
          <a:lstStyle>
            <a:lvl1pPr marL="342900" indent="-342900" algn="l" defTabSz="457200" rtl="0" eaLnBrk="1" latinLnBrk="0" hangingPunct="1">
              <a:spcBef>
                <a:spcPts val="0"/>
              </a:spcBef>
              <a:spcAft>
                <a:spcPts val="0"/>
              </a:spcAft>
              <a:buFont typeface="Arial"/>
              <a:buChar char="•"/>
              <a:defRPr sz="2400" kern="1200">
                <a:solidFill>
                  <a:schemeClr val="tx1"/>
                </a:solidFill>
                <a:latin typeface="+mn-lt"/>
                <a:ea typeface="+mn-ea"/>
                <a:cs typeface="+mn-cs"/>
              </a:defRPr>
            </a:lvl1pPr>
            <a:lvl2pPr marL="742950" indent="-285750" algn="l" defTabSz="457200" rtl="0" eaLnBrk="1" latinLnBrk="0" hangingPunct="1">
              <a:spcBef>
                <a:spcPts val="0"/>
              </a:spcBef>
              <a:spcAft>
                <a:spcPts val="0"/>
              </a:spcAft>
              <a:buFont typeface="Arial"/>
              <a:buChar char="–"/>
              <a:defRPr sz="2400" kern="1200">
                <a:solidFill>
                  <a:schemeClr val="tx1"/>
                </a:solidFill>
                <a:latin typeface="+mn-lt"/>
                <a:ea typeface="+mn-ea"/>
                <a:cs typeface="+mn-cs"/>
              </a:defRPr>
            </a:lvl2pPr>
            <a:lvl3pPr marL="1143000" indent="-228600" algn="l" defTabSz="457200" rtl="0" eaLnBrk="1" latinLnBrk="0" hangingPunct="1">
              <a:spcBef>
                <a:spcPts val="0"/>
              </a:spcBef>
              <a:spcAft>
                <a:spcPts val="0"/>
              </a:spcAft>
              <a:buFont typeface="Arial"/>
              <a:buChar char="•"/>
              <a:defRPr sz="2000" kern="1200">
                <a:solidFill>
                  <a:schemeClr val="tx1"/>
                </a:solidFill>
                <a:latin typeface="+mn-lt"/>
                <a:ea typeface="+mn-ea"/>
                <a:cs typeface="+mn-cs"/>
              </a:defRPr>
            </a:lvl3pPr>
            <a:lvl4pPr marL="1600200" indent="-228600" algn="l" defTabSz="457200" rtl="0" eaLnBrk="1" latinLnBrk="0" hangingPunct="1">
              <a:spcBef>
                <a:spcPts val="0"/>
              </a:spcBef>
              <a:spcAft>
                <a:spcPts val="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spcAft>
                <a:spcPts val="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Font typeface="Arial" charset="0"/>
              <a:buChar char="•"/>
            </a:pPr>
            <a:endParaRPr lang="en-US" sz="3200" dirty="0"/>
          </a:p>
          <a:p>
            <a:pPr marL="380990" indent="-380990">
              <a:buFont typeface="Arial" charset="0"/>
              <a:buChar char="•"/>
            </a:pPr>
            <a:endParaRPr lang="en-US" sz="3200" dirty="0"/>
          </a:p>
        </p:txBody>
      </p:sp>
      <p:graphicFrame>
        <p:nvGraphicFramePr>
          <p:cNvPr id="11" name="Table 10"/>
          <p:cNvGraphicFramePr>
            <a:graphicFrameLocks noGrp="1"/>
          </p:cNvGraphicFramePr>
          <p:nvPr>
            <p:extLst/>
          </p:nvPr>
        </p:nvGraphicFramePr>
        <p:xfrm>
          <a:off x="1" y="1167234"/>
          <a:ext cx="12192002" cy="5516535"/>
        </p:xfrm>
        <a:graphic>
          <a:graphicData uri="http://schemas.openxmlformats.org/drawingml/2006/table">
            <a:tbl>
              <a:tblPr firstRow="1" bandRow="1">
                <a:tableStyleId>{B301B821-A1FF-4177-AEE7-76D212191A09}</a:tableStyleId>
              </a:tblPr>
              <a:tblGrid>
                <a:gridCol w="9110871">
                  <a:extLst>
                    <a:ext uri="{9D8B030D-6E8A-4147-A177-3AD203B41FA5}">
                      <a16:colId xmlns:a16="http://schemas.microsoft.com/office/drawing/2014/main" val="20000"/>
                    </a:ext>
                  </a:extLst>
                </a:gridCol>
                <a:gridCol w="3081131">
                  <a:extLst>
                    <a:ext uri="{9D8B030D-6E8A-4147-A177-3AD203B41FA5}">
                      <a16:colId xmlns:a16="http://schemas.microsoft.com/office/drawing/2014/main" val="20001"/>
                    </a:ext>
                  </a:extLst>
                </a:gridCol>
              </a:tblGrid>
              <a:tr h="471665">
                <a:tc>
                  <a:txBody>
                    <a:bodyPr/>
                    <a:lstStyle/>
                    <a:p>
                      <a:r>
                        <a:rPr lang="en-US" sz="1700" dirty="0">
                          <a:latin typeface="Optima" charset="0"/>
                          <a:ea typeface="Optima" charset="0"/>
                          <a:cs typeface="Optima" charset="0"/>
                        </a:rPr>
                        <a:t>Success</a:t>
                      </a:r>
                      <a:r>
                        <a:rPr lang="en-US" sz="1700" baseline="0" dirty="0">
                          <a:latin typeface="Optima" charset="0"/>
                          <a:ea typeface="Optima" charset="0"/>
                          <a:cs typeface="Optima" charset="0"/>
                        </a:rPr>
                        <a:t> Criteria</a:t>
                      </a:r>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700" dirty="0">
                          <a:latin typeface="Optima" charset="0"/>
                          <a:ea typeface="Optima" charset="0"/>
                          <a:cs typeface="Optima" charset="0"/>
                        </a:rPr>
                        <a:t>Met? (Yes/No)</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50240">
                <a:tc>
                  <a:txBody>
                    <a:bodyPr/>
                    <a:lstStyle/>
                    <a:p>
                      <a:r>
                        <a:rPr lang="en-US" sz="1700" dirty="0">
                          <a:latin typeface="Optima" charset="0"/>
                          <a:ea typeface="Optima" charset="0"/>
                          <a:cs typeface="Optima" charset="0"/>
                        </a:rPr>
                        <a:t>1.) Full</a:t>
                      </a:r>
                      <a:r>
                        <a:rPr lang="en-US" sz="1700" baseline="0" dirty="0">
                          <a:latin typeface="Optima" charset="0"/>
                          <a:ea typeface="Optima" charset="0"/>
                          <a:cs typeface="Optima" charset="0"/>
                        </a:rPr>
                        <a:t> production cutover</a:t>
                      </a:r>
                    </a:p>
                    <a:p>
                      <a:pPr marL="685800" lvl="1" indent="-228600">
                        <a:buFont typeface="+mj-lt"/>
                        <a:buAutoNum type="alphaLcParenR"/>
                      </a:pPr>
                      <a:r>
                        <a:rPr lang="en-US" sz="1700" baseline="0" dirty="0">
                          <a:latin typeface="Optima" charset="0"/>
                          <a:ea typeface="Optima" charset="0"/>
                          <a:cs typeface="Optima" charset="0"/>
                        </a:rPr>
                        <a:t>Traffic flowing smoothly to all sites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50240">
                <a:tc>
                  <a:txBody>
                    <a:bodyPr/>
                    <a:lstStyle/>
                    <a:p>
                      <a:r>
                        <a:rPr lang="en-US" sz="1700" dirty="0">
                          <a:latin typeface="Optima" charset="0"/>
                          <a:ea typeface="Optima" charset="0"/>
                          <a:cs typeface="Optima" charset="0"/>
                        </a:rPr>
                        <a:t>2.) Connectivity to SD-WAN</a:t>
                      </a:r>
                      <a:r>
                        <a:rPr lang="en-US" sz="1700" baseline="0" dirty="0">
                          <a:latin typeface="Optima" charset="0"/>
                          <a:ea typeface="Optima" charset="0"/>
                          <a:cs typeface="Optima" charset="0"/>
                        </a:rPr>
                        <a:t> and Non SD-WAN sites</a:t>
                      </a:r>
                    </a:p>
                    <a:p>
                      <a:pPr marL="6858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lang="en-US" sz="1700" dirty="0">
                          <a:effectLst/>
                          <a:latin typeface="Optima" charset="0"/>
                          <a:ea typeface="Optima" charset="0"/>
                          <a:cs typeface="Optima" charset="0"/>
                        </a:rPr>
                        <a:t>Successful communication of SD-WAN and Non-SD-WAN locations</a:t>
                      </a:r>
                      <a:endParaRPr lang="en-US" sz="1700" dirty="0">
                        <a:solidFill>
                          <a:srgbClr val="11111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16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dirty="0">
                          <a:latin typeface="Optima" charset="0"/>
                          <a:ea typeface="Optima" charset="0"/>
                          <a:cs typeface="Optima" charset="0"/>
                        </a:rPr>
                        <a:t>3.) </a:t>
                      </a:r>
                      <a:r>
                        <a:rPr lang="en-US" sz="1700" dirty="0">
                          <a:effectLst/>
                          <a:latin typeface="Optima" charset="0"/>
                          <a:ea typeface="Optima" charset="0"/>
                          <a:cs typeface="Optima" charset="0"/>
                        </a:rPr>
                        <a:t>Successful Integration &amp; utilization of </a:t>
                      </a:r>
                      <a:r>
                        <a:rPr lang="en-US" sz="1700" dirty="0" err="1">
                          <a:effectLst/>
                          <a:latin typeface="Optima" charset="0"/>
                          <a:ea typeface="Optima" charset="0"/>
                          <a:cs typeface="Optima" charset="0"/>
                        </a:rPr>
                        <a:t>zScaler</a:t>
                      </a:r>
                      <a:endParaRPr lang="en-US" sz="1700" dirty="0">
                        <a:solidFill>
                          <a:srgbClr val="11111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16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dirty="0">
                          <a:latin typeface="Optima" charset="0"/>
                          <a:ea typeface="Optima" charset="0"/>
                          <a:cs typeface="Optima" charset="0"/>
                        </a:rPr>
                        <a:t>4.) </a:t>
                      </a:r>
                      <a:r>
                        <a:rPr lang="en-US" sz="1700" dirty="0">
                          <a:effectLst/>
                          <a:latin typeface="Optima" charset="0"/>
                          <a:ea typeface="Optima" charset="0"/>
                          <a:cs typeface="Optima" charset="0"/>
                        </a:rPr>
                        <a:t>Blackout/brownout protection with no impact to application </a:t>
                      </a:r>
                      <a:r>
                        <a:rPr lang="en-US" sz="1700" dirty="0" err="1">
                          <a:effectLst/>
                          <a:latin typeface="Optima" charset="0"/>
                          <a:ea typeface="Optima" charset="0"/>
                          <a:cs typeface="Optima" charset="0"/>
                        </a:rPr>
                        <a:t>eg</a:t>
                      </a:r>
                      <a:r>
                        <a:rPr lang="en-US" sz="1700" dirty="0">
                          <a:effectLst/>
                          <a:latin typeface="Optima" charset="0"/>
                          <a:ea typeface="Optima" charset="0"/>
                          <a:cs typeface="Optima" charset="0"/>
                        </a:rPr>
                        <a:t>: ERP traffic</a:t>
                      </a:r>
                      <a:endParaRPr lang="en-US" sz="1700" dirty="0">
                        <a:solidFill>
                          <a:srgbClr val="11111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16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dirty="0">
                          <a:latin typeface="Optima" charset="0"/>
                          <a:ea typeface="Optima" charset="0"/>
                          <a:cs typeface="Optima" charset="0"/>
                        </a:rPr>
                        <a:t>5.) </a:t>
                      </a:r>
                      <a:r>
                        <a:rPr lang="en-US" sz="1700" dirty="0">
                          <a:effectLst/>
                          <a:latin typeface="Optima" charset="0"/>
                          <a:ea typeface="Optima" charset="0"/>
                          <a:cs typeface="Optima" charset="0"/>
                        </a:rPr>
                        <a:t>WAN visibility through VeloCloud Orchestrator</a:t>
                      </a:r>
                      <a:endParaRPr lang="en-US" sz="1700" dirty="0">
                        <a:solidFill>
                          <a:srgbClr val="111111"/>
                        </a:solidFill>
                        <a:effectLst/>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14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dirty="0">
                          <a:latin typeface="Optima" charset="0"/>
                          <a:ea typeface="Optima" charset="0"/>
                          <a:cs typeface="Optima" charset="0"/>
                        </a:rPr>
                        <a:t>6.) </a:t>
                      </a:r>
                      <a:r>
                        <a:rPr lang="en-US" sz="1700" dirty="0">
                          <a:effectLst/>
                          <a:latin typeface="Optima" charset="0"/>
                          <a:ea typeface="Optima" charset="0"/>
                          <a:cs typeface="Optima" charset="0"/>
                        </a:rPr>
                        <a:t>Hybrid aggregation</a:t>
                      </a:r>
                    </a:p>
                    <a:p>
                      <a:pPr marL="6858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lang="en-US" sz="1700" dirty="0">
                          <a:effectLst/>
                          <a:latin typeface="Optima" charset="0"/>
                          <a:ea typeface="Optima" charset="0"/>
                          <a:cs typeface="Optima" charset="0"/>
                        </a:rPr>
                        <a:t>Aggregation of MPLS and Internet connectivity</a:t>
                      </a:r>
                    </a:p>
                    <a:p>
                      <a:pPr marL="685800" marR="0" lvl="1" indent="-228600" algn="l" defTabSz="457200" rtl="0" eaLnBrk="1" fontAlgn="auto" latinLnBrk="0" hangingPunct="1">
                        <a:lnSpc>
                          <a:spcPct val="100000"/>
                        </a:lnSpc>
                        <a:spcBef>
                          <a:spcPts val="0"/>
                        </a:spcBef>
                        <a:spcAft>
                          <a:spcPts val="0"/>
                        </a:spcAft>
                        <a:buClrTx/>
                        <a:buSzTx/>
                        <a:buFont typeface="+mj-lt"/>
                        <a:buAutoNum type="alphaLcParenR"/>
                        <a:tabLst/>
                        <a:defRPr/>
                      </a:pPr>
                      <a:r>
                        <a:rPr lang="en-US" sz="1700" dirty="0">
                          <a:effectLst/>
                          <a:latin typeface="Optima" charset="0"/>
                          <a:ea typeface="Optima" charset="0"/>
                          <a:cs typeface="Optima" charset="0"/>
                        </a:rPr>
                        <a:t>Sub-second packet steering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71665">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71665">
                <a:tc>
                  <a:txBody>
                    <a:bodyPr/>
                    <a:lstStyle/>
                    <a:p>
                      <a:endParaRPr lang="en-US" sz="170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71665">
                <a:tc>
                  <a:txBody>
                    <a:bodyPr/>
                    <a:lstStyle/>
                    <a:p>
                      <a:endParaRPr lang="en-US" sz="170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dirty="0">
                        <a:latin typeface="Optima" charset="0"/>
                        <a:ea typeface="Optima" charset="0"/>
                        <a:cs typeface="Optima"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517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5A0E-CD8A-40A9-9DF6-AB561DE367FE}"/>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1D2879D3-ECEF-4144-8A0B-C4B1844A1B16}"/>
              </a:ext>
            </a:extLst>
          </p:cNvPr>
          <p:cNvSpPr>
            <a:spLocks noGrp="1"/>
          </p:cNvSpPr>
          <p:nvPr>
            <p:ph type="body" sz="quarter" idx="10"/>
          </p:nvPr>
        </p:nvSpPr>
        <p:spPr/>
        <p:txBody>
          <a:bodyPr/>
          <a:lstStyle/>
          <a:p>
            <a:endParaRPr lang="en-AU"/>
          </a:p>
        </p:txBody>
      </p:sp>
    </p:spTree>
    <p:extLst>
      <p:ext uri="{BB962C8B-B14F-4D97-AF65-F5344CB8AC3E}">
        <p14:creationId xmlns:p14="http://schemas.microsoft.com/office/powerpoint/2010/main" val="52068439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Placeholder 1">
            <a:extLst>
              <a:ext uri="{FF2B5EF4-FFF2-40B4-BE49-F238E27FC236}">
                <a16:creationId xmlns:a16="http://schemas.microsoft.com/office/drawing/2014/main" id="{F5B29B4E-CAF9-450B-8F07-2636894ED48D}"/>
              </a:ext>
            </a:extLst>
          </p:cNvPr>
          <p:cNvSpPr>
            <a:spLocks noGrp="1"/>
          </p:cNvSpPr>
          <p:nvPr>
            <p:ph type="body" sz="quarter" idx="12"/>
          </p:nvPr>
        </p:nvSpPr>
        <p:spPr>
          <a:xfrm>
            <a:off x="5581650" y="3122613"/>
            <a:ext cx="6297613" cy="927100"/>
          </a:xfrm>
        </p:spPr>
        <p:txBody>
          <a:bodyPr/>
          <a:lstStyle/>
          <a:p>
            <a:pPr eaLnBrk="1" hangingPunct="1">
              <a:spcBef>
                <a:spcPct val="0"/>
              </a:spcBef>
            </a:pPr>
            <a:r>
              <a:rPr lang="en-US" altLang="en-US" dirty="0">
                <a:latin typeface="Open Sans" panose="020B0606030504020204"/>
                <a:sym typeface="Open Sans" panose="020B0606030504020204"/>
              </a:rPr>
              <a:t>Use Case: Retail</a:t>
            </a:r>
            <a:endParaRPr lang="en-US" altLang="en-US" sz="3600" dirty="0">
              <a:latin typeface="Calibri" panose="020F0502020204030204" pitchFamily="34" charset="0"/>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560918" y="-16933"/>
            <a:ext cx="10536767" cy="914400"/>
          </a:xfrm>
        </p:spPr>
        <p:txBody>
          <a:bodyPr/>
          <a:lstStyle/>
          <a:p>
            <a:pPr>
              <a:spcBef>
                <a:spcPct val="0"/>
              </a:spcBef>
              <a:buClr>
                <a:srgbClr val="000000"/>
              </a:buClr>
            </a:pPr>
            <a:r>
              <a:rPr lang="en-US" altLang="en-US">
                <a:solidFill>
                  <a:srgbClr val="000000"/>
                </a:solidFill>
                <a:ea typeface="ＭＳ Ｐゴシック" panose="020B0600070205080204" pitchFamily="34" charset="-128"/>
              </a:rPr>
              <a:t>Retail – Next-Generation Store Experience</a:t>
            </a:r>
          </a:p>
        </p:txBody>
      </p:sp>
      <p:pic>
        <p:nvPicPr>
          <p:cNvPr id="747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36084"/>
            <a:ext cx="12192000" cy="605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Callout 2 3"/>
          <p:cNvSpPr>
            <a:spLocks/>
          </p:cNvSpPr>
          <p:nvPr/>
        </p:nvSpPr>
        <p:spPr bwMode="auto">
          <a:xfrm>
            <a:off x="9381067" y="4332817"/>
            <a:ext cx="2142067" cy="745067"/>
          </a:xfrm>
          <a:prstGeom prst="borderCallout2">
            <a:avLst>
              <a:gd name="adj1" fmla="val -5741"/>
              <a:gd name="adj2" fmla="val 68162"/>
              <a:gd name="adj3" fmla="val -40389"/>
              <a:gd name="adj4" fmla="val 67912"/>
              <a:gd name="adj5" fmla="val -83236"/>
              <a:gd name="adj6" fmla="val 55157"/>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Digital Signage</a:t>
            </a:r>
            <a:r>
              <a:rPr lang="en-US" sz="1867" b="1">
                <a:solidFill>
                  <a:schemeClr val="accent2">
                    <a:lumMod val="75000"/>
                  </a:schemeClr>
                </a:solidFill>
                <a:latin typeface="+mn-lt"/>
              </a:rPr>
              <a:t>, &amp; </a:t>
            </a:r>
            <a:r>
              <a:rPr lang="en-US" sz="1867" b="1" dirty="0">
                <a:solidFill>
                  <a:schemeClr val="accent2">
                    <a:lumMod val="75000"/>
                  </a:schemeClr>
                </a:solidFill>
                <a:latin typeface="+mn-lt"/>
              </a:rPr>
              <a:t>Kiosks</a:t>
            </a:r>
          </a:p>
        </p:txBody>
      </p:sp>
      <p:sp>
        <p:nvSpPr>
          <p:cNvPr id="5" name="Line Callout 2 4"/>
          <p:cNvSpPr>
            <a:spLocks/>
          </p:cNvSpPr>
          <p:nvPr/>
        </p:nvSpPr>
        <p:spPr bwMode="auto">
          <a:xfrm>
            <a:off x="4627033" y="5715000"/>
            <a:ext cx="1839384" cy="787400"/>
          </a:xfrm>
          <a:prstGeom prst="borderCallout2">
            <a:avLst>
              <a:gd name="adj1" fmla="val -5741"/>
              <a:gd name="adj2" fmla="val 27884"/>
              <a:gd name="adj3" fmla="val -38394"/>
              <a:gd name="adj4" fmla="val 25551"/>
              <a:gd name="adj5" fmla="val -122398"/>
              <a:gd name="adj6" fmla="val -25153"/>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Virtual Desktop</a:t>
            </a:r>
          </a:p>
        </p:txBody>
      </p:sp>
      <p:sp>
        <p:nvSpPr>
          <p:cNvPr id="6" name="Line Callout 2 5"/>
          <p:cNvSpPr>
            <a:spLocks/>
          </p:cNvSpPr>
          <p:nvPr/>
        </p:nvSpPr>
        <p:spPr bwMode="auto">
          <a:xfrm>
            <a:off x="8295218" y="1337733"/>
            <a:ext cx="1839383" cy="787400"/>
          </a:xfrm>
          <a:prstGeom prst="borderCallout2">
            <a:avLst>
              <a:gd name="adj1" fmla="val -79"/>
              <a:gd name="adj2" fmla="val 50532"/>
              <a:gd name="adj3" fmla="val -42676"/>
              <a:gd name="adj4" fmla="val 50375"/>
              <a:gd name="adj5" fmla="val -68671"/>
              <a:gd name="adj6" fmla="val 37532"/>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Guest Wi-Fi Internet </a:t>
            </a:r>
          </a:p>
        </p:txBody>
      </p:sp>
      <p:sp>
        <p:nvSpPr>
          <p:cNvPr id="7" name="Line Callout 2 6"/>
          <p:cNvSpPr>
            <a:spLocks/>
          </p:cNvSpPr>
          <p:nvPr/>
        </p:nvSpPr>
        <p:spPr bwMode="auto">
          <a:xfrm>
            <a:off x="1477433" y="5647267"/>
            <a:ext cx="1837267" cy="787400"/>
          </a:xfrm>
          <a:prstGeom prst="borderCallout2">
            <a:avLst>
              <a:gd name="adj1" fmla="val -3852"/>
              <a:gd name="adj2" fmla="val 50532"/>
              <a:gd name="adj3" fmla="val -61046"/>
              <a:gd name="adj4" fmla="val 50625"/>
              <a:gd name="adj5" fmla="val -138803"/>
              <a:gd name="adj6" fmla="val 71267"/>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Mobile &amp; Web Point-of-Sale</a:t>
            </a:r>
          </a:p>
        </p:txBody>
      </p:sp>
      <p:sp>
        <p:nvSpPr>
          <p:cNvPr id="9" name="Line Callout 2 8"/>
          <p:cNvSpPr>
            <a:spLocks/>
          </p:cNvSpPr>
          <p:nvPr/>
        </p:nvSpPr>
        <p:spPr bwMode="auto">
          <a:xfrm>
            <a:off x="5592233" y="1193800"/>
            <a:ext cx="1837267" cy="789517"/>
          </a:xfrm>
          <a:prstGeom prst="borderCallout2">
            <a:avLst>
              <a:gd name="adj1" fmla="val 97926"/>
              <a:gd name="adj2" fmla="val 53921"/>
              <a:gd name="adj3" fmla="val 178569"/>
              <a:gd name="adj4" fmla="val 52440"/>
              <a:gd name="adj5" fmla="val 205856"/>
              <a:gd name="adj6" fmla="val 20694"/>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Virtual Assistant</a:t>
            </a:r>
          </a:p>
        </p:txBody>
      </p:sp>
      <p:sp>
        <p:nvSpPr>
          <p:cNvPr id="11" name="Line Callout 2 10"/>
          <p:cNvSpPr>
            <a:spLocks/>
          </p:cNvSpPr>
          <p:nvPr/>
        </p:nvSpPr>
        <p:spPr bwMode="auto">
          <a:xfrm>
            <a:off x="5829300" y="4720167"/>
            <a:ext cx="1888067" cy="787400"/>
          </a:xfrm>
          <a:prstGeom prst="borderCallout2">
            <a:avLst>
              <a:gd name="adj1" fmla="val -5741"/>
              <a:gd name="adj2" fmla="val 27884"/>
              <a:gd name="adj3" fmla="val -38394"/>
              <a:gd name="adj4" fmla="val 25551"/>
              <a:gd name="adj5" fmla="val -61991"/>
              <a:gd name="adj6" fmla="val 7204"/>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a:solidFill>
                  <a:schemeClr val="accent2">
                    <a:lumMod val="75000"/>
                  </a:schemeClr>
                </a:solidFill>
                <a:latin typeface="+mn-lt"/>
              </a:rPr>
              <a:t>Tablets &amp; Smart Devices</a:t>
            </a:r>
            <a:endParaRPr lang="en-US" sz="1867" b="1" dirty="0">
              <a:solidFill>
                <a:schemeClr val="accent2">
                  <a:lumMod val="75000"/>
                </a:schemeClr>
              </a:solidFill>
              <a:latin typeface="+mn-lt"/>
            </a:endParaRPr>
          </a:p>
        </p:txBody>
      </p:sp>
      <p:pic>
        <p:nvPicPr>
          <p:cNvPr id="7476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2374900"/>
            <a:ext cx="1477433" cy="19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Callout 2 12"/>
          <p:cNvSpPr>
            <a:spLocks/>
          </p:cNvSpPr>
          <p:nvPr/>
        </p:nvSpPr>
        <p:spPr bwMode="auto">
          <a:xfrm>
            <a:off x="7840133" y="5916084"/>
            <a:ext cx="1839384" cy="787400"/>
          </a:xfrm>
          <a:prstGeom prst="borderCallout2">
            <a:avLst>
              <a:gd name="adj1" fmla="val -3852"/>
              <a:gd name="adj2" fmla="val 50532"/>
              <a:gd name="adj3" fmla="val -72370"/>
              <a:gd name="adj4" fmla="val 49815"/>
              <a:gd name="adj5" fmla="val -188463"/>
              <a:gd name="adj6" fmla="val 16097"/>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Digital Catalogues</a:t>
            </a:r>
          </a:p>
        </p:txBody>
      </p:sp>
      <p:sp>
        <p:nvSpPr>
          <p:cNvPr id="14" name="Line Callout 2 13"/>
          <p:cNvSpPr>
            <a:spLocks/>
          </p:cNvSpPr>
          <p:nvPr/>
        </p:nvSpPr>
        <p:spPr bwMode="auto">
          <a:xfrm>
            <a:off x="6828367" y="2338918"/>
            <a:ext cx="1678517" cy="728133"/>
          </a:xfrm>
          <a:prstGeom prst="borderCallout2">
            <a:avLst>
              <a:gd name="adj1" fmla="val 106421"/>
              <a:gd name="adj2" fmla="val 29657"/>
              <a:gd name="adj3" fmla="val 131775"/>
              <a:gd name="adj4" fmla="val 49310"/>
              <a:gd name="adj5" fmla="val 169744"/>
              <a:gd name="adj6" fmla="val 47700"/>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a:solidFill>
                  <a:schemeClr val="accent2">
                    <a:lumMod val="75000"/>
                  </a:schemeClr>
                </a:solidFill>
                <a:latin typeface="+mn-lt"/>
              </a:rPr>
              <a:t>Video Training</a:t>
            </a:r>
            <a:endParaRPr lang="en-US" sz="1867" b="1" dirty="0">
              <a:solidFill>
                <a:schemeClr val="accent2">
                  <a:lumMod val="75000"/>
                </a:schemeClr>
              </a:solidFill>
              <a:latin typeface="+mn-lt"/>
            </a:endParaRPr>
          </a:p>
        </p:txBody>
      </p:sp>
      <p:sp>
        <p:nvSpPr>
          <p:cNvPr id="15" name="Line Callout 2 14"/>
          <p:cNvSpPr>
            <a:spLocks/>
          </p:cNvSpPr>
          <p:nvPr/>
        </p:nvSpPr>
        <p:spPr bwMode="auto">
          <a:xfrm>
            <a:off x="643467" y="1083733"/>
            <a:ext cx="1839384" cy="787400"/>
          </a:xfrm>
          <a:prstGeom prst="borderCallout2">
            <a:avLst>
              <a:gd name="adj1" fmla="val 103741"/>
              <a:gd name="adj2" fmla="val 46491"/>
              <a:gd name="adj3" fmla="val 136648"/>
              <a:gd name="adj4" fmla="val 45523"/>
              <a:gd name="adj5" fmla="val 178611"/>
              <a:gd name="adj6" fmla="val 23782"/>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Infinite Inventory</a:t>
            </a:r>
          </a:p>
        </p:txBody>
      </p:sp>
      <p:sp>
        <p:nvSpPr>
          <p:cNvPr id="16" name="Line Callout 2 15"/>
          <p:cNvSpPr>
            <a:spLocks/>
          </p:cNvSpPr>
          <p:nvPr/>
        </p:nvSpPr>
        <p:spPr bwMode="auto">
          <a:xfrm>
            <a:off x="3412067" y="1121833"/>
            <a:ext cx="1837267" cy="787400"/>
          </a:xfrm>
          <a:prstGeom prst="borderCallout2">
            <a:avLst>
              <a:gd name="adj1" fmla="val 100384"/>
              <a:gd name="adj2" fmla="val 44213"/>
              <a:gd name="adj3" fmla="val 145023"/>
              <a:gd name="adj4" fmla="val 25995"/>
              <a:gd name="adj5" fmla="val 333611"/>
              <a:gd name="adj6" fmla="val 27009"/>
            </a:avLst>
          </a:prstGeom>
          <a:gradFill rotWithShape="1">
            <a:gsLst>
              <a:gs pos="0">
                <a:srgbClr val="DAF5FF"/>
              </a:gs>
              <a:gs pos="64999">
                <a:srgbClr val="A7E7FF"/>
              </a:gs>
              <a:gs pos="100000">
                <a:srgbClr val="80DFFF"/>
              </a:gs>
            </a:gsLst>
            <a:lin ang="5400000" scaled="1"/>
          </a:gradFill>
          <a:ln w="38100">
            <a:solidFill>
              <a:schemeClr val="bg1"/>
            </a:solidFill>
            <a:miter lim="800000"/>
            <a:headEnd/>
            <a:tailEnd/>
          </a:ln>
          <a:effectLst>
            <a:outerShdw blurRad="40000" dist="20000" dir="5400000" rotWithShape="0">
              <a:srgbClr val="808080">
                <a:alpha val="37999"/>
              </a:srgbClr>
            </a:outerShdw>
          </a:effectLst>
        </p:spPr>
        <p:txBody>
          <a:bodyPr anchor="ctr"/>
          <a:lstStyle/>
          <a:p>
            <a:pPr algn="ctr">
              <a:defRPr/>
            </a:pPr>
            <a:r>
              <a:rPr lang="en-US" sz="1867" b="1" dirty="0">
                <a:solidFill>
                  <a:schemeClr val="accent2">
                    <a:lumMod val="75000"/>
                  </a:schemeClr>
                </a:solidFill>
                <a:latin typeface="+mn-lt"/>
              </a:rPr>
              <a:t>Couponing, Loyalty, CRM</a:t>
            </a:r>
          </a:p>
        </p:txBody>
      </p:sp>
    </p:spTree>
    <p:extLst>
      <p:ext uri="{BB962C8B-B14F-4D97-AF65-F5344CB8AC3E}">
        <p14:creationId xmlns:p14="http://schemas.microsoft.com/office/powerpoint/2010/main" val="424107739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1" grpId="0" animBg="1"/>
      <p:bldP spid="13"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Group 4"/>
          <p:cNvGrpSpPr>
            <a:grpSpLocks/>
          </p:cNvGrpSpPr>
          <p:nvPr/>
        </p:nvGrpSpPr>
        <p:grpSpPr bwMode="auto">
          <a:xfrm>
            <a:off x="3683001" y="2743200"/>
            <a:ext cx="4823884" cy="872067"/>
            <a:chOff x="2701653" y="1853035"/>
            <a:chExt cx="3711541" cy="670573"/>
          </a:xfrm>
        </p:grpSpPr>
        <p:sp>
          <p:nvSpPr>
            <p:cNvPr id="22" name="Can 71"/>
            <p:cNvSpPr/>
            <p:nvPr/>
          </p:nvSpPr>
          <p:spPr>
            <a:xfrm rot="5400000">
              <a:off x="4445119" y="555533"/>
              <a:ext cx="224609" cy="3711541"/>
            </a:xfrm>
            <a:prstGeom prst="can">
              <a:avLst>
                <a:gd name="adj" fmla="val 72615"/>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351"/>
            </a:p>
          </p:txBody>
        </p:sp>
        <p:sp>
          <p:nvSpPr>
            <p:cNvPr id="23" name="Can 72"/>
            <p:cNvSpPr/>
            <p:nvPr/>
          </p:nvSpPr>
          <p:spPr>
            <a:xfrm rot="5400000">
              <a:off x="4445933" y="333365"/>
              <a:ext cx="222982" cy="3711541"/>
            </a:xfrm>
            <a:prstGeom prst="can">
              <a:avLst>
                <a:gd name="adj" fmla="val 72615"/>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351"/>
            </a:p>
          </p:txBody>
        </p:sp>
        <p:sp>
          <p:nvSpPr>
            <p:cNvPr id="21" name="Can 70"/>
            <p:cNvSpPr/>
            <p:nvPr/>
          </p:nvSpPr>
          <p:spPr>
            <a:xfrm rot="5400000">
              <a:off x="4445933" y="108755"/>
              <a:ext cx="222982" cy="3711541"/>
            </a:xfrm>
            <a:prstGeom prst="can">
              <a:avLst>
                <a:gd name="adj" fmla="val 72615"/>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dirty="0"/>
            </a:p>
          </p:txBody>
        </p:sp>
        <p:sp>
          <p:nvSpPr>
            <p:cNvPr id="24" name="TextBox 23"/>
            <p:cNvSpPr txBox="1"/>
            <p:nvPr/>
          </p:nvSpPr>
          <p:spPr>
            <a:xfrm>
              <a:off x="3033884" y="1872566"/>
              <a:ext cx="2994965" cy="212997"/>
            </a:xfrm>
            <a:prstGeom prst="rect">
              <a:avLst/>
            </a:prstGeom>
            <a:noFill/>
          </p:spPr>
          <p:txBody>
            <a:bodyPr>
              <a:spAutoFit/>
            </a:bodyPr>
            <a:lstStyle/>
            <a:p>
              <a:pPr algn="ctr">
                <a:defRPr/>
              </a:pPr>
              <a:r>
                <a:rPr lang="en-US" sz="1200" dirty="0">
                  <a:solidFill>
                    <a:schemeClr val="bg1"/>
                  </a:solidFill>
                  <a:latin typeface="+mj-lt"/>
                  <a:ea typeface="ＭＳ Ｐゴシック" charset="-128"/>
                  <a:cs typeface="ＭＳ Ｐゴシック" charset="-128"/>
                </a:rPr>
                <a:t>4G-LTE </a:t>
              </a:r>
            </a:p>
          </p:txBody>
        </p:sp>
        <p:sp>
          <p:nvSpPr>
            <p:cNvPr id="25" name="TextBox 24"/>
            <p:cNvSpPr txBox="1"/>
            <p:nvPr/>
          </p:nvSpPr>
          <p:spPr>
            <a:xfrm>
              <a:off x="3076227" y="2351082"/>
              <a:ext cx="2993335" cy="1334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50">
                  <a:solidFill>
                    <a:schemeClr val="bg1"/>
                  </a:solidFill>
                </a:defRPr>
              </a:lvl1pPr>
              <a:lvl2pPr marL="742950" indent="-285750">
                <a:buFont typeface="Arial" panose="020B0604020202020204" pitchFamily="34" charset="0"/>
                <a:buChar char="–"/>
                <a:defRPr sz="2400">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Font typeface="Arial" panose="020B0604020202020204" pitchFamily="34" charset="0"/>
                <a:buChar char="»"/>
                <a:defRPr sz="2000">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Font typeface="Arial" panose="020B0604020202020204" pitchFamily="34" charset="0"/>
                <a:buChar char="»"/>
                <a:defRPr sz="2000">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Font typeface="Arial" panose="020B0604020202020204" pitchFamily="34" charset="0"/>
                <a:buChar char="»"/>
                <a:defRPr sz="2000">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Font typeface="Arial" panose="020B0604020202020204" pitchFamily="34" charset="0"/>
                <a:buChar char="»"/>
                <a:defRPr sz="2000">
                  <a:latin typeface="Arial" panose="020B0604020202020204" pitchFamily="34" charset="0"/>
                  <a:ea typeface="ＭＳ Ｐゴシック" panose="020B0600070205080204" pitchFamily="34" charset="-128"/>
                </a:defRPr>
              </a:lvl9pPr>
            </a:lstStyle>
            <a:p>
              <a:pPr>
                <a:defRPr/>
              </a:pPr>
              <a:r>
                <a:rPr lang="en-US" sz="1200" dirty="0">
                  <a:latin typeface="+mj-lt"/>
                  <a:ea typeface="ＭＳ Ｐゴシック" charset="-128"/>
                  <a:cs typeface="ＭＳ Ｐゴシック" charset="-128"/>
                </a:rPr>
                <a:t>Internet - DSL, Cable, Fiber</a:t>
              </a:r>
            </a:p>
          </p:txBody>
        </p:sp>
        <p:sp>
          <p:nvSpPr>
            <p:cNvPr id="26" name="TextBox 77"/>
            <p:cNvSpPr txBox="1">
              <a:spLocks noChangeArrowheads="1"/>
            </p:cNvSpPr>
            <p:nvPr/>
          </p:nvSpPr>
          <p:spPr bwMode="auto">
            <a:xfrm>
              <a:off x="3076227" y="2102059"/>
              <a:ext cx="2994965" cy="1822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50">
                  <a:solidFill>
                    <a:schemeClr val="bg1"/>
                  </a:solidFill>
                </a:defRPr>
              </a:lvl1pPr>
              <a:lvl2pPr marL="742950" indent="-28575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200" dirty="0">
                  <a:latin typeface="+mj-lt"/>
                  <a:ea typeface="ＭＳ Ｐゴシック" charset="-128"/>
                  <a:cs typeface="ＭＳ Ｐゴシック" charset="-128"/>
                </a:rPr>
                <a:t>Private</a:t>
              </a:r>
              <a:r>
                <a:rPr lang="en-US" altLang="en-US" sz="1200" dirty="0">
                  <a:latin typeface="+mj-lt"/>
                  <a:ea typeface="Open Sans" panose="020B0606030504020204" pitchFamily="34" charset="0"/>
                  <a:cs typeface="Open Sans" panose="020B0606030504020204" pitchFamily="34" charset="0"/>
                </a:rPr>
                <a:t>—</a:t>
              </a:r>
              <a:r>
                <a:rPr lang="en-US" altLang="en-US" sz="1200" dirty="0">
                  <a:latin typeface="+mj-lt"/>
                  <a:ea typeface="ＭＳ Ｐゴシック" charset="-128"/>
                  <a:cs typeface="ＭＳ Ｐゴシック" charset="-128"/>
                </a:rPr>
                <a:t>MPLS</a:t>
              </a:r>
            </a:p>
          </p:txBody>
        </p:sp>
      </p:grpSp>
      <p:sp>
        <p:nvSpPr>
          <p:cNvPr id="76802" name="Title 1"/>
          <p:cNvSpPr>
            <a:spLocks noGrp="1"/>
          </p:cNvSpPr>
          <p:nvPr>
            <p:ph type="title"/>
          </p:nvPr>
        </p:nvSpPr>
        <p:spPr>
          <a:xfrm>
            <a:off x="582085" y="266700"/>
            <a:ext cx="9690100" cy="518584"/>
          </a:xfrm>
        </p:spPr>
        <p:txBody>
          <a:bodyPr/>
          <a:lstStyle/>
          <a:p>
            <a:pPr>
              <a:spcBef>
                <a:spcPct val="0"/>
              </a:spcBef>
              <a:buClr>
                <a:srgbClr val="000000"/>
              </a:buClr>
            </a:pPr>
            <a:r>
              <a:rPr lang="en-US" altLang="en-US">
                <a:solidFill>
                  <a:srgbClr val="000000"/>
                </a:solidFill>
                <a:ea typeface="ＭＳ Ｐゴシック" panose="020B0600070205080204" pitchFamily="34" charset="-128"/>
              </a:rPr>
              <a:t>Retail Store - WAN Is The Bottleneck</a:t>
            </a:r>
          </a:p>
        </p:txBody>
      </p:sp>
      <p:pic>
        <p:nvPicPr>
          <p:cNvPr id="7" name="Picture 6"/>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995" y="2643826"/>
            <a:ext cx="1087568" cy="870055"/>
          </a:xfrm>
          <a:prstGeom prst="rect">
            <a:avLst/>
          </a:prstGeom>
        </p:spPr>
      </p:pic>
      <p:pic>
        <p:nvPicPr>
          <p:cNvPr id="76804" name="Picture 11" descr="Router_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7667" y="2876552"/>
            <a:ext cx="728133" cy="65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3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7701" y="1257301"/>
            <a:ext cx="97155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3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67351" y="1240367"/>
            <a:ext cx="1007533" cy="32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3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65384" y="1291167"/>
            <a:ext cx="1200149" cy="47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8" name="Group 46"/>
          <p:cNvGrpSpPr>
            <a:grpSpLocks/>
          </p:cNvGrpSpPr>
          <p:nvPr/>
        </p:nvGrpSpPr>
        <p:grpSpPr bwMode="auto">
          <a:xfrm>
            <a:off x="1293284" y="1934632"/>
            <a:ext cx="8710083" cy="1519768"/>
            <a:chOff x="863602" y="1231435"/>
            <a:chExt cx="6851794" cy="1168602"/>
          </a:xfrm>
        </p:grpSpPr>
        <p:sp>
          <p:nvSpPr>
            <p:cNvPr id="15" name="Freeform 30"/>
            <p:cNvSpPr>
              <a:spLocks/>
            </p:cNvSpPr>
            <p:nvPr/>
          </p:nvSpPr>
          <p:spPr bwMode="auto">
            <a:xfrm>
              <a:off x="863602" y="1231435"/>
              <a:ext cx="6851794" cy="1082340"/>
            </a:xfrm>
            <a:custGeom>
              <a:avLst/>
              <a:gdLst>
                <a:gd name="T0" fmla="*/ 1511032 w 7899071"/>
                <a:gd name="T1" fmla="*/ 0 h 1270000"/>
                <a:gd name="T2" fmla="*/ 2663958 w 7899071"/>
                <a:gd name="T3" fmla="*/ 125625 h 1270000"/>
                <a:gd name="T4" fmla="*/ 0 w 7899071"/>
                <a:gd name="T5" fmla="*/ 256379 h 1270000"/>
                <a:gd name="T6" fmla="*/ 0 60000 65536"/>
                <a:gd name="T7" fmla="*/ 0 60000 65536"/>
                <a:gd name="T8" fmla="*/ 0 60000 65536"/>
              </a:gdLst>
              <a:ahLst/>
              <a:cxnLst>
                <a:cxn ang="T6">
                  <a:pos x="T0" y="T1"/>
                </a:cxn>
                <a:cxn ang="T7">
                  <a:pos x="T2" y="T3"/>
                </a:cxn>
                <a:cxn ang="T8">
                  <a:pos x="T4" y="T5"/>
                </a:cxn>
              </a:cxnLst>
              <a:rect l="0" t="0" r="r" b="b"/>
              <a:pathLst>
                <a:path w="7899071" h="1270000">
                  <a:moveTo>
                    <a:pt x="4394200" y="0"/>
                  </a:moveTo>
                  <a:cubicBezTo>
                    <a:pt x="6436783" y="205316"/>
                    <a:pt x="8479367" y="410633"/>
                    <a:pt x="7747000" y="622300"/>
                  </a:cubicBezTo>
                  <a:cubicBezTo>
                    <a:pt x="7014633" y="833967"/>
                    <a:pt x="0" y="1270000"/>
                    <a:pt x="0" y="1270000"/>
                  </a:cubicBezTo>
                </a:path>
              </a:pathLst>
            </a:custGeom>
            <a:noFill/>
            <a:ln w="25400" cap="flat" cmpd="sng">
              <a:solidFill>
                <a:srgbClr val="E85F1A"/>
              </a:solidFill>
              <a:prstDash val="sysDash"/>
              <a:round/>
              <a:headEnd/>
              <a:tailEnd/>
            </a:ln>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351">
                <a:latin typeface="Arial" charset="0"/>
                <a:ea typeface="ＭＳ Ｐゴシック" charset="-128"/>
                <a:cs typeface="ＭＳ Ｐゴシック" charset="-128"/>
              </a:endParaRPr>
            </a:p>
          </p:txBody>
        </p:sp>
        <p:sp>
          <p:nvSpPr>
            <p:cNvPr id="16" name="Isosceles Triangle 15"/>
            <p:cNvSpPr>
              <a:spLocks noChangeArrowheads="1"/>
            </p:cNvSpPr>
            <p:nvPr/>
          </p:nvSpPr>
          <p:spPr bwMode="auto">
            <a:xfrm rot="15930891">
              <a:off x="994137" y="2222533"/>
              <a:ext cx="201820" cy="153187"/>
            </a:xfrm>
            <a:prstGeom prst="triangle">
              <a:avLst>
                <a:gd name="adj" fmla="val 50000"/>
              </a:avLst>
            </a:prstGeom>
            <a:solidFill>
              <a:srgbClr val="E85F1A"/>
            </a:solidFill>
            <a:ln w="9525">
              <a:solidFill>
                <a:srgbClr val="E85F1A"/>
              </a:solidFill>
              <a:miter lim="800000"/>
              <a:headEnd/>
              <a:tailEnd/>
            </a:ln>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n-US" altLang="en-US" sz="1351">
                <a:solidFill>
                  <a:srgbClr val="FFFFFF"/>
                </a:solidFill>
                <a:cs typeface="ＭＳ Ｐゴシック" charset="-128"/>
              </a:endParaRPr>
            </a:p>
          </p:txBody>
        </p:sp>
      </p:grpSp>
      <p:cxnSp>
        <p:nvCxnSpPr>
          <p:cNvPr id="76809" name="Straight Connector 26"/>
          <p:cNvCxnSpPr>
            <a:cxnSpLocks noChangeShapeType="1"/>
          </p:cNvCxnSpPr>
          <p:nvPr/>
        </p:nvCxnSpPr>
        <p:spPr bwMode="auto">
          <a:xfrm>
            <a:off x="1435101" y="3153833"/>
            <a:ext cx="1062567"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76810" name="Straight Connector 27"/>
          <p:cNvCxnSpPr>
            <a:cxnSpLocks noChangeShapeType="1"/>
          </p:cNvCxnSpPr>
          <p:nvPr/>
        </p:nvCxnSpPr>
        <p:spPr bwMode="auto">
          <a:xfrm>
            <a:off x="3213100" y="3128433"/>
            <a:ext cx="4572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cxnSp>
        <p:nvCxnSpPr>
          <p:cNvPr id="76811" name="Straight Connector 28"/>
          <p:cNvCxnSpPr>
            <a:cxnSpLocks noChangeShapeType="1"/>
            <a:stCxn id="23" idx="1"/>
          </p:cNvCxnSpPr>
          <p:nvPr/>
        </p:nvCxnSpPr>
        <p:spPr bwMode="auto">
          <a:xfrm flipV="1">
            <a:off x="8506884" y="3177118"/>
            <a:ext cx="387349" cy="211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pic>
        <p:nvPicPr>
          <p:cNvPr id="76812" name="Picture 9" descr="Router_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86284" y="2927351"/>
            <a:ext cx="726016"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813" name="Straight Connector 30"/>
          <p:cNvCxnSpPr>
            <a:cxnSpLocks noChangeShapeType="1"/>
          </p:cNvCxnSpPr>
          <p:nvPr/>
        </p:nvCxnSpPr>
        <p:spPr bwMode="auto">
          <a:xfrm>
            <a:off x="9512300" y="3181351"/>
            <a:ext cx="778933"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pic>
        <p:nvPicPr>
          <p:cNvPr id="76814" name="Picture 38" descr="A group of people walking on a city street&#10;&#10;Description generated with very high confidence"/>
          <p:cNvPicPr>
            <a:picLocks noChangeAspect="1"/>
          </p:cNvPicPr>
          <p:nvPr/>
        </p:nvPicPr>
        <p:blipFill>
          <a:blip r:embed="rId7">
            <a:extLst>
              <a:ext uri="{28A0092B-C50C-407E-A947-70E740481C1C}">
                <a14:useLocalDpi xmlns:a14="http://schemas.microsoft.com/office/drawing/2010/main" val="0"/>
              </a:ext>
            </a:extLst>
          </a:blip>
          <a:srcRect l="1237" t="56729" r="613" b="13011"/>
          <a:stretch>
            <a:fillRect/>
          </a:stretch>
        </p:blipFill>
        <p:spPr bwMode="auto">
          <a:xfrm>
            <a:off x="0" y="3869267"/>
            <a:ext cx="12192000" cy="253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p:cNvPr>
          <p:cNvSpPr/>
          <p:nvPr/>
        </p:nvSpPr>
        <p:spPr>
          <a:xfrm flipV="1">
            <a:off x="0" y="3858685"/>
            <a:ext cx="12192000" cy="2542116"/>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p>
        </p:txBody>
      </p:sp>
      <p:grpSp>
        <p:nvGrpSpPr>
          <p:cNvPr id="76816" name="Group 43"/>
          <p:cNvGrpSpPr>
            <a:grpSpLocks/>
          </p:cNvGrpSpPr>
          <p:nvPr/>
        </p:nvGrpSpPr>
        <p:grpSpPr bwMode="auto">
          <a:xfrm>
            <a:off x="5086351" y="1430867"/>
            <a:ext cx="2019300" cy="1178984"/>
            <a:chOff x="5248238" y="2835696"/>
            <a:chExt cx="2222634" cy="1296701"/>
          </a:xfrm>
        </p:grpSpPr>
        <p:pic>
          <p:nvPicPr>
            <p:cNvPr id="76837" name="Picture 44" descr="Cloud.png"/>
            <p:cNvPicPr>
              <a:picLocks noChangeAspect="1"/>
            </p:cNvPicPr>
            <p:nvPr/>
          </p:nvPicPr>
          <p:blipFill>
            <a:blip r:embed="rId8">
              <a:extLst>
                <a:ext uri="{28A0092B-C50C-407E-A947-70E740481C1C}">
                  <a14:useLocalDpi xmlns:a14="http://schemas.microsoft.com/office/drawing/2010/main" val="0"/>
                </a:ext>
              </a:extLst>
            </a:blip>
            <a:srcRect t="-3842" b="2847"/>
            <a:stretch>
              <a:fillRect/>
            </a:stretch>
          </p:blipFill>
          <p:spPr bwMode="auto">
            <a:xfrm>
              <a:off x="5248238" y="2835696"/>
              <a:ext cx="2222634" cy="129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Placeholder 2">
              <a:extLst/>
            </p:cNvPr>
            <p:cNvSpPr txBox="1">
              <a:spLocks/>
            </p:cNvSpPr>
            <p:nvPr/>
          </p:nvSpPr>
          <p:spPr>
            <a:xfrm>
              <a:off x="5534803" y="3368810"/>
              <a:ext cx="1428171" cy="356184"/>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Bef>
                  <a:spcPts val="1200"/>
                </a:spcBef>
                <a:buNone/>
                <a:defRPr/>
              </a:pPr>
              <a:r>
                <a:rPr lang="en-US" sz="1600" dirty="0">
                  <a:latin typeface="+mj-lt"/>
                </a:rPr>
                <a:t>Internet</a:t>
              </a:r>
            </a:p>
          </p:txBody>
        </p:sp>
      </p:grpSp>
      <p:cxnSp>
        <p:nvCxnSpPr>
          <p:cNvPr id="47" name="Straight Connector 46">
            <a:extLst/>
          </p:cNvPr>
          <p:cNvCxnSpPr/>
          <p:nvPr/>
        </p:nvCxnSpPr>
        <p:spPr>
          <a:xfrm>
            <a:off x="901700" y="1331385"/>
            <a:ext cx="0" cy="1246716"/>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6818" name="TextBox 47"/>
          <p:cNvSpPr txBox="1">
            <a:spLocks noChangeArrowheads="1"/>
          </p:cNvSpPr>
          <p:nvPr/>
        </p:nvSpPr>
        <p:spPr bwMode="auto">
          <a:xfrm>
            <a:off x="1051985" y="1322917"/>
            <a:ext cx="1407583" cy="113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200" b="1">
                <a:solidFill>
                  <a:schemeClr val="tx2"/>
                </a:solidFill>
              </a:rPr>
              <a:t>Digital Signage</a:t>
            </a:r>
          </a:p>
          <a:p>
            <a:pPr>
              <a:buFontTx/>
              <a:buNone/>
            </a:pPr>
            <a:r>
              <a:rPr lang="en-US" altLang="en-US" sz="1200" b="1">
                <a:solidFill>
                  <a:schemeClr val="tx2"/>
                </a:solidFill>
              </a:rPr>
              <a:t>Guest Internet</a:t>
            </a:r>
          </a:p>
          <a:p>
            <a:pPr>
              <a:buFontTx/>
              <a:buNone/>
            </a:pPr>
            <a:r>
              <a:rPr lang="en-US" altLang="en-US" sz="1200" b="1">
                <a:solidFill>
                  <a:schemeClr val="tx2"/>
                </a:solidFill>
              </a:rPr>
              <a:t>Mobile Checkout</a:t>
            </a:r>
          </a:p>
          <a:p>
            <a:pPr>
              <a:buFontTx/>
              <a:buNone/>
            </a:pPr>
            <a:r>
              <a:rPr lang="en-US" altLang="en-US" sz="1200" b="1">
                <a:solidFill>
                  <a:schemeClr val="tx2"/>
                </a:solidFill>
              </a:rPr>
              <a:t>Virtual Assistant</a:t>
            </a:r>
          </a:p>
          <a:p>
            <a:pPr>
              <a:buFontTx/>
              <a:buNone/>
            </a:pPr>
            <a:r>
              <a:rPr lang="en-US" altLang="en-US" sz="1200" b="1">
                <a:solidFill>
                  <a:schemeClr val="tx2"/>
                </a:solidFill>
              </a:rPr>
              <a:t>Virtual Desktops</a:t>
            </a:r>
          </a:p>
          <a:p>
            <a:pPr>
              <a:buFontTx/>
              <a:buNone/>
            </a:pPr>
            <a:r>
              <a:rPr lang="en-US" altLang="en-US" sz="1200" b="1">
                <a:solidFill>
                  <a:schemeClr val="tx2"/>
                </a:solidFill>
              </a:rPr>
              <a:t>Mobile Kiosks</a:t>
            </a:r>
          </a:p>
        </p:txBody>
      </p:sp>
      <p:cxnSp>
        <p:nvCxnSpPr>
          <p:cNvPr id="51" name="Straight Connector 50"/>
          <p:cNvCxnSpPr>
            <a:cxnSpLocks/>
          </p:cNvCxnSpPr>
          <p:nvPr/>
        </p:nvCxnSpPr>
        <p:spPr>
          <a:xfrm flipH="1">
            <a:off x="4381500" y="2021417"/>
            <a:ext cx="533400"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820" name="TextBox 52"/>
          <p:cNvSpPr txBox="1">
            <a:spLocks noChangeArrowheads="1"/>
          </p:cNvSpPr>
          <p:nvPr/>
        </p:nvSpPr>
        <p:spPr bwMode="auto">
          <a:xfrm>
            <a:off x="2849034" y="1754717"/>
            <a:ext cx="1409700" cy="5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r">
              <a:buFontTx/>
              <a:buNone/>
            </a:pPr>
            <a:r>
              <a:rPr lang="en-US" altLang="en-US" sz="1200" b="1">
                <a:solidFill>
                  <a:schemeClr val="tx2"/>
                </a:solidFill>
              </a:rPr>
              <a:t>Presence Apps</a:t>
            </a:r>
          </a:p>
          <a:p>
            <a:pPr algn="r">
              <a:buFontTx/>
              <a:buNone/>
            </a:pPr>
            <a:r>
              <a:rPr lang="en-US" altLang="en-US" sz="1200" b="1">
                <a:solidFill>
                  <a:schemeClr val="tx2"/>
                </a:solidFill>
              </a:rPr>
              <a:t>Loyalty Apps</a:t>
            </a:r>
          </a:p>
          <a:p>
            <a:pPr algn="r">
              <a:buFontTx/>
              <a:buNone/>
            </a:pPr>
            <a:r>
              <a:rPr lang="en-US" altLang="en-US" sz="1200" b="1">
                <a:solidFill>
                  <a:schemeClr val="tx2"/>
                </a:solidFill>
              </a:rPr>
              <a:t>Couponing Apps</a:t>
            </a:r>
          </a:p>
        </p:txBody>
      </p:sp>
      <p:cxnSp>
        <p:nvCxnSpPr>
          <p:cNvPr id="54" name="Straight Connector 53">
            <a:extLst/>
          </p:cNvPr>
          <p:cNvCxnSpPr/>
          <p:nvPr/>
        </p:nvCxnSpPr>
        <p:spPr>
          <a:xfrm>
            <a:off x="10172700" y="1405467"/>
            <a:ext cx="0" cy="1246717"/>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6822" name="TextBox 54"/>
          <p:cNvSpPr txBox="1">
            <a:spLocks noChangeArrowheads="1"/>
          </p:cNvSpPr>
          <p:nvPr/>
        </p:nvSpPr>
        <p:spPr bwMode="auto">
          <a:xfrm>
            <a:off x="7346951" y="2324153"/>
            <a:ext cx="1837267" cy="19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400" b="1" dirty="0">
                <a:solidFill>
                  <a:srgbClr val="FF0000"/>
                </a:solidFill>
              </a:rPr>
              <a:t>Backhaul of Internet</a:t>
            </a:r>
          </a:p>
        </p:txBody>
      </p:sp>
      <p:pic>
        <p:nvPicPr>
          <p:cNvPr id="76823" name="Picture 10" descr="Enterpris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3368" y="2758017"/>
            <a:ext cx="537633" cy="83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4" name="TextBox 55"/>
          <p:cNvSpPr txBox="1">
            <a:spLocks noChangeArrowheads="1"/>
          </p:cNvSpPr>
          <p:nvPr/>
        </p:nvSpPr>
        <p:spPr bwMode="auto">
          <a:xfrm>
            <a:off x="10632017" y="3039534"/>
            <a:ext cx="1293283"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200">
                <a:solidFill>
                  <a:schemeClr val="tx1"/>
                </a:solidFill>
              </a:rPr>
              <a:t>Corp</a:t>
            </a:r>
            <a:br>
              <a:rPr lang="en-US" altLang="en-US" sz="1200">
                <a:solidFill>
                  <a:schemeClr val="tx1"/>
                </a:solidFill>
              </a:rPr>
            </a:br>
            <a:r>
              <a:rPr lang="en-US" altLang="en-US" sz="1200">
                <a:solidFill>
                  <a:schemeClr val="tx1"/>
                </a:solidFill>
              </a:rPr>
              <a:t>Datacenter </a:t>
            </a:r>
          </a:p>
        </p:txBody>
      </p:sp>
      <p:sp>
        <p:nvSpPr>
          <p:cNvPr id="60" name="Rectangle 59"/>
          <p:cNvSpPr/>
          <p:nvPr/>
        </p:nvSpPr>
        <p:spPr>
          <a:xfrm>
            <a:off x="4523318" y="4375151"/>
            <a:ext cx="3155949" cy="584775"/>
          </a:xfrm>
          <a:prstGeom prst="rect">
            <a:avLst/>
          </a:prstGeom>
        </p:spPr>
        <p:txBody>
          <a:bodyPr>
            <a:spAutoFit/>
          </a:bodyPr>
          <a:lstStyle/>
          <a:p>
            <a:pPr algn="ctr">
              <a:defRPr/>
            </a:pPr>
            <a:r>
              <a:rPr lang="en-GB" sz="1600">
                <a:solidFill>
                  <a:schemeClr val="bg1"/>
                </a:solidFill>
                <a:latin typeface="+mj-lt"/>
                <a:ea typeface="ＭＳ Ｐゴシック" charset="-128"/>
                <a:cs typeface="ＭＳ Ｐゴシック" charset="-128"/>
              </a:rPr>
              <a:t>Retail Stores Demand</a:t>
            </a:r>
            <a:br>
              <a:rPr lang="en-GB" sz="1600">
                <a:solidFill>
                  <a:schemeClr val="bg1"/>
                </a:solidFill>
                <a:latin typeface="+mj-lt"/>
                <a:ea typeface="ＭＳ Ｐゴシック" charset="-128"/>
                <a:cs typeface="ＭＳ Ｐゴシック" charset="-128"/>
              </a:rPr>
            </a:br>
            <a:r>
              <a:rPr lang="en-GB" sz="1600">
                <a:solidFill>
                  <a:schemeClr val="bg1"/>
                </a:solidFill>
                <a:latin typeface="+mj-lt"/>
                <a:ea typeface="ＭＳ Ｐゴシック" charset="-128"/>
                <a:cs typeface="ＭＳ Ｐゴシック" charset="-128"/>
              </a:rPr>
              <a:t>for 10X+ Bandwidth</a:t>
            </a:r>
            <a:endParaRPr lang="en-GB" sz="1600" dirty="0">
              <a:solidFill>
                <a:schemeClr val="bg1"/>
              </a:solidFill>
              <a:latin typeface="+mj-lt"/>
              <a:ea typeface="ＭＳ Ｐゴシック" charset="-128"/>
              <a:cs typeface="ＭＳ Ｐゴシック" charset="-128"/>
            </a:endParaRPr>
          </a:p>
        </p:txBody>
      </p:sp>
      <p:sp>
        <p:nvSpPr>
          <p:cNvPr id="61" name="Rectangle 60"/>
          <p:cNvSpPr/>
          <p:nvPr/>
        </p:nvSpPr>
        <p:spPr>
          <a:xfrm>
            <a:off x="4523318" y="5300134"/>
            <a:ext cx="3155949" cy="584775"/>
          </a:xfrm>
          <a:prstGeom prst="rect">
            <a:avLst/>
          </a:prstGeom>
        </p:spPr>
        <p:txBody>
          <a:bodyPr>
            <a:spAutoFit/>
          </a:bodyPr>
          <a:lstStyle/>
          <a:p>
            <a:pPr algn="ctr">
              <a:defRPr/>
            </a:pPr>
            <a:r>
              <a:rPr lang="en-US" sz="1600" dirty="0">
                <a:solidFill>
                  <a:schemeClr val="bg1"/>
                </a:solidFill>
                <a:latin typeface="+mj-lt"/>
                <a:ea typeface="ＭＳ Ｐゴシック" charset="-128"/>
                <a:cs typeface="ＭＳ Ｐゴシック" charset="-128"/>
              </a:rPr>
              <a:t>Traditional Wide Area Networking Is Expensive</a:t>
            </a:r>
          </a:p>
        </p:txBody>
      </p:sp>
      <p:sp>
        <p:nvSpPr>
          <p:cNvPr id="62" name="Rectangle 61"/>
          <p:cNvSpPr/>
          <p:nvPr/>
        </p:nvSpPr>
        <p:spPr>
          <a:xfrm>
            <a:off x="8737601" y="4375151"/>
            <a:ext cx="3153833" cy="584775"/>
          </a:xfrm>
          <a:prstGeom prst="rect">
            <a:avLst/>
          </a:prstGeom>
        </p:spPr>
        <p:txBody>
          <a:bodyPr>
            <a:spAutoFit/>
          </a:bodyPr>
          <a:lstStyle/>
          <a:p>
            <a:pPr algn="ctr">
              <a:defRPr/>
            </a:pPr>
            <a:r>
              <a:rPr lang="en-US" sz="1600" dirty="0">
                <a:solidFill>
                  <a:schemeClr val="bg1"/>
                </a:solidFill>
                <a:latin typeface="+mj-lt"/>
                <a:ea typeface="ＭＳ Ｐゴシック" charset="-128"/>
                <a:cs typeface="ＭＳ Ｐゴシック" charset="-128"/>
              </a:rPr>
              <a:t>Corporate IT Lacks Staff</a:t>
            </a:r>
            <a:br>
              <a:rPr lang="en-US" sz="1600" dirty="0">
                <a:solidFill>
                  <a:schemeClr val="bg1"/>
                </a:solidFill>
                <a:latin typeface="+mj-lt"/>
                <a:ea typeface="ＭＳ Ｐゴシック" charset="-128"/>
                <a:cs typeface="ＭＳ Ｐゴシック" charset="-128"/>
              </a:rPr>
            </a:br>
            <a:r>
              <a:rPr lang="en-US" sz="1600" dirty="0">
                <a:solidFill>
                  <a:schemeClr val="bg1"/>
                </a:solidFill>
                <a:latin typeface="+mj-lt"/>
                <a:ea typeface="ＭＳ Ｐゴシック" charset="-128"/>
                <a:cs typeface="ＭＳ Ｐゴシック" charset="-128"/>
              </a:rPr>
              <a:t>in Retail Branch Stores</a:t>
            </a:r>
          </a:p>
        </p:txBody>
      </p:sp>
      <p:sp>
        <p:nvSpPr>
          <p:cNvPr id="63" name="Rectangle 62"/>
          <p:cNvSpPr/>
          <p:nvPr/>
        </p:nvSpPr>
        <p:spPr>
          <a:xfrm>
            <a:off x="8737601" y="5300134"/>
            <a:ext cx="3153833" cy="584775"/>
          </a:xfrm>
          <a:prstGeom prst="rect">
            <a:avLst/>
          </a:prstGeom>
        </p:spPr>
        <p:txBody>
          <a:bodyPr>
            <a:spAutoFit/>
          </a:bodyPr>
          <a:lstStyle/>
          <a:p>
            <a:pPr algn="ctr">
              <a:defRPr/>
            </a:pPr>
            <a:r>
              <a:rPr lang="en-US" sz="1600" dirty="0">
                <a:solidFill>
                  <a:schemeClr val="bg1"/>
                </a:solidFill>
                <a:latin typeface="+mj-lt"/>
                <a:ea typeface="ＭＳ Ｐゴシック" charset="-128"/>
                <a:cs typeface="ＭＳ Ｐゴシック" charset="-128"/>
              </a:rPr>
              <a:t>Lean Store Demands Less Equipment &amp; Less Complexity</a:t>
            </a:r>
          </a:p>
        </p:txBody>
      </p:sp>
      <p:sp>
        <p:nvSpPr>
          <p:cNvPr id="58" name="Rectangle 57"/>
          <p:cNvSpPr/>
          <p:nvPr/>
        </p:nvSpPr>
        <p:spPr>
          <a:xfrm>
            <a:off x="311152" y="4375151"/>
            <a:ext cx="3153833" cy="584775"/>
          </a:xfrm>
          <a:prstGeom prst="rect">
            <a:avLst/>
          </a:prstGeom>
        </p:spPr>
        <p:txBody>
          <a:bodyPr>
            <a:spAutoFit/>
          </a:bodyPr>
          <a:lstStyle/>
          <a:p>
            <a:pPr algn="ctr">
              <a:defRPr/>
            </a:pPr>
            <a:r>
              <a:rPr lang="en-US" sz="1600" dirty="0">
                <a:solidFill>
                  <a:schemeClr val="bg1"/>
                </a:solidFill>
                <a:latin typeface="+mj-lt"/>
                <a:ea typeface="ＭＳ Ｐゴシック" charset="-128"/>
                <a:cs typeface="ＭＳ Ｐゴシック" charset="-128"/>
              </a:rPr>
              <a:t>Cloud Services Reducing Visibility, Control &amp; Security</a:t>
            </a:r>
            <a:endParaRPr lang="en-GB" sz="1600" dirty="0">
              <a:solidFill>
                <a:schemeClr val="bg1"/>
              </a:solidFill>
              <a:latin typeface="+mj-lt"/>
              <a:ea typeface="ＭＳ Ｐゴシック" charset="-128"/>
              <a:cs typeface="ＭＳ Ｐゴシック" charset="-128"/>
            </a:endParaRPr>
          </a:p>
        </p:txBody>
      </p:sp>
      <p:sp>
        <p:nvSpPr>
          <p:cNvPr id="59" name="Rectangle 58"/>
          <p:cNvSpPr/>
          <p:nvPr/>
        </p:nvSpPr>
        <p:spPr>
          <a:xfrm>
            <a:off x="311152" y="5300134"/>
            <a:ext cx="3153833" cy="584775"/>
          </a:xfrm>
          <a:prstGeom prst="rect">
            <a:avLst/>
          </a:prstGeom>
        </p:spPr>
        <p:txBody>
          <a:bodyPr>
            <a:spAutoFit/>
          </a:bodyPr>
          <a:lstStyle/>
          <a:p>
            <a:pPr algn="ctr">
              <a:defRPr/>
            </a:pPr>
            <a:r>
              <a:rPr lang="en-GB" sz="1600">
                <a:solidFill>
                  <a:schemeClr val="bg1"/>
                </a:solidFill>
                <a:latin typeface="+mj-lt"/>
                <a:ea typeface="ＭＳ Ｐゴシック" charset="-128"/>
                <a:cs typeface="ＭＳ Ｐゴシック" charset="-128"/>
              </a:rPr>
              <a:t>Internet Lacks Reliability, Performance &amp; Quality</a:t>
            </a:r>
            <a:endParaRPr lang="en-GB" sz="1600" dirty="0">
              <a:solidFill>
                <a:schemeClr val="bg1"/>
              </a:solidFill>
              <a:latin typeface="+mj-lt"/>
              <a:ea typeface="ＭＳ Ｐゴシック" charset="-128"/>
              <a:cs typeface="ＭＳ Ｐゴシック" charset="-128"/>
            </a:endParaRPr>
          </a:p>
        </p:txBody>
      </p:sp>
      <p:cxnSp>
        <p:nvCxnSpPr>
          <p:cNvPr id="64" name="Straight Connector 63">
            <a:extLst/>
          </p:cNvPr>
          <p:cNvCxnSpPr>
            <a:cxnSpLocks/>
          </p:cNvCxnSpPr>
          <p:nvPr/>
        </p:nvCxnSpPr>
        <p:spPr>
          <a:xfrm flipH="1">
            <a:off x="311152" y="5130800"/>
            <a:ext cx="315383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p:cNvPr>
          <p:cNvCxnSpPr>
            <a:cxnSpLocks/>
          </p:cNvCxnSpPr>
          <p:nvPr/>
        </p:nvCxnSpPr>
        <p:spPr>
          <a:xfrm flipH="1">
            <a:off x="4523318" y="5130800"/>
            <a:ext cx="315594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p:cNvPr>
          <p:cNvCxnSpPr>
            <a:cxnSpLocks/>
          </p:cNvCxnSpPr>
          <p:nvPr/>
        </p:nvCxnSpPr>
        <p:spPr>
          <a:xfrm flipH="1">
            <a:off x="8737601" y="5130800"/>
            <a:ext cx="315383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994151" y="4260851"/>
            <a:ext cx="0" cy="173778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208433" y="4260851"/>
            <a:ext cx="0" cy="173778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6836" name="TextBox 49"/>
          <p:cNvSpPr txBox="1">
            <a:spLocks noChangeArrowheads="1"/>
          </p:cNvSpPr>
          <p:nvPr/>
        </p:nvSpPr>
        <p:spPr bwMode="auto">
          <a:xfrm>
            <a:off x="643468" y="3395134"/>
            <a:ext cx="67521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FontTx/>
              <a:buNone/>
            </a:pPr>
            <a:r>
              <a:rPr lang="en-US" altLang="en-US" sz="1200">
                <a:solidFill>
                  <a:schemeClr val="tx1"/>
                </a:solidFill>
              </a:rPr>
              <a:t>Store</a:t>
            </a:r>
          </a:p>
        </p:txBody>
      </p:sp>
      <p:sp>
        <p:nvSpPr>
          <p:cNvPr id="50" name="TextBox 54">
            <a:extLst>
              <a:ext uri="{FF2B5EF4-FFF2-40B4-BE49-F238E27FC236}">
                <a16:creationId xmlns:a16="http://schemas.microsoft.com/office/drawing/2014/main" id="{025BBD70-6E30-4F71-ADC2-ADC836E8D114}"/>
              </a:ext>
            </a:extLst>
          </p:cNvPr>
          <p:cNvSpPr txBox="1">
            <a:spLocks noChangeArrowheads="1"/>
          </p:cNvSpPr>
          <p:nvPr/>
        </p:nvSpPr>
        <p:spPr bwMode="auto">
          <a:xfrm>
            <a:off x="10547351" y="1608668"/>
            <a:ext cx="1545167" cy="113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FontTx/>
              <a:buNone/>
            </a:pPr>
            <a:r>
              <a:rPr lang="en-US" altLang="en-US" sz="1200" b="1" dirty="0">
                <a:solidFill>
                  <a:schemeClr val="tx2"/>
                </a:solidFill>
              </a:rPr>
              <a:t>Unified </a:t>
            </a:r>
            <a:r>
              <a:rPr lang="en-US" altLang="en-US" sz="1200" b="1" dirty="0" err="1">
                <a:solidFill>
                  <a:schemeClr val="tx2"/>
                </a:solidFill>
              </a:rPr>
              <a:t>Comm</a:t>
            </a:r>
            <a:endParaRPr lang="en-US" altLang="en-US" sz="1200" b="1" dirty="0">
              <a:solidFill>
                <a:schemeClr val="tx2"/>
              </a:solidFill>
            </a:endParaRPr>
          </a:p>
          <a:p>
            <a:pPr>
              <a:buFontTx/>
              <a:buNone/>
            </a:pPr>
            <a:r>
              <a:rPr lang="en-US" altLang="en-US" sz="1200" b="1" dirty="0">
                <a:solidFill>
                  <a:schemeClr val="tx2"/>
                </a:solidFill>
              </a:rPr>
              <a:t>Retail CRM </a:t>
            </a:r>
          </a:p>
          <a:p>
            <a:pPr>
              <a:buFontTx/>
              <a:buNone/>
            </a:pPr>
            <a:r>
              <a:rPr lang="en-US" altLang="en-US" sz="1200" b="1" dirty="0">
                <a:solidFill>
                  <a:schemeClr val="tx2"/>
                </a:solidFill>
              </a:rPr>
              <a:t>Retail POS Network</a:t>
            </a:r>
          </a:p>
          <a:p>
            <a:pPr>
              <a:buFontTx/>
              <a:buNone/>
            </a:pPr>
            <a:r>
              <a:rPr lang="en-US" altLang="en-US" sz="1200" b="1" dirty="0">
                <a:solidFill>
                  <a:schemeClr val="tx2"/>
                </a:solidFill>
              </a:rPr>
              <a:t>Signage Servers</a:t>
            </a:r>
          </a:p>
          <a:p>
            <a:pPr>
              <a:buFontTx/>
              <a:buNone/>
            </a:pPr>
            <a:r>
              <a:rPr lang="en-US" altLang="en-US" sz="1200" b="1" dirty="0">
                <a:solidFill>
                  <a:schemeClr val="tx2"/>
                </a:solidFill>
              </a:rPr>
              <a:t>Retail Databases</a:t>
            </a:r>
          </a:p>
        </p:txBody>
      </p:sp>
    </p:spTree>
    <p:extLst>
      <p:ext uri="{BB962C8B-B14F-4D97-AF65-F5344CB8AC3E}">
        <p14:creationId xmlns:p14="http://schemas.microsoft.com/office/powerpoint/2010/main" val="297383905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7FE10F-EBEB-42A0-AE8E-A8A4BE33DC95}"/>
              </a:ext>
            </a:extLst>
          </p:cNvPr>
          <p:cNvGrpSpPr/>
          <p:nvPr/>
        </p:nvGrpSpPr>
        <p:grpSpPr>
          <a:xfrm>
            <a:off x="3791016" y="4915621"/>
            <a:ext cx="6310311" cy="848531"/>
            <a:chOff x="5576888" y="4623447"/>
            <a:chExt cx="6310311" cy="848531"/>
          </a:xfrm>
        </p:grpSpPr>
        <p:sp>
          <p:nvSpPr>
            <p:cNvPr id="4" name="TextBox 3"/>
            <p:cNvSpPr txBox="1"/>
            <p:nvPr/>
          </p:nvSpPr>
          <p:spPr>
            <a:xfrm>
              <a:off x="6791324" y="4678381"/>
              <a:ext cx="5095875" cy="369332"/>
            </a:xfrm>
            <a:prstGeom prst="rect">
              <a:avLst/>
            </a:prstGeom>
            <a:noFill/>
          </p:spPr>
          <p:txBody>
            <a:bodyPr wrap="none" lIns="0" tIns="0" rIns="0" bIns="0" rtlCol="0">
              <a:noAutofit/>
            </a:bodyPr>
            <a:lstStyle/>
            <a:p>
              <a:r>
                <a:rPr lang="en-US" sz="2400" b="1" dirty="0">
                  <a:latin typeface="+mj-lt"/>
                </a:rPr>
                <a:t>Distributed</a:t>
              </a:r>
            </a:p>
          </p:txBody>
        </p:sp>
        <p:sp>
          <p:nvSpPr>
            <p:cNvPr id="5" name="TextBox 4"/>
            <p:cNvSpPr txBox="1"/>
            <p:nvPr/>
          </p:nvSpPr>
          <p:spPr>
            <a:xfrm>
              <a:off x="6791324" y="5134152"/>
              <a:ext cx="5095875" cy="246221"/>
            </a:xfrm>
            <a:prstGeom prst="rect">
              <a:avLst/>
            </a:prstGeom>
            <a:noFill/>
          </p:spPr>
          <p:txBody>
            <a:bodyPr wrap="none" lIns="0" tIns="0" rIns="0" bIns="0" rtlCol="0">
              <a:noAutofit/>
            </a:bodyPr>
            <a:lstStyle/>
            <a:p>
              <a:r>
                <a:rPr lang="fr-FR"/>
                <a:t>Scalable, available, accessible via Internet</a:t>
              </a:r>
            </a:p>
          </p:txBody>
        </p:sp>
        <p:grpSp>
          <p:nvGrpSpPr>
            <p:cNvPr id="6" name="Group 5"/>
            <p:cNvGrpSpPr>
              <a:grpSpLocks noChangeAspect="1"/>
            </p:cNvGrpSpPr>
            <p:nvPr/>
          </p:nvGrpSpPr>
          <p:grpSpPr bwMode="auto">
            <a:xfrm>
              <a:off x="5576888" y="4623447"/>
              <a:ext cx="858837" cy="848531"/>
              <a:chOff x="5" y="2"/>
              <a:chExt cx="3750" cy="3705"/>
            </a:xfrm>
            <a:solidFill>
              <a:schemeClr val="accent3"/>
            </a:solidFill>
          </p:grpSpPr>
          <p:sp>
            <p:nvSpPr>
              <p:cNvPr id="7" name="Oval 6"/>
              <p:cNvSpPr>
                <a:spLocks noChangeArrowheads="1"/>
              </p:cNvSpPr>
              <p:nvPr/>
            </p:nvSpPr>
            <p:spPr bwMode="auto">
              <a:xfrm>
                <a:off x="1534" y="1556"/>
                <a:ext cx="675" cy="6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7"/>
              <p:cNvSpPr>
                <a:spLocks noChangeArrowheads="1"/>
              </p:cNvSpPr>
              <p:nvPr/>
            </p:nvSpPr>
            <p:spPr bwMode="auto">
              <a:xfrm>
                <a:off x="1673" y="2"/>
                <a:ext cx="397" cy="3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622" y="541"/>
                <a:ext cx="500" cy="872"/>
              </a:xfrm>
              <a:custGeom>
                <a:avLst/>
                <a:gdLst>
                  <a:gd name="T0" fmla="*/ 500 w 500"/>
                  <a:gd name="T1" fmla="*/ 269 h 872"/>
                  <a:gd name="T2" fmla="*/ 250 w 500"/>
                  <a:gd name="T3" fmla="*/ 0 h 872"/>
                  <a:gd name="T4" fmla="*/ 0 w 500"/>
                  <a:gd name="T5" fmla="*/ 269 h 872"/>
                  <a:gd name="T6" fmla="*/ 45 w 500"/>
                  <a:gd name="T7" fmla="*/ 310 h 872"/>
                  <a:gd name="T8" fmla="*/ 205 w 500"/>
                  <a:gd name="T9" fmla="*/ 224 h 872"/>
                  <a:gd name="T10" fmla="*/ 205 w 500"/>
                  <a:gd name="T11" fmla="*/ 872 h 872"/>
                  <a:gd name="T12" fmla="*/ 294 w 500"/>
                  <a:gd name="T13" fmla="*/ 872 h 872"/>
                  <a:gd name="T14" fmla="*/ 294 w 500"/>
                  <a:gd name="T15" fmla="*/ 224 h 872"/>
                  <a:gd name="T16" fmla="*/ 455 w 500"/>
                  <a:gd name="T17" fmla="*/ 310 h 872"/>
                  <a:gd name="T18" fmla="*/ 500 w 500"/>
                  <a:gd name="T19" fmla="*/ 26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872">
                    <a:moveTo>
                      <a:pt x="500" y="269"/>
                    </a:moveTo>
                    <a:lnTo>
                      <a:pt x="250" y="0"/>
                    </a:lnTo>
                    <a:lnTo>
                      <a:pt x="0" y="269"/>
                    </a:lnTo>
                    <a:lnTo>
                      <a:pt x="45" y="310"/>
                    </a:lnTo>
                    <a:lnTo>
                      <a:pt x="205" y="224"/>
                    </a:lnTo>
                    <a:lnTo>
                      <a:pt x="205" y="872"/>
                    </a:lnTo>
                    <a:lnTo>
                      <a:pt x="294" y="872"/>
                    </a:lnTo>
                    <a:lnTo>
                      <a:pt x="294" y="224"/>
                    </a:lnTo>
                    <a:lnTo>
                      <a:pt x="455" y="310"/>
                    </a:lnTo>
                    <a:lnTo>
                      <a:pt x="500" y="2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9"/>
              <p:cNvSpPr>
                <a:spLocks noChangeArrowheads="1"/>
              </p:cNvSpPr>
              <p:nvPr/>
            </p:nvSpPr>
            <p:spPr bwMode="auto">
              <a:xfrm>
                <a:off x="584" y="398"/>
                <a:ext cx="397" cy="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983" y="857"/>
                <a:ext cx="613" cy="697"/>
              </a:xfrm>
              <a:custGeom>
                <a:avLst/>
                <a:gdLst>
                  <a:gd name="T0" fmla="*/ 383 w 613"/>
                  <a:gd name="T1" fmla="*/ 45 h 697"/>
                  <a:gd name="T2" fmla="*/ 19 w 613"/>
                  <a:gd name="T3" fmla="*/ 0 h 697"/>
                  <a:gd name="T4" fmla="*/ 0 w 613"/>
                  <a:gd name="T5" fmla="*/ 366 h 697"/>
                  <a:gd name="T6" fmla="*/ 62 w 613"/>
                  <a:gd name="T7" fmla="*/ 368 h 697"/>
                  <a:gd name="T8" fmla="*/ 130 w 613"/>
                  <a:gd name="T9" fmla="*/ 199 h 697"/>
                  <a:gd name="T10" fmla="*/ 547 w 613"/>
                  <a:gd name="T11" fmla="*/ 697 h 697"/>
                  <a:gd name="T12" fmla="*/ 613 w 613"/>
                  <a:gd name="T13" fmla="*/ 640 h 697"/>
                  <a:gd name="T14" fmla="*/ 195 w 613"/>
                  <a:gd name="T15" fmla="*/ 143 h 697"/>
                  <a:gd name="T16" fmla="*/ 376 w 613"/>
                  <a:gd name="T17" fmla="*/ 105 h 697"/>
                  <a:gd name="T18" fmla="*/ 383 w 613"/>
                  <a:gd name="T19" fmla="*/ 4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3" h="697">
                    <a:moveTo>
                      <a:pt x="383" y="45"/>
                    </a:moveTo>
                    <a:lnTo>
                      <a:pt x="19" y="0"/>
                    </a:lnTo>
                    <a:lnTo>
                      <a:pt x="0" y="366"/>
                    </a:lnTo>
                    <a:lnTo>
                      <a:pt x="62" y="368"/>
                    </a:lnTo>
                    <a:lnTo>
                      <a:pt x="130" y="199"/>
                    </a:lnTo>
                    <a:lnTo>
                      <a:pt x="547" y="697"/>
                    </a:lnTo>
                    <a:lnTo>
                      <a:pt x="613" y="640"/>
                    </a:lnTo>
                    <a:lnTo>
                      <a:pt x="195" y="143"/>
                    </a:lnTo>
                    <a:lnTo>
                      <a:pt x="376" y="105"/>
                    </a:lnTo>
                    <a:lnTo>
                      <a:pt x="383"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11"/>
              <p:cNvSpPr>
                <a:spLocks noChangeArrowheads="1"/>
              </p:cNvSpPr>
              <p:nvPr/>
            </p:nvSpPr>
            <p:spPr bwMode="auto">
              <a:xfrm>
                <a:off x="5" y="1400"/>
                <a:ext cx="397" cy="39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39" y="1458"/>
                <a:ext cx="867" cy="492"/>
              </a:xfrm>
              <a:custGeom>
                <a:avLst/>
                <a:gdLst>
                  <a:gd name="T0" fmla="*/ 308 w 867"/>
                  <a:gd name="T1" fmla="*/ 0 h 492"/>
                  <a:gd name="T2" fmla="*/ 0 w 867"/>
                  <a:gd name="T3" fmla="*/ 199 h 492"/>
                  <a:gd name="T4" fmla="*/ 220 w 867"/>
                  <a:gd name="T5" fmla="*/ 492 h 492"/>
                  <a:gd name="T6" fmla="*/ 269 w 867"/>
                  <a:gd name="T7" fmla="*/ 455 h 492"/>
                  <a:gd name="T8" fmla="*/ 213 w 867"/>
                  <a:gd name="T9" fmla="*/ 282 h 492"/>
                  <a:gd name="T10" fmla="*/ 852 w 867"/>
                  <a:gd name="T11" fmla="*/ 394 h 492"/>
                  <a:gd name="T12" fmla="*/ 867 w 867"/>
                  <a:gd name="T13" fmla="*/ 308 h 492"/>
                  <a:gd name="T14" fmla="*/ 228 w 867"/>
                  <a:gd name="T15" fmla="*/ 195 h 492"/>
                  <a:gd name="T16" fmla="*/ 340 w 867"/>
                  <a:gd name="T17" fmla="*/ 51 h 492"/>
                  <a:gd name="T18" fmla="*/ 308 w 867"/>
                  <a:gd name="T1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7" h="492">
                    <a:moveTo>
                      <a:pt x="308" y="0"/>
                    </a:moveTo>
                    <a:lnTo>
                      <a:pt x="0" y="199"/>
                    </a:lnTo>
                    <a:lnTo>
                      <a:pt x="220" y="492"/>
                    </a:lnTo>
                    <a:lnTo>
                      <a:pt x="269" y="455"/>
                    </a:lnTo>
                    <a:lnTo>
                      <a:pt x="213" y="282"/>
                    </a:lnTo>
                    <a:lnTo>
                      <a:pt x="852" y="394"/>
                    </a:lnTo>
                    <a:lnTo>
                      <a:pt x="867" y="308"/>
                    </a:lnTo>
                    <a:lnTo>
                      <a:pt x="228" y="195"/>
                    </a:lnTo>
                    <a:lnTo>
                      <a:pt x="340" y="51"/>
                    </a:ln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178" y="2512"/>
                <a:ext cx="453" cy="452"/>
              </a:xfrm>
              <a:custGeom>
                <a:avLst/>
                <a:gdLst>
                  <a:gd name="T0" fmla="*/ 68 w 241"/>
                  <a:gd name="T1" fmla="*/ 30 h 241"/>
                  <a:gd name="T2" fmla="*/ 211 w 241"/>
                  <a:gd name="T3" fmla="*/ 68 h 241"/>
                  <a:gd name="T4" fmla="*/ 173 w 241"/>
                  <a:gd name="T5" fmla="*/ 212 h 241"/>
                  <a:gd name="T6" fmla="*/ 29 w 241"/>
                  <a:gd name="T7" fmla="*/ 173 h 241"/>
                  <a:gd name="T8" fmla="*/ 68 w 241"/>
                  <a:gd name="T9" fmla="*/ 30 h 241"/>
                </a:gdLst>
                <a:ahLst/>
                <a:cxnLst>
                  <a:cxn ang="0">
                    <a:pos x="T0" y="T1"/>
                  </a:cxn>
                  <a:cxn ang="0">
                    <a:pos x="T2" y="T3"/>
                  </a:cxn>
                  <a:cxn ang="0">
                    <a:pos x="T4" y="T5"/>
                  </a:cxn>
                  <a:cxn ang="0">
                    <a:pos x="T6" y="T7"/>
                  </a:cxn>
                  <a:cxn ang="0">
                    <a:pos x="T8" y="T9"/>
                  </a:cxn>
                </a:cxnLst>
                <a:rect l="0" t="0" r="r" b="b"/>
                <a:pathLst>
                  <a:path w="241" h="241">
                    <a:moveTo>
                      <a:pt x="68" y="30"/>
                    </a:moveTo>
                    <a:cubicBezTo>
                      <a:pt x="118" y="0"/>
                      <a:pt x="182" y="18"/>
                      <a:pt x="211" y="68"/>
                    </a:cubicBezTo>
                    <a:cubicBezTo>
                      <a:pt x="241" y="119"/>
                      <a:pt x="223" y="183"/>
                      <a:pt x="173" y="212"/>
                    </a:cubicBezTo>
                    <a:cubicBezTo>
                      <a:pt x="123" y="241"/>
                      <a:pt x="58" y="224"/>
                      <a:pt x="29" y="173"/>
                    </a:cubicBezTo>
                    <a:cubicBezTo>
                      <a:pt x="0" y="123"/>
                      <a:pt x="17" y="59"/>
                      <a:pt x="6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699" y="2095"/>
                <a:ext cx="778" cy="556"/>
              </a:xfrm>
              <a:custGeom>
                <a:avLst/>
                <a:gdLst>
                  <a:gd name="T0" fmla="*/ 109 w 778"/>
                  <a:gd name="T1" fmla="*/ 124 h 556"/>
                  <a:gd name="T2" fmla="*/ 0 w 778"/>
                  <a:gd name="T3" fmla="*/ 473 h 556"/>
                  <a:gd name="T4" fmla="*/ 359 w 778"/>
                  <a:gd name="T5" fmla="*/ 556 h 556"/>
                  <a:gd name="T6" fmla="*/ 372 w 778"/>
                  <a:gd name="T7" fmla="*/ 496 h 556"/>
                  <a:gd name="T8" fmla="*/ 216 w 778"/>
                  <a:gd name="T9" fmla="*/ 400 h 556"/>
                  <a:gd name="T10" fmla="*/ 778 w 778"/>
                  <a:gd name="T11" fmla="*/ 75 h 556"/>
                  <a:gd name="T12" fmla="*/ 735 w 778"/>
                  <a:gd name="T13" fmla="*/ 0 h 556"/>
                  <a:gd name="T14" fmla="*/ 173 w 778"/>
                  <a:gd name="T15" fmla="*/ 323 h 556"/>
                  <a:gd name="T16" fmla="*/ 167 w 778"/>
                  <a:gd name="T17" fmla="*/ 141 h 556"/>
                  <a:gd name="T18" fmla="*/ 109 w 778"/>
                  <a:gd name="T19" fmla="*/ 12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556">
                    <a:moveTo>
                      <a:pt x="109" y="124"/>
                    </a:moveTo>
                    <a:lnTo>
                      <a:pt x="0" y="473"/>
                    </a:lnTo>
                    <a:lnTo>
                      <a:pt x="359" y="556"/>
                    </a:lnTo>
                    <a:lnTo>
                      <a:pt x="372" y="496"/>
                    </a:lnTo>
                    <a:lnTo>
                      <a:pt x="216" y="400"/>
                    </a:lnTo>
                    <a:lnTo>
                      <a:pt x="778" y="75"/>
                    </a:lnTo>
                    <a:lnTo>
                      <a:pt x="735" y="0"/>
                    </a:lnTo>
                    <a:lnTo>
                      <a:pt x="173" y="323"/>
                    </a:lnTo>
                    <a:lnTo>
                      <a:pt x="167" y="141"/>
                    </a:lnTo>
                    <a:lnTo>
                      <a:pt x="109"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069" y="3259"/>
                <a:ext cx="446" cy="448"/>
              </a:xfrm>
              <a:custGeom>
                <a:avLst/>
                <a:gdLst>
                  <a:gd name="T0" fmla="*/ 19 w 237"/>
                  <a:gd name="T1" fmla="*/ 83 h 238"/>
                  <a:gd name="T2" fmla="*/ 154 w 237"/>
                  <a:gd name="T3" fmla="*/ 20 h 238"/>
                  <a:gd name="T4" fmla="*/ 217 w 237"/>
                  <a:gd name="T5" fmla="*/ 155 h 238"/>
                  <a:gd name="T6" fmla="*/ 82 w 237"/>
                  <a:gd name="T7" fmla="*/ 218 h 238"/>
                  <a:gd name="T8" fmla="*/ 19 w 237"/>
                  <a:gd name="T9" fmla="*/ 83 h 238"/>
                </a:gdLst>
                <a:ahLst/>
                <a:cxnLst>
                  <a:cxn ang="0">
                    <a:pos x="T0" y="T1"/>
                  </a:cxn>
                  <a:cxn ang="0">
                    <a:pos x="T2" y="T3"/>
                  </a:cxn>
                  <a:cxn ang="0">
                    <a:pos x="T4" y="T5"/>
                  </a:cxn>
                  <a:cxn ang="0">
                    <a:pos x="T6" y="T7"/>
                  </a:cxn>
                  <a:cxn ang="0">
                    <a:pos x="T8" y="T9"/>
                  </a:cxn>
                </a:cxnLst>
                <a:rect l="0" t="0" r="r" b="b"/>
                <a:pathLst>
                  <a:path w="237" h="238">
                    <a:moveTo>
                      <a:pt x="19" y="83"/>
                    </a:moveTo>
                    <a:cubicBezTo>
                      <a:pt x="39" y="28"/>
                      <a:pt x="100" y="0"/>
                      <a:pt x="154" y="20"/>
                    </a:cubicBezTo>
                    <a:cubicBezTo>
                      <a:pt x="209" y="40"/>
                      <a:pt x="237" y="100"/>
                      <a:pt x="217" y="155"/>
                    </a:cubicBezTo>
                    <a:cubicBezTo>
                      <a:pt x="197" y="210"/>
                      <a:pt x="137" y="238"/>
                      <a:pt x="82" y="218"/>
                    </a:cubicBezTo>
                    <a:cubicBezTo>
                      <a:pt x="28" y="198"/>
                      <a:pt x="0" y="138"/>
                      <a:pt x="1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265" y="2328"/>
                <a:ext cx="483" cy="836"/>
              </a:xfrm>
              <a:custGeom>
                <a:avLst/>
                <a:gdLst>
                  <a:gd name="T0" fmla="*/ 0 w 483"/>
                  <a:gd name="T1" fmla="*/ 497 h 836"/>
                  <a:gd name="T2" fmla="*/ 143 w 483"/>
                  <a:gd name="T3" fmla="*/ 836 h 836"/>
                  <a:gd name="T4" fmla="*/ 470 w 483"/>
                  <a:gd name="T5" fmla="*/ 668 h 836"/>
                  <a:gd name="T6" fmla="*/ 442 w 483"/>
                  <a:gd name="T7" fmla="*/ 614 h 836"/>
                  <a:gd name="T8" fmla="*/ 261 w 483"/>
                  <a:gd name="T9" fmla="*/ 638 h 836"/>
                  <a:gd name="T10" fmla="*/ 483 w 483"/>
                  <a:gd name="T11" fmla="*/ 30 h 836"/>
                  <a:gd name="T12" fmla="*/ 400 w 483"/>
                  <a:gd name="T13" fmla="*/ 0 h 836"/>
                  <a:gd name="T14" fmla="*/ 179 w 483"/>
                  <a:gd name="T15" fmla="*/ 610 h 836"/>
                  <a:gd name="T16" fmla="*/ 56 w 483"/>
                  <a:gd name="T17" fmla="*/ 473 h 836"/>
                  <a:gd name="T18" fmla="*/ 0 w 483"/>
                  <a:gd name="T19" fmla="*/ 497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 h="836">
                    <a:moveTo>
                      <a:pt x="0" y="497"/>
                    </a:moveTo>
                    <a:lnTo>
                      <a:pt x="143" y="836"/>
                    </a:lnTo>
                    <a:lnTo>
                      <a:pt x="470" y="668"/>
                    </a:lnTo>
                    <a:lnTo>
                      <a:pt x="442" y="614"/>
                    </a:lnTo>
                    <a:lnTo>
                      <a:pt x="261" y="638"/>
                    </a:lnTo>
                    <a:lnTo>
                      <a:pt x="483" y="30"/>
                    </a:lnTo>
                    <a:lnTo>
                      <a:pt x="400" y="0"/>
                    </a:lnTo>
                    <a:lnTo>
                      <a:pt x="179" y="610"/>
                    </a:lnTo>
                    <a:lnTo>
                      <a:pt x="56" y="473"/>
                    </a:lnTo>
                    <a:lnTo>
                      <a:pt x="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2228" y="3259"/>
                <a:ext cx="447" cy="448"/>
              </a:xfrm>
              <a:custGeom>
                <a:avLst/>
                <a:gdLst>
                  <a:gd name="T0" fmla="*/ 20 w 238"/>
                  <a:gd name="T1" fmla="*/ 155 h 238"/>
                  <a:gd name="T2" fmla="*/ 83 w 238"/>
                  <a:gd name="T3" fmla="*/ 20 h 238"/>
                  <a:gd name="T4" fmla="*/ 218 w 238"/>
                  <a:gd name="T5" fmla="*/ 83 h 238"/>
                  <a:gd name="T6" fmla="*/ 155 w 238"/>
                  <a:gd name="T7" fmla="*/ 218 h 238"/>
                  <a:gd name="T8" fmla="*/ 20 w 238"/>
                  <a:gd name="T9" fmla="*/ 155 h 238"/>
                </a:gdLst>
                <a:ahLst/>
                <a:cxnLst>
                  <a:cxn ang="0">
                    <a:pos x="T0" y="T1"/>
                  </a:cxn>
                  <a:cxn ang="0">
                    <a:pos x="T2" y="T3"/>
                  </a:cxn>
                  <a:cxn ang="0">
                    <a:pos x="T4" y="T5"/>
                  </a:cxn>
                  <a:cxn ang="0">
                    <a:pos x="T6" y="T7"/>
                  </a:cxn>
                  <a:cxn ang="0">
                    <a:pos x="T8" y="T9"/>
                  </a:cxn>
                </a:cxnLst>
                <a:rect l="0" t="0" r="r" b="b"/>
                <a:pathLst>
                  <a:path w="238" h="238">
                    <a:moveTo>
                      <a:pt x="20" y="155"/>
                    </a:moveTo>
                    <a:cubicBezTo>
                      <a:pt x="0" y="100"/>
                      <a:pt x="28" y="40"/>
                      <a:pt x="83" y="20"/>
                    </a:cubicBezTo>
                    <a:cubicBezTo>
                      <a:pt x="137" y="0"/>
                      <a:pt x="198" y="28"/>
                      <a:pt x="218" y="83"/>
                    </a:cubicBezTo>
                    <a:cubicBezTo>
                      <a:pt x="238" y="138"/>
                      <a:pt x="210" y="198"/>
                      <a:pt x="155" y="218"/>
                    </a:cubicBezTo>
                    <a:cubicBezTo>
                      <a:pt x="100" y="238"/>
                      <a:pt x="40" y="210"/>
                      <a:pt x="20"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1995" y="2328"/>
                <a:ext cx="483" cy="836"/>
              </a:xfrm>
              <a:custGeom>
                <a:avLst/>
                <a:gdLst>
                  <a:gd name="T0" fmla="*/ 13 w 483"/>
                  <a:gd name="T1" fmla="*/ 668 h 836"/>
                  <a:gd name="T2" fmla="*/ 340 w 483"/>
                  <a:gd name="T3" fmla="*/ 836 h 836"/>
                  <a:gd name="T4" fmla="*/ 483 w 483"/>
                  <a:gd name="T5" fmla="*/ 497 h 836"/>
                  <a:gd name="T6" fmla="*/ 426 w 483"/>
                  <a:gd name="T7" fmla="*/ 473 h 836"/>
                  <a:gd name="T8" fmla="*/ 304 w 483"/>
                  <a:gd name="T9" fmla="*/ 608 h 836"/>
                  <a:gd name="T10" fmla="*/ 82 w 483"/>
                  <a:gd name="T11" fmla="*/ 0 h 836"/>
                  <a:gd name="T12" fmla="*/ 0 w 483"/>
                  <a:gd name="T13" fmla="*/ 30 h 836"/>
                  <a:gd name="T14" fmla="*/ 222 w 483"/>
                  <a:gd name="T15" fmla="*/ 640 h 836"/>
                  <a:gd name="T16" fmla="*/ 41 w 483"/>
                  <a:gd name="T17" fmla="*/ 614 h 836"/>
                  <a:gd name="T18" fmla="*/ 13 w 483"/>
                  <a:gd name="T19" fmla="*/ 66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 h="836">
                    <a:moveTo>
                      <a:pt x="13" y="668"/>
                    </a:moveTo>
                    <a:lnTo>
                      <a:pt x="340" y="836"/>
                    </a:lnTo>
                    <a:lnTo>
                      <a:pt x="483" y="497"/>
                    </a:lnTo>
                    <a:lnTo>
                      <a:pt x="426" y="473"/>
                    </a:lnTo>
                    <a:lnTo>
                      <a:pt x="304" y="608"/>
                    </a:lnTo>
                    <a:lnTo>
                      <a:pt x="82" y="0"/>
                    </a:lnTo>
                    <a:lnTo>
                      <a:pt x="0" y="30"/>
                    </a:lnTo>
                    <a:lnTo>
                      <a:pt x="222" y="640"/>
                    </a:lnTo>
                    <a:lnTo>
                      <a:pt x="41" y="614"/>
                    </a:lnTo>
                    <a:lnTo>
                      <a:pt x="13" y="6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3114" y="2514"/>
                <a:ext cx="451" cy="450"/>
              </a:xfrm>
              <a:custGeom>
                <a:avLst/>
                <a:gdLst>
                  <a:gd name="T0" fmla="*/ 67 w 240"/>
                  <a:gd name="T1" fmla="*/ 211 h 240"/>
                  <a:gd name="T2" fmla="*/ 29 w 240"/>
                  <a:gd name="T3" fmla="*/ 67 h 240"/>
                  <a:gd name="T4" fmla="*/ 173 w 240"/>
                  <a:gd name="T5" fmla="*/ 29 h 240"/>
                  <a:gd name="T6" fmla="*/ 211 w 240"/>
                  <a:gd name="T7" fmla="*/ 172 h 240"/>
                  <a:gd name="T8" fmla="*/ 67 w 240"/>
                  <a:gd name="T9" fmla="*/ 211 h 240"/>
                </a:gdLst>
                <a:ahLst/>
                <a:cxnLst>
                  <a:cxn ang="0">
                    <a:pos x="T0" y="T1"/>
                  </a:cxn>
                  <a:cxn ang="0">
                    <a:pos x="T2" y="T3"/>
                  </a:cxn>
                  <a:cxn ang="0">
                    <a:pos x="T4" y="T5"/>
                  </a:cxn>
                  <a:cxn ang="0">
                    <a:pos x="T6" y="T7"/>
                  </a:cxn>
                  <a:cxn ang="0">
                    <a:pos x="T8" y="T9"/>
                  </a:cxn>
                </a:cxnLst>
                <a:rect l="0" t="0" r="r" b="b"/>
                <a:pathLst>
                  <a:path w="240" h="240">
                    <a:moveTo>
                      <a:pt x="67" y="211"/>
                    </a:moveTo>
                    <a:cubicBezTo>
                      <a:pt x="17" y="182"/>
                      <a:pt x="0" y="118"/>
                      <a:pt x="29" y="67"/>
                    </a:cubicBezTo>
                    <a:cubicBezTo>
                      <a:pt x="58" y="17"/>
                      <a:pt x="122" y="0"/>
                      <a:pt x="173" y="29"/>
                    </a:cubicBezTo>
                    <a:cubicBezTo>
                      <a:pt x="223" y="58"/>
                      <a:pt x="240" y="122"/>
                      <a:pt x="211" y="172"/>
                    </a:cubicBezTo>
                    <a:cubicBezTo>
                      <a:pt x="182" y="223"/>
                      <a:pt x="118" y="240"/>
                      <a:pt x="67"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2265" y="2095"/>
                <a:ext cx="779" cy="556"/>
              </a:xfrm>
              <a:custGeom>
                <a:avLst/>
                <a:gdLst>
                  <a:gd name="T0" fmla="*/ 422 w 779"/>
                  <a:gd name="T1" fmla="*/ 556 h 556"/>
                  <a:gd name="T2" fmla="*/ 779 w 779"/>
                  <a:gd name="T3" fmla="*/ 473 h 556"/>
                  <a:gd name="T4" fmla="*/ 672 w 779"/>
                  <a:gd name="T5" fmla="*/ 124 h 556"/>
                  <a:gd name="T6" fmla="*/ 613 w 779"/>
                  <a:gd name="T7" fmla="*/ 141 h 556"/>
                  <a:gd name="T8" fmla="*/ 606 w 779"/>
                  <a:gd name="T9" fmla="*/ 323 h 556"/>
                  <a:gd name="T10" fmla="*/ 44 w 779"/>
                  <a:gd name="T11" fmla="*/ 0 h 556"/>
                  <a:gd name="T12" fmla="*/ 0 w 779"/>
                  <a:gd name="T13" fmla="*/ 75 h 556"/>
                  <a:gd name="T14" fmla="*/ 563 w 779"/>
                  <a:gd name="T15" fmla="*/ 400 h 556"/>
                  <a:gd name="T16" fmla="*/ 407 w 779"/>
                  <a:gd name="T17" fmla="*/ 496 h 556"/>
                  <a:gd name="T18" fmla="*/ 422 w 779"/>
                  <a:gd name="T1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9" h="556">
                    <a:moveTo>
                      <a:pt x="422" y="556"/>
                    </a:moveTo>
                    <a:lnTo>
                      <a:pt x="779" y="473"/>
                    </a:lnTo>
                    <a:lnTo>
                      <a:pt x="672" y="124"/>
                    </a:lnTo>
                    <a:lnTo>
                      <a:pt x="613" y="141"/>
                    </a:lnTo>
                    <a:lnTo>
                      <a:pt x="606" y="323"/>
                    </a:lnTo>
                    <a:lnTo>
                      <a:pt x="44" y="0"/>
                    </a:lnTo>
                    <a:lnTo>
                      <a:pt x="0" y="75"/>
                    </a:lnTo>
                    <a:lnTo>
                      <a:pt x="563" y="400"/>
                    </a:lnTo>
                    <a:lnTo>
                      <a:pt x="407" y="496"/>
                    </a:lnTo>
                    <a:lnTo>
                      <a:pt x="422"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3326" y="1385"/>
                <a:ext cx="429" cy="428"/>
              </a:xfrm>
              <a:custGeom>
                <a:avLst/>
                <a:gdLst>
                  <a:gd name="T0" fmla="*/ 132 w 228"/>
                  <a:gd name="T1" fmla="*/ 217 h 228"/>
                  <a:gd name="T2" fmla="*/ 10 w 228"/>
                  <a:gd name="T3" fmla="*/ 132 h 228"/>
                  <a:gd name="T4" fmla="*/ 96 w 228"/>
                  <a:gd name="T5" fmla="*/ 10 h 228"/>
                  <a:gd name="T6" fmla="*/ 218 w 228"/>
                  <a:gd name="T7" fmla="*/ 96 h 228"/>
                  <a:gd name="T8" fmla="*/ 132 w 228"/>
                  <a:gd name="T9" fmla="*/ 217 h 228"/>
                </a:gdLst>
                <a:ahLst/>
                <a:cxnLst>
                  <a:cxn ang="0">
                    <a:pos x="T0" y="T1"/>
                  </a:cxn>
                  <a:cxn ang="0">
                    <a:pos x="T2" y="T3"/>
                  </a:cxn>
                  <a:cxn ang="0">
                    <a:pos x="T4" y="T5"/>
                  </a:cxn>
                  <a:cxn ang="0">
                    <a:pos x="T6" y="T7"/>
                  </a:cxn>
                  <a:cxn ang="0">
                    <a:pos x="T8" y="T9"/>
                  </a:cxn>
                </a:cxnLst>
                <a:rect l="0" t="0" r="r" b="b"/>
                <a:pathLst>
                  <a:path w="228" h="228">
                    <a:moveTo>
                      <a:pt x="132" y="217"/>
                    </a:moveTo>
                    <a:cubicBezTo>
                      <a:pt x="75" y="228"/>
                      <a:pt x="20" y="189"/>
                      <a:pt x="10" y="132"/>
                    </a:cubicBezTo>
                    <a:cubicBezTo>
                      <a:pt x="0" y="75"/>
                      <a:pt x="38" y="20"/>
                      <a:pt x="96" y="10"/>
                    </a:cubicBezTo>
                    <a:cubicBezTo>
                      <a:pt x="153" y="0"/>
                      <a:pt x="208" y="38"/>
                      <a:pt x="218" y="96"/>
                    </a:cubicBezTo>
                    <a:cubicBezTo>
                      <a:pt x="228" y="153"/>
                      <a:pt x="190" y="207"/>
                      <a:pt x="1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337" y="1458"/>
                <a:ext cx="869" cy="492"/>
              </a:xfrm>
              <a:custGeom>
                <a:avLst/>
                <a:gdLst>
                  <a:gd name="T0" fmla="*/ 647 w 869"/>
                  <a:gd name="T1" fmla="*/ 492 h 492"/>
                  <a:gd name="T2" fmla="*/ 869 w 869"/>
                  <a:gd name="T3" fmla="*/ 199 h 492"/>
                  <a:gd name="T4" fmla="*/ 558 w 869"/>
                  <a:gd name="T5" fmla="*/ 0 h 492"/>
                  <a:gd name="T6" fmla="*/ 526 w 869"/>
                  <a:gd name="T7" fmla="*/ 51 h 492"/>
                  <a:gd name="T8" fmla="*/ 639 w 869"/>
                  <a:gd name="T9" fmla="*/ 195 h 492"/>
                  <a:gd name="T10" fmla="*/ 0 w 869"/>
                  <a:gd name="T11" fmla="*/ 308 h 492"/>
                  <a:gd name="T12" fmla="*/ 15 w 869"/>
                  <a:gd name="T13" fmla="*/ 394 h 492"/>
                  <a:gd name="T14" fmla="*/ 654 w 869"/>
                  <a:gd name="T15" fmla="*/ 282 h 492"/>
                  <a:gd name="T16" fmla="*/ 598 w 869"/>
                  <a:gd name="T17" fmla="*/ 455 h 492"/>
                  <a:gd name="T18" fmla="*/ 647 w 869"/>
                  <a:gd name="T19"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492">
                    <a:moveTo>
                      <a:pt x="647" y="492"/>
                    </a:moveTo>
                    <a:lnTo>
                      <a:pt x="869" y="199"/>
                    </a:lnTo>
                    <a:lnTo>
                      <a:pt x="558" y="0"/>
                    </a:lnTo>
                    <a:lnTo>
                      <a:pt x="526" y="51"/>
                    </a:lnTo>
                    <a:lnTo>
                      <a:pt x="639" y="195"/>
                    </a:lnTo>
                    <a:lnTo>
                      <a:pt x="0" y="308"/>
                    </a:lnTo>
                    <a:lnTo>
                      <a:pt x="15" y="394"/>
                    </a:lnTo>
                    <a:lnTo>
                      <a:pt x="654" y="282"/>
                    </a:lnTo>
                    <a:lnTo>
                      <a:pt x="598" y="455"/>
                    </a:lnTo>
                    <a:lnTo>
                      <a:pt x="647" y="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2739" y="374"/>
                <a:ext cx="444" cy="443"/>
              </a:xfrm>
              <a:custGeom>
                <a:avLst/>
                <a:gdLst>
                  <a:gd name="T0" fmla="*/ 198 w 236"/>
                  <a:gd name="T1" fmla="*/ 186 h 236"/>
                  <a:gd name="T2" fmla="*/ 50 w 236"/>
                  <a:gd name="T3" fmla="*/ 199 h 236"/>
                  <a:gd name="T4" fmla="*/ 37 w 236"/>
                  <a:gd name="T5" fmla="*/ 50 h 236"/>
                  <a:gd name="T6" fmla="*/ 185 w 236"/>
                  <a:gd name="T7" fmla="*/ 37 h 236"/>
                  <a:gd name="T8" fmla="*/ 198 w 236"/>
                  <a:gd name="T9" fmla="*/ 186 h 236"/>
                </a:gdLst>
                <a:ahLst/>
                <a:cxnLst>
                  <a:cxn ang="0">
                    <a:pos x="T0" y="T1"/>
                  </a:cxn>
                  <a:cxn ang="0">
                    <a:pos x="T2" y="T3"/>
                  </a:cxn>
                  <a:cxn ang="0">
                    <a:pos x="T4" y="T5"/>
                  </a:cxn>
                  <a:cxn ang="0">
                    <a:pos x="T6" y="T7"/>
                  </a:cxn>
                  <a:cxn ang="0">
                    <a:pos x="T8" y="T9"/>
                  </a:cxn>
                </a:cxnLst>
                <a:rect l="0" t="0" r="r" b="b"/>
                <a:pathLst>
                  <a:path w="236" h="236">
                    <a:moveTo>
                      <a:pt x="198" y="186"/>
                    </a:moveTo>
                    <a:cubicBezTo>
                      <a:pt x="161" y="230"/>
                      <a:pt x="95" y="236"/>
                      <a:pt x="50" y="199"/>
                    </a:cubicBezTo>
                    <a:cubicBezTo>
                      <a:pt x="5" y="161"/>
                      <a:pt x="0" y="95"/>
                      <a:pt x="37" y="50"/>
                    </a:cubicBezTo>
                    <a:cubicBezTo>
                      <a:pt x="74" y="6"/>
                      <a:pt x="141" y="0"/>
                      <a:pt x="185" y="37"/>
                    </a:cubicBezTo>
                    <a:cubicBezTo>
                      <a:pt x="230" y="75"/>
                      <a:pt x="236" y="141"/>
                      <a:pt x="1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2147" y="857"/>
                <a:ext cx="613" cy="697"/>
              </a:xfrm>
              <a:custGeom>
                <a:avLst/>
                <a:gdLst>
                  <a:gd name="T0" fmla="*/ 613 w 613"/>
                  <a:gd name="T1" fmla="*/ 366 h 697"/>
                  <a:gd name="T2" fmla="*/ 594 w 613"/>
                  <a:gd name="T3" fmla="*/ 0 h 697"/>
                  <a:gd name="T4" fmla="*/ 231 w 613"/>
                  <a:gd name="T5" fmla="*/ 45 h 697"/>
                  <a:gd name="T6" fmla="*/ 239 w 613"/>
                  <a:gd name="T7" fmla="*/ 105 h 697"/>
                  <a:gd name="T8" fmla="*/ 417 w 613"/>
                  <a:gd name="T9" fmla="*/ 143 h 697"/>
                  <a:gd name="T10" fmla="*/ 0 w 613"/>
                  <a:gd name="T11" fmla="*/ 640 h 697"/>
                  <a:gd name="T12" fmla="*/ 68 w 613"/>
                  <a:gd name="T13" fmla="*/ 697 h 697"/>
                  <a:gd name="T14" fmla="*/ 483 w 613"/>
                  <a:gd name="T15" fmla="*/ 199 h 697"/>
                  <a:gd name="T16" fmla="*/ 553 w 613"/>
                  <a:gd name="T17" fmla="*/ 368 h 697"/>
                  <a:gd name="T18" fmla="*/ 613 w 613"/>
                  <a:gd name="T19" fmla="*/ 36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3" h="697">
                    <a:moveTo>
                      <a:pt x="613" y="366"/>
                    </a:moveTo>
                    <a:lnTo>
                      <a:pt x="594" y="0"/>
                    </a:lnTo>
                    <a:lnTo>
                      <a:pt x="231" y="45"/>
                    </a:lnTo>
                    <a:lnTo>
                      <a:pt x="239" y="105"/>
                    </a:lnTo>
                    <a:lnTo>
                      <a:pt x="417" y="143"/>
                    </a:lnTo>
                    <a:lnTo>
                      <a:pt x="0" y="640"/>
                    </a:lnTo>
                    <a:lnTo>
                      <a:pt x="68" y="697"/>
                    </a:lnTo>
                    <a:lnTo>
                      <a:pt x="483" y="199"/>
                    </a:lnTo>
                    <a:lnTo>
                      <a:pt x="553" y="368"/>
                    </a:lnTo>
                    <a:lnTo>
                      <a:pt x="613"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a:extLst>
              <a:ext uri="{FF2B5EF4-FFF2-40B4-BE49-F238E27FC236}">
                <a16:creationId xmlns:a16="http://schemas.microsoft.com/office/drawing/2014/main" id="{B336E59D-CE69-4CB7-93B8-07F1AA178391}"/>
              </a:ext>
            </a:extLst>
          </p:cNvPr>
          <p:cNvGrpSpPr/>
          <p:nvPr/>
        </p:nvGrpSpPr>
        <p:grpSpPr>
          <a:xfrm>
            <a:off x="6534089" y="2195261"/>
            <a:ext cx="6267510" cy="701992"/>
            <a:chOff x="5619689" y="1134189"/>
            <a:chExt cx="6267510" cy="701992"/>
          </a:xfrm>
        </p:grpSpPr>
        <p:sp>
          <p:nvSpPr>
            <p:cNvPr id="27" name="TextBox 26"/>
            <p:cNvSpPr txBox="1"/>
            <p:nvPr/>
          </p:nvSpPr>
          <p:spPr>
            <a:xfrm>
              <a:off x="6791324" y="1134189"/>
              <a:ext cx="5095875" cy="369332"/>
            </a:xfrm>
            <a:prstGeom prst="rect">
              <a:avLst/>
            </a:prstGeom>
            <a:noFill/>
          </p:spPr>
          <p:txBody>
            <a:bodyPr wrap="none" lIns="0" tIns="0" rIns="0" bIns="0" rtlCol="0">
              <a:noAutofit/>
            </a:bodyPr>
            <a:lstStyle/>
            <a:p>
              <a:r>
                <a:rPr lang="en-US" sz="2400" b="1" dirty="0">
                  <a:latin typeface="+mj-lt"/>
                </a:rPr>
                <a:t>Outsourced</a:t>
              </a:r>
            </a:p>
          </p:txBody>
        </p:sp>
        <p:sp>
          <p:nvSpPr>
            <p:cNvPr id="28" name="TextBox 27"/>
            <p:cNvSpPr txBox="1"/>
            <p:nvPr/>
          </p:nvSpPr>
          <p:spPr>
            <a:xfrm>
              <a:off x="6791324" y="1589960"/>
              <a:ext cx="5095875" cy="246221"/>
            </a:xfrm>
            <a:prstGeom prst="rect">
              <a:avLst/>
            </a:prstGeom>
            <a:noFill/>
          </p:spPr>
          <p:txBody>
            <a:bodyPr wrap="none" lIns="0" tIns="0" rIns="0" bIns="0" rtlCol="0">
              <a:noAutofit/>
            </a:bodyPr>
            <a:lstStyle/>
            <a:p>
              <a:r>
                <a:rPr lang="en-US" dirty="0"/>
                <a:t>IT reduced and focused on core business</a:t>
              </a:r>
            </a:p>
          </p:txBody>
        </p:sp>
        <p:grpSp>
          <p:nvGrpSpPr>
            <p:cNvPr id="29" name="Group 26"/>
            <p:cNvGrpSpPr>
              <a:grpSpLocks noChangeAspect="1"/>
            </p:cNvGrpSpPr>
            <p:nvPr/>
          </p:nvGrpSpPr>
          <p:grpSpPr bwMode="auto">
            <a:xfrm>
              <a:off x="5619689" y="1134189"/>
              <a:ext cx="769340" cy="665656"/>
              <a:chOff x="1" y="3"/>
              <a:chExt cx="3480" cy="3011"/>
            </a:xfrm>
            <a:solidFill>
              <a:schemeClr val="accent1"/>
            </a:solidFill>
          </p:grpSpPr>
          <p:sp>
            <p:nvSpPr>
              <p:cNvPr id="30" name="Freeform 27"/>
              <p:cNvSpPr>
                <a:spLocks noEditPoints="1"/>
              </p:cNvSpPr>
              <p:nvPr/>
            </p:nvSpPr>
            <p:spPr bwMode="auto">
              <a:xfrm>
                <a:off x="1" y="3"/>
                <a:ext cx="3326" cy="2930"/>
              </a:xfrm>
              <a:custGeom>
                <a:avLst/>
                <a:gdLst>
                  <a:gd name="T0" fmla="*/ 914 w 1768"/>
                  <a:gd name="T1" fmla="*/ 1177 h 1559"/>
                  <a:gd name="T2" fmla="*/ 1429 w 1768"/>
                  <a:gd name="T3" fmla="*/ 662 h 1559"/>
                  <a:gd name="T4" fmla="*/ 1768 w 1768"/>
                  <a:gd name="T5" fmla="*/ 790 h 1559"/>
                  <a:gd name="T6" fmla="*/ 1768 w 1768"/>
                  <a:gd name="T7" fmla="*/ 349 h 1559"/>
                  <a:gd name="T8" fmla="*/ 1666 w 1768"/>
                  <a:gd name="T9" fmla="*/ 247 h 1559"/>
                  <a:gd name="T10" fmla="*/ 1271 w 1768"/>
                  <a:gd name="T11" fmla="*/ 247 h 1559"/>
                  <a:gd name="T12" fmla="*/ 1271 w 1768"/>
                  <a:gd name="T13" fmla="*/ 186 h 1559"/>
                  <a:gd name="T14" fmla="*/ 1085 w 1768"/>
                  <a:gd name="T15" fmla="*/ 0 h 1559"/>
                  <a:gd name="T16" fmla="*/ 679 w 1768"/>
                  <a:gd name="T17" fmla="*/ 0 h 1559"/>
                  <a:gd name="T18" fmla="*/ 493 w 1768"/>
                  <a:gd name="T19" fmla="*/ 186 h 1559"/>
                  <a:gd name="T20" fmla="*/ 493 w 1768"/>
                  <a:gd name="T21" fmla="*/ 247 h 1559"/>
                  <a:gd name="T22" fmla="*/ 102 w 1768"/>
                  <a:gd name="T23" fmla="*/ 247 h 1559"/>
                  <a:gd name="T24" fmla="*/ 0 w 1768"/>
                  <a:gd name="T25" fmla="*/ 349 h 1559"/>
                  <a:gd name="T26" fmla="*/ 0 w 1768"/>
                  <a:gd name="T27" fmla="*/ 1457 h 1559"/>
                  <a:gd name="T28" fmla="*/ 102 w 1768"/>
                  <a:gd name="T29" fmla="*/ 1559 h 1559"/>
                  <a:gd name="T30" fmla="*/ 1081 w 1768"/>
                  <a:gd name="T31" fmla="*/ 1559 h 1559"/>
                  <a:gd name="T32" fmla="*/ 914 w 1768"/>
                  <a:gd name="T33" fmla="*/ 1177 h 1559"/>
                  <a:gd name="T34" fmla="*/ 607 w 1768"/>
                  <a:gd name="T35" fmla="*/ 186 h 1559"/>
                  <a:gd name="T36" fmla="*/ 679 w 1768"/>
                  <a:gd name="T37" fmla="*/ 114 h 1559"/>
                  <a:gd name="T38" fmla="*/ 1085 w 1768"/>
                  <a:gd name="T39" fmla="*/ 114 h 1559"/>
                  <a:gd name="T40" fmla="*/ 1157 w 1768"/>
                  <a:gd name="T41" fmla="*/ 186 h 1559"/>
                  <a:gd name="T42" fmla="*/ 1157 w 1768"/>
                  <a:gd name="T43" fmla="*/ 247 h 1559"/>
                  <a:gd name="T44" fmla="*/ 607 w 1768"/>
                  <a:gd name="T45" fmla="*/ 247 h 1559"/>
                  <a:gd name="T46" fmla="*/ 607 w 1768"/>
                  <a:gd name="T47" fmla="*/ 18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8" h="1559">
                    <a:moveTo>
                      <a:pt x="914" y="1177"/>
                    </a:moveTo>
                    <a:cubicBezTo>
                      <a:pt x="914" y="893"/>
                      <a:pt x="1145" y="662"/>
                      <a:pt x="1429" y="662"/>
                    </a:cubicBezTo>
                    <a:cubicBezTo>
                      <a:pt x="1559" y="662"/>
                      <a:pt x="1676" y="709"/>
                      <a:pt x="1768" y="790"/>
                    </a:cubicBezTo>
                    <a:cubicBezTo>
                      <a:pt x="1768" y="349"/>
                      <a:pt x="1768" y="349"/>
                      <a:pt x="1768" y="349"/>
                    </a:cubicBezTo>
                    <a:cubicBezTo>
                      <a:pt x="1768" y="292"/>
                      <a:pt x="1723" y="247"/>
                      <a:pt x="1666" y="247"/>
                    </a:cubicBezTo>
                    <a:cubicBezTo>
                      <a:pt x="1271" y="247"/>
                      <a:pt x="1271" y="247"/>
                      <a:pt x="1271" y="247"/>
                    </a:cubicBezTo>
                    <a:cubicBezTo>
                      <a:pt x="1271" y="186"/>
                      <a:pt x="1271" y="186"/>
                      <a:pt x="1271" y="186"/>
                    </a:cubicBezTo>
                    <a:cubicBezTo>
                      <a:pt x="1271" y="83"/>
                      <a:pt x="1187" y="0"/>
                      <a:pt x="1085" y="0"/>
                    </a:cubicBezTo>
                    <a:cubicBezTo>
                      <a:pt x="679" y="0"/>
                      <a:pt x="679" y="0"/>
                      <a:pt x="679" y="0"/>
                    </a:cubicBezTo>
                    <a:cubicBezTo>
                      <a:pt x="576" y="0"/>
                      <a:pt x="493" y="85"/>
                      <a:pt x="493" y="186"/>
                    </a:cubicBezTo>
                    <a:cubicBezTo>
                      <a:pt x="493" y="247"/>
                      <a:pt x="493" y="247"/>
                      <a:pt x="493" y="247"/>
                    </a:cubicBezTo>
                    <a:cubicBezTo>
                      <a:pt x="102" y="247"/>
                      <a:pt x="102" y="247"/>
                      <a:pt x="102" y="247"/>
                    </a:cubicBezTo>
                    <a:cubicBezTo>
                      <a:pt x="45" y="247"/>
                      <a:pt x="0" y="292"/>
                      <a:pt x="0" y="349"/>
                    </a:cubicBezTo>
                    <a:cubicBezTo>
                      <a:pt x="0" y="1457"/>
                      <a:pt x="0" y="1457"/>
                      <a:pt x="0" y="1457"/>
                    </a:cubicBezTo>
                    <a:cubicBezTo>
                      <a:pt x="0" y="1514"/>
                      <a:pt x="45" y="1559"/>
                      <a:pt x="102" y="1559"/>
                    </a:cubicBezTo>
                    <a:cubicBezTo>
                      <a:pt x="1081" y="1559"/>
                      <a:pt x="1081" y="1559"/>
                      <a:pt x="1081" y="1559"/>
                    </a:cubicBezTo>
                    <a:cubicBezTo>
                      <a:pt x="979" y="1465"/>
                      <a:pt x="914" y="1328"/>
                      <a:pt x="914" y="1177"/>
                    </a:cubicBezTo>
                    <a:close/>
                    <a:moveTo>
                      <a:pt x="607" y="186"/>
                    </a:moveTo>
                    <a:cubicBezTo>
                      <a:pt x="607" y="147"/>
                      <a:pt x="640" y="114"/>
                      <a:pt x="679" y="114"/>
                    </a:cubicBezTo>
                    <a:cubicBezTo>
                      <a:pt x="1085" y="114"/>
                      <a:pt x="1085" y="114"/>
                      <a:pt x="1085" y="114"/>
                    </a:cubicBezTo>
                    <a:cubicBezTo>
                      <a:pt x="1124" y="114"/>
                      <a:pt x="1157" y="147"/>
                      <a:pt x="1157" y="186"/>
                    </a:cubicBezTo>
                    <a:cubicBezTo>
                      <a:pt x="1157" y="247"/>
                      <a:pt x="1157" y="247"/>
                      <a:pt x="1157" y="247"/>
                    </a:cubicBezTo>
                    <a:cubicBezTo>
                      <a:pt x="607" y="247"/>
                      <a:pt x="607" y="247"/>
                      <a:pt x="607" y="247"/>
                    </a:cubicBezTo>
                    <a:lnTo>
                      <a:pt x="607"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1865" y="1399"/>
                <a:ext cx="1616" cy="1615"/>
              </a:xfrm>
              <a:custGeom>
                <a:avLst/>
                <a:gdLst>
                  <a:gd name="T0" fmla="*/ 0 w 859"/>
                  <a:gd name="T1" fmla="*/ 430 h 859"/>
                  <a:gd name="T2" fmla="*/ 754 w 859"/>
                  <a:gd name="T3" fmla="*/ 710 h 859"/>
                  <a:gd name="T4" fmla="*/ 756 w 859"/>
                  <a:gd name="T5" fmla="*/ 708 h 859"/>
                  <a:gd name="T6" fmla="*/ 429 w 859"/>
                  <a:gd name="T7" fmla="*/ 0 h 859"/>
                  <a:gd name="T8" fmla="*/ 456 w 859"/>
                  <a:gd name="T9" fmla="*/ 658 h 859"/>
                  <a:gd name="T10" fmla="*/ 621 w 859"/>
                  <a:gd name="T11" fmla="*/ 456 h 859"/>
                  <a:gd name="T12" fmla="*/ 252 w 859"/>
                  <a:gd name="T13" fmla="*/ 456 h 859"/>
                  <a:gd name="T14" fmla="*/ 403 w 859"/>
                  <a:gd name="T15" fmla="*/ 658 h 859"/>
                  <a:gd name="T16" fmla="*/ 252 w 859"/>
                  <a:gd name="T17" fmla="*/ 456 h 859"/>
                  <a:gd name="T18" fmla="*/ 403 w 859"/>
                  <a:gd name="T19" fmla="*/ 403 h 859"/>
                  <a:gd name="T20" fmla="*/ 294 w 859"/>
                  <a:gd name="T21" fmla="*/ 217 h 859"/>
                  <a:gd name="T22" fmla="*/ 456 w 859"/>
                  <a:gd name="T23" fmla="*/ 403 h 859"/>
                  <a:gd name="T24" fmla="*/ 577 w 859"/>
                  <a:gd name="T25" fmla="*/ 217 h 859"/>
                  <a:gd name="T26" fmla="*/ 456 w 859"/>
                  <a:gd name="T27" fmla="*/ 403 h 859"/>
                  <a:gd name="T28" fmla="*/ 472 w 859"/>
                  <a:gd name="T29" fmla="*/ 56 h 859"/>
                  <a:gd name="T30" fmla="*/ 458 w 859"/>
                  <a:gd name="T31" fmla="*/ 166 h 859"/>
                  <a:gd name="T32" fmla="*/ 403 w 859"/>
                  <a:gd name="T33" fmla="*/ 164 h 859"/>
                  <a:gd name="T34" fmla="*/ 403 w 859"/>
                  <a:gd name="T35" fmla="*/ 52 h 859"/>
                  <a:gd name="T36" fmla="*/ 117 w 859"/>
                  <a:gd name="T37" fmla="*/ 217 h 859"/>
                  <a:gd name="T38" fmla="*/ 201 w 859"/>
                  <a:gd name="T39" fmla="*/ 403 h 859"/>
                  <a:gd name="T40" fmla="*/ 117 w 859"/>
                  <a:gd name="T41" fmla="*/ 217 h 859"/>
                  <a:gd name="T42" fmla="*/ 200 w 859"/>
                  <a:gd name="T43" fmla="*/ 456 h 859"/>
                  <a:gd name="T44" fmla="*/ 129 w 859"/>
                  <a:gd name="T45" fmla="*/ 658 h 859"/>
                  <a:gd name="T46" fmla="*/ 403 w 859"/>
                  <a:gd name="T47" fmla="*/ 802 h 859"/>
                  <a:gd name="T48" fmla="*/ 403 w 859"/>
                  <a:gd name="T49" fmla="*/ 710 h 859"/>
                  <a:gd name="T50" fmla="*/ 456 w 859"/>
                  <a:gd name="T51" fmla="*/ 806 h 859"/>
                  <a:gd name="T52" fmla="*/ 542 w 859"/>
                  <a:gd name="T53" fmla="*/ 710 h 859"/>
                  <a:gd name="T54" fmla="*/ 456 w 859"/>
                  <a:gd name="T55" fmla="*/ 806 h 859"/>
                  <a:gd name="T56" fmla="*/ 626 w 859"/>
                  <a:gd name="T57" fmla="*/ 658 h 859"/>
                  <a:gd name="T58" fmla="*/ 805 w 859"/>
                  <a:gd name="T59" fmla="*/ 456 h 859"/>
                  <a:gd name="T60" fmla="*/ 805 w 859"/>
                  <a:gd name="T61" fmla="*/ 403 h 859"/>
                  <a:gd name="T62" fmla="*/ 634 w 859"/>
                  <a:gd name="T63" fmla="*/ 217 h 859"/>
                  <a:gd name="T64" fmla="*/ 805 w 859"/>
                  <a:gd name="T65" fmla="*/ 40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9" h="859">
                    <a:moveTo>
                      <a:pt x="429" y="0"/>
                    </a:moveTo>
                    <a:cubicBezTo>
                      <a:pt x="192" y="0"/>
                      <a:pt x="0" y="193"/>
                      <a:pt x="0" y="430"/>
                    </a:cubicBezTo>
                    <a:cubicBezTo>
                      <a:pt x="0" y="667"/>
                      <a:pt x="192" y="859"/>
                      <a:pt x="429" y="859"/>
                    </a:cubicBezTo>
                    <a:cubicBezTo>
                      <a:pt x="558" y="859"/>
                      <a:pt x="673" y="802"/>
                      <a:pt x="754" y="710"/>
                    </a:cubicBezTo>
                    <a:cubicBezTo>
                      <a:pt x="756" y="710"/>
                      <a:pt x="756" y="710"/>
                      <a:pt x="756" y="710"/>
                    </a:cubicBezTo>
                    <a:cubicBezTo>
                      <a:pt x="756" y="708"/>
                      <a:pt x="756" y="708"/>
                      <a:pt x="756" y="708"/>
                    </a:cubicBezTo>
                    <a:cubicBezTo>
                      <a:pt x="820" y="634"/>
                      <a:pt x="859" y="536"/>
                      <a:pt x="859" y="428"/>
                    </a:cubicBezTo>
                    <a:cubicBezTo>
                      <a:pt x="859" y="193"/>
                      <a:pt x="666" y="0"/>
                      <a:pt x="429" y="0"/>
                    </a:cubicBezTo>
                    <a:close/>
                    <a:moveTo>
                      <a:pt x="570" y="658"/>
                    </a:moveTo>
                    <a:cubicBezTo>
                      <a:pt x="456" y="658"/>
                      <a:pt x="456" y="658"/>
                      <a:pt x="456" y="658"/>
                    </a:cubicBezTo>
                    <a:cubicBezTo>
                      <a:pt x="456" y="456"/>
                      <a:pt x="456" y="456"/>
                      <a:pt x="456" y="456"/>
                    </a:cubicBezTo>
                    <a:cubicBezTo>
                      <a:pt x="621" y="456"/>
                      <a:pt x="621" y="456"/>
                      <a:pt x="621" y="456"/>
                    </a:cubicBezTo>
                    <a:cubicBezTo>
                      <a:pt x="617" y="524"/>
                      <a:pt x="599" y="595"/>
                      <a:pt x="570" y="658"/>
                    </a:cubicBezTo>
                    <a:close/>
                    <a:moveTo>
                      <a:pt x="252" y="456"/>
                    </a:moveTo>
                    <a:cubicBezTo>
                      <a:pt x="403" y="456"/>
                      <a:pt x="403" y="456"/>
                      <a:pt x="403" y="456"/>
                    </a:cubicBezTo>
                    <a:cubicBezTo>
                      <a:pt x="403" y="658"/>
                      <a:pt x="403" y="658"/>
                      <a:pt x="403" y="658"/>
                    </a:cubicBezTo>
                    <a:cubicBezTo>
                      <a:pt x="303" y="658"/>
                      <a:pt x="303" y="658"/>
                      <a:pt x="303" y="658"/>
                    </a:cubicBezTo>
                    <a:cubicBezTo>
                      <a:pt x="272" y="595"/>
                      <a:pt x="256" y="524"/>
                      <a:pt x="252" y="456"/>
                    </a:cubicBezTo>
                    <a:close/>
                    <a:moveTo>
                      <a:pt x="403" y="217"/>
                    </a:moveTo>
                    <a:cubicBezTo>
                      <a:pt x="403" y="403"/>
                      <a:pt x="403" y="403"/>
                      <a:pt x="403" y="403"/>
                    </a:cubicBezTo>
                    <a:cubicBezTo>
                      <a:pt x="252" y="403"/>
                      <a:pt x="252" y="403"/>
                      <a:pt x="252" y="403"/>
                    </a:cubicBezTo>
                    <a:cubicBezTo>
                      <a:pt x="256" y="340"/>
                      <a:pt x="270" y="276"/>
                      <a:pt x="294" y="217"/>
                    </a:cubicBezTo>
                    <a:lnTo>
                      <a:pt x="403" y="217"/>
                    </a:lnTo>
                    <a:close/>
                    <a:moveTo>
                      <a:pt x="456" y="403"/>
                    </a:moveTo>
                    <a:cubicBezTo>
                      <a:pt x="456" y="217"/>
                      <a:pt x="456" y="217"/>
                      <a:pt x="456" y="217"/>
                    </a:cubicBezTo>
                    <a:cubicBezTo>
                      <a:pt x="577" y="217"/>
                      <a:pt x="577" y="217"/>
                      <a:pt x="577" y="217"/>
                    </a:cubicBezTo>
                    <a:cubicBezTo>
                      <a:pt x="603" y="276"/>
                      <a:pt x="617" y="340"/>
                      <a:pt x="621" y="403"/>
                    </a:cubicBezTo>
                    <a:lnTo>
                      <a:pt x="456" y="403"/>
                    </a:lnTo>
                    <a:close/>
                    <a:moveTo>
                      <a:pt x="456" y="54"/>
                    </a:moveTo>
                    <a:cubicBezTo>
                      <a:pt x="462" y="54"/>
                      <a:pt x="466" y="54"/>
                      <a:pt x="472" y="56"/>
                    </a:cubicBezTo>
                    <a:cubicBezTo>
                      <a:pt x="505" y="90"/>
                      <a:pt x="530" y="127"/>
                      <a:pt x="554" y="166"/>
                    </a:cubicBezTo>
                    <a:cubicBezTo>
                      <a:pt x="458" y="166"/>
                      <a:pt x="458" y="166"/>
                      <a:pt x="458" y="166"/>
                    </a:cubicBezTo>
                    <a:lnTo>
                      <a:pt x="456" y="54"/>
                    </a:lnTo>
                    <a:close/>
                    <a:moveTo>
                      <a:pt x="403" y="164"/>
                    </a:moveTo>
                    <a:cubicBezTo>
                      <a:pt x="321" y="164"/>
                      <a:pt x="321" y="164"/>
                      <a:pt x="321" y="164"/>
                    </a:cubicBezTo>
                    <a:cubicBezTo>
                      <a:pt x="342" y="125"/>
                      <a:pt x="370" y="88"/>
                      <a:pt x="403" y="52"/>
                    </a:cubicBezTo>
                    <a:lnTo>
                      <a:pt x="403" y="164"/>
                    </a:lnTo>
                    <a:close/>
                    <a:moveTo>
                      <a:pt x="117" y="217"/>
                    </a:moveTo>
                    <a:cubicBezTo>
                      <a:pt x="239" y="217"/>
                      <a:pt x="239" y="217"/>
                      <a:pt x="239" y="217"/>
                    </a:cubicBezTo>
                    <a:cubicBezTo>
                      <a:pt x="215" y="278"/>
                      <a:pt x="203" y="340"/>
                      <a:pt x="201" y="403"/>
                    </a:cubicBezTo>
                    <a:cubicBezTo>
                      <a:pt x="55" y="403"/>
                      <a:pt x="55" y="403"/>
                      <a:pt x="55" y="403"/>
                    </a:cubicBezTo>
                    <a:cubicBezTo>
                      <a:pt x="59" y="334"/>
                      <a:pt x="80" y="272"/>
                      <a:pt x="117" y="217"/>
                    </a:cubicBezTo>
                    <a:close/>
                    <a:moveTo>
                      <a:pt x="53" y="456"/>
                    </a:moveTo>
                    <a:cubicBezTo>
                      <a:pt x="200" y="456"/>
                      <a:pt x="200" y="456"/>
                      <a:pt x="200" y="456"/>
                    </a:cubicBezTo>
                    <a:cubicBezTo>
                      <a:pt x="203" y="524"/>
                      <a:pt x="217" y="593"/>
                      <a:pt x="245" y="658"/>
                    </a:cubicBezTo>
                    <a:cubicBezTo>
                      <a:pt x="129" y="658"/>
                      <a:pt x="129" y="658"/>
                      <a:pt x="129" y="658"/>
                    </a:cubicBezTo>
                    <a:cubicBezTo>
                      <a:pt x="86" y="601"/>
                      <a:pt x="59" y="532"/>
                      <a:pt x="53" y="456"/>
                    </a:cubicBezTo>
                    <a:close/>
                    <a:moveTo>
                      <a:pt x="403" y="802"/>
                    </a:moveTo>
                    <a:cubicBezTo>
                      <a:pt x="376" y="773"/>
                      <a:pt x="352" y="742"/>
                      <a:pt x="331" y="710"/>
                    </a:cubicBezTo>
                    <a:cubicBezTo>
                      <a:pt x="403" y="710"/>
                      <a:pt x="403" y="710"/>
                      <a:pt x="403" y="710"/>
                    </a:cubicBezTo>
                    <a:lnTo>
                      <a:pt x="403" y="802"/>
                    </a:lnTo>
                    <a:close/>
                    <a:moveTo>
                      <a:pt x="456" y="806"/>
                    </a:moveTo>
                    <a:cubicBezTo>
                      <a:pt x="456" y="710"/>
                      <a:pt x="456" y="710"/>
                      <a:pt x="456" y="710"/>
                    </a:cubicBezTo>
                    <a:cubicBezTo>
                      <a:pt x="542" y="710"/>
                      <a:pt x="542" y="710"/>
                      <a:pt x="542" y="710"/>
                    </a:cubicBezTo>
                    <a:cubicBezTo>
                      <a:pt x="523" y="744"/>
                      <a:pt x="497" y="775"/>
                      <a:pt x="470" y="804"/>
                    </a:cubicBezTo>
                    <a:cubicBezTo>
                      <a:pt x="464" y="804"/>
                      <a:pt x="460" y="806"/>
                      <a:pt x="456" y="806"/>
                    </a:cubicBezTo>
                    <a:close/>
                    <a:moveTo>
                      <a:pt x="728" y="658"/>
                    </a:moveTo>
                    <a:cubicBezTo>
                      <a:pt x="626" y="658"/>
                      <a:pt x="626" y="658"/>
                      <a:pt x="626" y="658"/>
                    </a:cubicBezTo>
                    <a:cubicBezTo>
                      <a:pt x="654" y="593"/>
                      <a:pt x="668" y="524"/>
                      <a:pt x="671" y="456"/>
                    </a:cubicBezTo>
                    <a:cubicBezTo>
                      <a:pt x="805" y="456"/>
                      <a:pt x="805" y="456"/>
                      <a:pt x="805" y="456"/>
                    </a:cubicBezTo>
                    <a:cubicBezTo>
                      <a:pt x="801" y="532"/>
                      <a:pt x="773" y="601"/>
                      <a:pt x="728" y="658"/>
                    </a:cubicBezTo>
                    <a:close/>
                    <a:moveTo>
                      <a:pt x="805" y="403"/>
                    </a:moveTo>
                    <a:cubicBezTo>
                      <a:pt x="671" y="403"/>
                      <a:pt x="671" y="403"/>
                      <a:pt x="671" y="403"/>
                    </a:cubicBezTo>
                    <a:cubicBezTo>
                      <a:pt x="670" y="340"/>
                      <a:pt x="656" y="278"/>
                      <a:pt x="634" y="217"/>
                    </a:cubicBezTo>
                    <a:cubicBezTo>
                      <a:pt x="740" y="217"/>
                      <a:pt x="740" y="217"/>
                      <a:pt x="740" y="217"/>
                    </a:cubicBezTo>
                    <a:cubicBezTo>
                      <a:pt x="777" y="272"/>
                      <a:pt x="801" y="334"/>
                      <a:pt x="805"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 31">
            <a:extLst>
              <a:ext uri="{FF2B5EF4-FFF2-40B4-BE49-F238E27FC236}">
                <a16:creationId xmlns:a16="http://schemas.microsoft.com/office/drawing/2014/main" id="{3379AB93-92DD-4BFC-A314-D930D1ACC1C1}"/>
              </a:ext>
            </a:extLst>
          </p:cNvPr>
          <p:cNvGrpSpPr/>
          <p:nvPr/>
        </p:nvGrpSpPr>
        <p:grpSpPr>
          <a:xfrm>
            <a:off x="5066696" y="3504228"/>
            <a:ext cx="6269174" cy="701992"/>
            <a:chOff x="5618025" y="2906285"/>
            <a:chExt cx="6269174" cy="701992"/>
          </a:xfrm>
        </p:grpSpPr>
        <p:sp>
          <p:nvSpPr>
            <p:cNvPr id="33" name="TextBox 32"/>
            <p:cNvSpPr txBox="1"/>
            <p:nvPr/>
          </p:nvSpPr>
          <p:spPr>
            <a:xfrm>
              <a:off x="6791324" y="2906285"/>
              <a:ext cx="5095875" cy="369332"/>
            </a:xfrm>
            <a:prstGeom prst="rect">
              <a:avLst/>
            </a:prstGeom>
            <a:noFill/>
          </p:spPr>
          <p:txBody>
            <a:bodyPr wrap="none" lIns="0" tIns="0" rIns="0" bIns="0" rtlCol="0">
              <a:noAutofit/>
            </a:bodyPr>
            <a:lstStyle/>
            <a:p>
              <a:r>
                <a:rPr lang="en-US" sz="2400" b="1" dirty="0">
                  <a:latin typeface="+mj-lt"/>
                </a:rPr>
                <a:t>Subscription</a:t>
              </a:r>
            </a:p>
          </p:txBody>
        </p:sp>
        <p:sp>
          <p:nvSpPr>
            <p:cNvPr id="34" name="TextBox 33"/>
            <p:cNvSpPr txBox="1"/>
            <p:nvPr/>
          </p:nvSpPr>
          <p:spPr>
            <a:xfrm>
              <a:off x="6791324" y="3362056"/>
              <a:ext cx="5095875" cy="246221"/>
            </a:xfrm>
            <a:prstGeom prst="rect">
              <a:avLst/>
            </a:prstGeom>
            <a:noFill/>
          </p:spPr>
          <p:txBody>
            <a:bodyPr wrap="none" lIns="0" tIns="0" rIns="0" bIns="0" rtlCol="0">
              <a:noAutofit/>
            </a:bodyPr>
            <a:lstStyle/>
            <a:p>
              <a:r>
                <a:rPr lang="en-US"/>
                <a:t>Not ownership, pay-as-you-go</a:t>
              </a:r>
            </a:p>
          </p:txBody>
        </p:sp>
        <p:sp>
          <p:nvSpPr>
            <p:cNvPr id="35" name="Freeform 36"/>
            <p:cNvSpPr>
              <a:spLocks noEditPoints="1"/>
            </p:cNvSpPr>
            <p:nvPr/>
          </p:nvSpPr>
          <p:spPr bwMode="auto">
            <a:xfrm>
              <a:off x="5618025" y="3010012"/>
              <a:ext cx="735150" cy="531483"/>
            </a:xfrm>
            <a:custGeom>
              <a:avLst/>
              <a:gdLst>
                <a:gd name="T0" fmla="*/ 2349 w 2567"/>
                <a:gd name="T1" fmla="*/ 0 h 1857"/>
                <a:gd name="T2" fmla="*/ 218 w 2567"/>
                <a:gd name="T3" fmla="*/ 0 h 1857"/>
                <a:gd name="T4" fmla="*/ 0 w 2567"/>
                <a:gd name="T5" fmla="*/ 219 h 1857"/>
                <a:gd name="T6" fmla="*/ 0 w 2567"/>
                <a:gd name="T7" fmla="*/ 1639 h 1857"/>
                <a:gd name="T8" fmla="*/ 218 w 2567"/>
                <a:gd name="T9" fmla="*/ 1857 h 1857"/>
                <a:gd name="T10" fmla="*/ 2349 w 2567"/>
                <a:gd name="T11" fmla="*/ 1857 h 1857"/>
                <a:gd name="T12" fmla="*/ 2567 w 2567"/>
                <a:gd name="T13" fmla="*/ 1639 h 1857"/>
                <a:gd name="T14" fmla="*/ 2567 w 2567"/>
                <a:gd name="T15" fmla="*/ 219 h 1857"/>
                <a:gd name="T16" fmla="*/ 2349 w 2567"/>
                <a:gd name="T17" fmla="*/ 0 h 1857"/>
                <a:gd name="T18" fmla="*/ 1092 w 2567"/>
                <a:gd name="T19" fmla="*/ 1147 h 1857"/>
                <a:gd name="T20" fmla="*/ 1092 w 2567"/>
                <a:gd name="T21" fmla="*/ 1038 h 1857"/>
                <a:gd name="T22" fmla="*/ 1639 w 2567"/>
                <a:gd name="T23" fmla="*/ 1038 h 1857"/>
                <a:gd name="T24" fmla="*/ 1639 w 2567"/>
                <a:gd name="T25" fmla="*/ 1147 h 1857"/>
                <a:gd name="T26" fmla="*/ 1092 w 2567"/>
                <a:gd name="T27" fmla="*/ 1147 h 1857"/>
                <a:gd name="T28" fmla="*/ 1639 w 2567"/>
                <a:gd name="T29" fmla="*/ 1257 h 1857"/>
                <a:gd name="T30" fmla="*/ 1639 w 2567"/>
                <a:gd name="T31" fmla="*/ 1366 h 1857"/>
                <a:gd name="T32" fmla="*/ 1092 w 2567"/>
                <a:gd name="T33" fmla="*/ 1366 h 1857"/>
                <a:gd name="T34" fmla="*/ 1092 w 2567"/>
                <a:gd name="T35" fmla="*/ 1257 h 1857"/>
                <a:gd name="T36" fmla="*/ 1639 w 2567"/>
                <a:gd name="T37" fmla="*/ 1257 h 1857"/>
                <a:gd name="T38" fmla="*/ 1092 w 2567"/>
                <a:gd name="T39" fmla="*/ 929 h 1857"/>
                <a:gd name="T40" fmla="*/ 1092 w 2567"/>
                <a:gd name="T41" fmla="*/ 820 h 1857"/>
                <a:gd name="T42" fmla="*/ 1639 w 2567"/>
                <a:gd name="T43" fmla="*/ 820 h 1857"/>
                <a:gd name="T44" fmla="*/ 1639 w 2567"/>
                <a:gd name="T45" fmla="*/ 929 h 1857"/>
                <a:gd name="T46" fmla="*/ 1092 w 2567"/>
                <a:gd name="T47" fmla="*/ 929 h 1857"/>
                <a:gd name="T48" fmla="*/ 273 w 2567"/>
                <a:gd name="T49" fmla="*/ 273 h 1857"/>
                <a:gd name="T50" fmla="*/ 1475 w 2567"/>
                <a:gd name="T51" fmla="*/ 273 h 1857"/>
                <a:gd name="T52" fmla="*/ 1475 w 2567"/>
                <a:gd name="T53" fmla="*/ 601 h 1857"/>
                <a:gd name="T54" fmla="*/ 273 w 2567"/>
                <a:gd name="T55" fmla="*/ 601 h 1857"/>
                <a:gd name="T56" fmla="*/ 273 w 2567"/>
                <a:gd name="T57" fmla="*/ 273 h 1857"/>
                <a:gd name="T58" fmla="*/ 273 w 2567"/>
                <a:gd name="T59" fmla="*/ 765 h 1857"/>
                <a:gd name="T60" fmla="*/ 929 w 2567"/>
                <a:gd name="T61" fmla="*/ 765 h 1857"/>
                <a:gd name="T62" fmla="*/ 929 w 2567"/>
                <a:gd name="T63" fmla="*/ 1420 h 1857"/>
                <a:gd name="T64" fmla="*/ 273 w 2567"/>
                <a:gd name="T65" fmla="*/ 1420 h 1857"/>
                <a:gd name="T66" fmla="*/ 273 w 2567"/>
                <a:gd name="T67" fmla="*/ 765 h 1857"/>
                <a:gd name="T68" fmla="*/ 2294 w 2567"/>
                <a:gd name="T69" fmla="*/ 1639 h 1857"/>
                <a:gd name="T70" fmla="*/ 273 w 2567"/>
                <a:gd name="T71" fmla="*/ 1639 h 1857"/>
                <a:gd name="T72" fmla="*/ 273 w 2567"/>
                <a:gd name="T73" fmla="*/ 1530 h 1857"/>
                <a:gd name="T74" fmla="*/ 2294 w 2567"/>
                <a:gd name="T75" fmla="*/ 1530 h 1857"/>
                <a:gd name="T76" fmla="*/ 2294 w 2567"/>
                <a:gd name="T77" fmla="*/ 1639 h 1857"/>
                <a:gd name="T78" fmla="*/ 2294 w 2567"/>
                <a:gd name="T79" fmla="*/ 1366 h 1857"/>
                <a:gd name="T80" fmla="*/ 1748 w 2567"/>
                <a:gd name="T81" fmla="*/ 1366 h 1857"/>
                <a:gd name="T82" fmla="*/ 1748 w 2567"/>
                <a:gd name="T83" fmla="*/ 1257 h 1857"/>
                <a:gd name="T84" fmla="*/ 2294 w 2567"/>
                <a:gd name="T85" fmla="*/ 1257 h 1857"/>
                <a:gd name="T86" fmla="*/ 2294 w 2567"/>
                <a:gd name="T87" fmla="*/ 1366 h 1857"/>
                <a:gd name="T88" fmla="*/ 2294 w 2567"/>
                <a:gd name="T89" fmla="*/ 1147 h 1857"/>
                <a:gd name="T90" fmla="*/ 1748 w 2567"/>
                <a:gd name="T91" fmla="*/ 1147 h 1857"/>
                <a:gd name="T92" fmla="*/ 1748 w 2567"/>
                <a:gd name="T93" fmla="*/ 1038 h 1857"/>
                <a:gd name="T94" fmla="*/ 2294 w 2567"/>
                <a:gd name="T95" fmla="*/ 1038 h 1857"/>
                <a:gd name="T96" fmla="*/ 2294 w 2567"/>
                <a:gd name="T97" fmla="*/ 1147 h 1857"/>
                <a:gd name="T98" fmla="*/ 2294 w 2567"/>
                <a:gd name="T99" fmla="*/ 929 h 1857"/>
                <a:gd name="T100" fmla="*/ 1748 w 2567"/>
                <a:gd name="T101" fmla="*/ 929 h 1857"/>
                <a:gd name="T102" fmla="*/ 1748 w 2567"/>
                <a:gd name="T103" fmla="*/ 820 h 1857"/>
                <a:gd name="T104" fmla="*/ 2294 w 2567"/>
                <a:gd name="T105" fmla="*/ 820 h 1857"/>
                <a:gd name="T106" fmla="*/ 2294 w 2567"/>
                <a:gd name="T107" fmla="*/ 929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7" h="1857">
                  <a:moveTo>
                    <a:pt x="2349" y="0"/>
                  </a:moveTo>
                  <a:cubicBezTo>
                    <a:pt x="218" y="0"/>
                    <a:pt x="218" y="0"/>
                    <a:pt x="218" y="0"/>
                  </a:cubicBezTo>
                  <a:cubicBezTo>
                    <a:pt x="98" y="0"/>
                    <a:pt x="0" y="98"/>
                    <a:pt x="0" y="219"/>
                  </a:cubicBezTo>
                  <a:cubicBezTo>
                    <a:pt x="0" y="1639"/>
                    <a:pt x="0" y="1639"/>
                    <a:pt x="0" y="1639"/>
                  </a:cubicBezTo>
                  <a:cubicBezTo>
                    <a:pt x="0" y="1760"/>
                    <a:pt x="98" y="1857"/>
                    <a:pt x="218" y="1857"/>
                  </a:cubicBezTo>
                  <a:cubicBezTo>
                    <a:pt x="2349" y="1857"/>
                    <a:pt x="2349" y="1857"/>
                    <a:pt x="2349" y="1857"/>
                  </a:cubicBezTo>
                  <a:cubicBezTo>
                    <a:pt x="2469" y="1857"/>
                    <a:pt x="2567" y="1760"/>
                    <a:pt x="2567" y="1639"/>
                  </a:cubicBezTo>
                  <a:cubicBezTo>
                    <a:pt x="2567" y="219"/>
                    <a:pt x="2567" y="219"/>
                    <a:pt x="2567" y="219"/>
                  </a:cubicBezTo>
                  <a:cubicBezTo>
                    <a:pt x="2567" y="98"/>
                    <a:pt x="2469" y="0"/>
                    <a:pt x="2349" y="0"/>
                  </a:cubicBezTo>
                  <a:close/>
                  <a:moveTo>
                    <a:pt x="1092" y="1147"/>
                  </a:moveTo>
                  <a:cubicBezTo>
                    <a:pt x="1092" y="1038"/>
                    <a:pt x="1092" y="1038"/>
                    <a:pt x="1092" y="1038"/>
                  </a:cubicBezTo>
                  <a:cubicBezTo>
                    <a:pt x="1639" y="1038"/>
                    <a:pt x="1639" y="1038"/>
                    <a:pt x="1639" y="1038"/>
                  </a:cubicBezTo>
                  <a:cubicBezTo>
                    <a:pt x="1639" y="1147"/>
                    <a:pt x="1639" y="1147"/>
                    <a:pt x="1639" y="1147"/>
                  </a:cubicBezTo>
                  <a:lnTo>
                    <a:pt x="1092" y="1147"/>
                  </a:lnTo>
                  <a:close/>
                  <a:moveTo>
                    <a:pt x="1639" y="1257"/>
                  </a:moveTo>
                  <a:cubicBezTo>
                    <a:pt x="1639" y="1366"/>
                    <a:pt x="1639" y="1366"/>
                    <a:pt x="1639" y="1366"/>
                  </a:cubicBezTo>
                  <a:cubicBezTo>
                    <a:pt x="1092" y="1366"/>
                    <a:pt x="1092" y="1366"/>
                    <a:pt x="1092" y="1366"/>
                  </a:cubicBezTo>
                  <a:cubicBezTo>
                    <a:pt x="1092" y="1257"/>
                    <a:pt x="1092" y="1257"/>
                    <a:pt x="1092" y="1257"/>
                  </a:cubicBezTo>
                  <a:lnTo>
                    <a:pt x="1639" y="1257"/>
                  </a:lnTo>
                  <a:close/>
                  <a:moveTo>
                    <a:pt x="1092" y="929"/>
                  </a:moveTo>
                  <a:cubicBezTo>
                    <a:pt x="1092" y="820"/>
                    <a:pt x="1092" y="820"/>
                    <a:pt x="1092" y="820"/>
                  </a:cubicBezTo>
                  <a:cubicBezTo>
                    <a:pt x="1639" y="820"/>
                    <a:pt x="1639" y="820"/>
                    <a:pt x="1639" y="820"/>
                  </a:cubicBezTo>
                  <a:cubicBezTo>
                    <a:pt x="1639" y="929"/>
                    <a:pt x="1639" y="929"/>
                    <a:pt x="1639" y="929"/>
                  </a:cubicBezTo>
                  <a:lnTo>
                    <a:pt x="1092" y="929"/>
                  </a:lnTo>
                  <a:close/>
                  <a:moveTo>
                    <a:pt x="273" y="273"/>
                  </a:moveTo>
                  <a:cubicBezTo>
                    <a:pt x="1475" y="273"/>
                    <a:pt x="1475" y="273"/>
                    <a:pt x="1475" y="273"/>
                  </a:cubicBezTo>
                  <a:cubicBezTo>
                    <a:pt x="1475" y="601"/>
                    <a:pt x="1475" y="601"/>
                    <a:pt x="1475" y="601"/>
                  </a:cubicBezTo>
                  <a:cubicBezTo>
                    <a:pt x="273" y="601"/>
                    <a:pt x="273" y="601"/>
                    <a:pt x="273" y="601"/>
                  </a:cubicBezTo>
                  <a:lnTo>
                    <a:pt x="273" y="273"/>
                  </a:lnTo>
                  <a:close/>
                  <a:moveTo>
                    <a:pt x="273" y="765"/>
                  </a:moveTo>
                  <a:cubicBezTo>
                    <a:pt x="929" y="765"/>
                    <a:pt x="929" y="765"/>
                    <a:pt x="929" y="765"/>
                  </a:cubicBezTo>
                  <a:cubicBezTo>
                    <a:pt x="929" y="1420"/>
                    <a:pt x="929" y="1420"/>
                    <a:pt x="929" y="1420"/>
                  </a:cubicBezTo>
                  <a:cubicBezTo>
                    <a:pt x="273" y="1420"/>
                    <a:pt x="273" y="1420"/>
                    <a:pt x="273" y="1420"/>
                  </a:cubicBezTo>
                  <a:lnTo>
                    <a:pt x="273" y="765"/>
                  </a:lnTo>
                  <a:close/>
                  <a:moveTo>
                    <a:pt x="2294" y="1639"/>
                  </a:moveTo>
                  <a:cubicBezTo>
                    <a:pt x="273" y="1639"/>
                    <a:pt x="273" y="1639"/>
                    <a:pt x="273" y="1639"/>
                  </a:cubicBezTo>
                  <a:cubicBezTo>
                    <a:pt x="273" y="1530"/>
                    <a:pt x="273" y="1530"/>
                    <a:pt x="273" y="1530"/>
                  </a:cubicBezTo>
                  <a:cubicBezTo>
                    <a:pt x="2294" y="1530"/>
                    <a:pt x="2294" y="1530"/>
                    <a:pt x="2294" y="1530"/>
                  </a:cubicBezTo>
                  <a:lnTo>
                    <a:pt x="2294" y="1639"/>
                  </a:lnTo>
                  <a:close/>
                  <a:moveTo>
                    <a:pt x="2294" y="1366"/>
                  </a:moveTo>
                  <a:cubicBezTo>
                    <a:pt x="1748" y="1366"/>
                    <a:pt x="1748" y="1366"/>
                    <a:pt x="1748" y="1366"/>
                  </a:cubicBezTo>
                  <a:cubicBezTo>
                    <a:pt x="1748" y="1257"/>
                    <a:pt x="1748" y="1257"/>
                    <a:pt x="1748" y="1257"/>
                  </a:cubicBezTo>
                  <a:cubicBezTo>
                    <a:pt x="2294" y="1257"/>
                    <a:pt x="2294" y="1257"/>
                    <a:pt x="2294" y="1257"/>
                  </a:cubicBezTo>
                  <a:lnTo>
                    <a:pt x="2294" y="1366"/>
                  </a:lnTo>
                  <a:close/>
                  <a:moveTo>
                    <a:pt x="2294" y="1147"/>
                  </a:moveTo>
                  <a:cubicBezTo>
                    <a:pt x="1748" y="1147"/>
                    <a:pt x="1748" y="1147"/>
                    <a:pt x="1748" y="1147"/>
                  </a:cubicBezTo>
                  <a:cubicBezTo>
                    <a:pt x="1748" y="1038"/>
                    <a:pt x="1748" y="1038"/>
                    <a:pt x="1748" y="1038"/>
                  </a:cubicBezTo>
                  <a:cubicBezTo>
                    <a:pt x="2294" y="1038"/>
                    <a:pt x="2294" y="1038"/>
                    <a:pt x="2294" y="1038"/>
                  </a:cubicBezTo>
                  <a:lnTo>
                    <a:pt x="2294" y="1147"/>
                  </a:lnTo>
                  <a:close/>
                  <a:moveTo>
                    <a:pt x="2294" y="929"/>
                  </a:moveTo>
                  <a:cubicBezTo>
                    <a:pt x="1748" y="929"/>
                    <a:pt x="1748" y="929"/>
                    <a:pt x="1748" y="929"/>
                  </a:cubicBezTo>
                  <a:cubicBezTo>
                    <a:pt x="1748" y="820"/>
                    <a:pt x="1748" y="820"/>
                    <a:pt x="1748" y="820"/>
                  </a:cubicBezTo>
                  <a:cubicBezTo>
                    <a:pt x="2294" y="820"/>
                    <a:pt x="2294" y="820"/>
                    <a:pt x="2294" y="820"/>
                  </a:cubicBezTo>
                  <a:lnTo>
                    <a:pt x="2294" y="9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TextBox 35">
            <a:extLst>
              <a:ext uri="{FF2B5EF4-FFF2-40B4-BE49-F238E27FC236}">
                <a16:creationId xmlns:a16="http://schemas.microsoft.com/office/drawing/2014/main" id="{DBFF7C6C-6293-4B6D-B2BD-035A6EF81021}"/>
              </a:ext>
            </a:extLst>
          </p:cNvPr>
          <p:cNvSpPr txBox="1"/>
          <p:nvPr/>
        </p:nvSpPr>
        <p:spPr>
          <a:xfrm>
            <a:off x="0" y="219916"/>
            <a:ext cx="7347365" cy="369332"/>
          </a:xfrm>
          <a:prstGeom prst="rect">
            <a:avLst/>
          </a:prstGeom>
          <a:noFill/>
        </p:spPr>
        <p:txBody>
          <a:bodyPr wrap="none" lIns="0" tIns="0" rIns="0" bIns="0" rtlCol="0">
            <a:noAutofit/>
          </a:bodyPr>
          <a:lstStyle/>
          <a:p>
            <a:pPr algn="ctr"/>
            <a:r>
              <a:rPr lang="en-US" sz="4400" b="1" dirty="0">
                <a:solidFill>
                  <a:schemeClr val="bg1"/>
                </a:solidFill>
                <a:latin typeface="+mj-lt"/>
              </a:rPr>
              <a:t>Where is IT headed?</a:t>
            </a:r>
          </a:p>
        </p:txBody>
      </p:sp>
    </p:spTree>
    <p:extLst>
      <p:ext uri="{BB962C8B-B14F-4D97-AF65-F5344CB8AC3E}">
        <p14:creationId xmlns:p14="http://schemas.microsoft.com/office/powerpoint/2010/main" val="1250070866"/>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Placeholder 1">
            <a:extLst>
              <a:ext uri="{FF2B5EF4-FFF2-40B4-BE49-F238E27FC236}">
                <a16:creationId xmlns:a16="http://schemas.microsoft.com/office/drawing/2014/main" id="{1346215C-2B08-4A7C-A757-5A09CEC535C8}"/>
              </a:ext>
            </a:extLst>
          </p:cNvPr>
          <p:cNvSpPr>
            <a:spLocks noGrp="1"/>
          </p:cNvSpPr>
          <p:nvPr>
            <p:ph type="body" sz="quarter" idx="10"/>
          </p:nvPr>
        </p:nvSpPr>
        <p:spPr>
          <a:xfrm>
            <a:off x="6472238" y="3463348"/>
            <a:ext cx="5414962" cy="2823151"/>
          </a:xfrm>
        </p:spPr>
        <p:txBody>
          <a:bodyPr>
            <a:normAutofit/>
          </a:bodyPr>
          <a:lstStyle/>
          <a:p>
            <a:pPr marL="0" indent="0" eaLnBrk="1" hangingPunct="1">
              <a:buNone/>
            </a:pPr>
            <a:r>
              <a:rPr lang="en-US" altLang="en-US" sz="4000" dirty="0">
                <a:latin typeface="Arial" panose="020B0604020202020204" pitchFamily="34" charset="0"/>
                <a:cs typeface="Arial" panose="020B0604020202020204" pitchFamily="34" charset="0"/>
              </a:rPr>
              <a:t>Backup Slides</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199" name="Shape 757" descr="http://www.sand.com.hk/images/stories/Icon-Firewall.png">
            <a:extLst>
              <a:ext uri="{FF2B5EF4-FFF2-40B4-BE49-F238E27FC236}">
                <a16:creationId xmlns:a16="http://schemas.microsoft.com/office/drawing/2014/main" id="{E65C6171-D145-4A71-BC15-4FA1EE2653CF}"/>
              </a:ext>
            </a:extLst>
          </p:cNvPr>
          <p:cNvPicPr preferRelativeResize="0"/>
          <p:nvPr/>
        </p:nvPicPr>
        <p:blipFill rotWithShape="1">
          <a:blip r:embed="rId3">
            <a:alphaModFix/>
          </a:blip>
          <a:srcRect/>
          <a:stretch/>
        </p:blipFill>
        <p:spPr>
          <a:xfrm>
            <a:off x="7380930" y="4420371"/>
            <a:ext cx="369199" cy="765600"/>
          </a:xfrm>
          <a:prstGeom prst="rect">
            <a:avLst/>
          </a:prstGeom>
          <a:noFill/>
          <a:ln>
            <a:noFill/>
          </a:ln>
        </p:spPr>
      </p:pic>
      <p:pic>
        <p:nvPicPr>
          <p:cNvPr id="754" name="Shape 754" descr="SaaS.png"/>
          <p:cNvPicPr preferRelativeResize="0"/>
          <p:nvPr/>
        </p:nvPicPr>
        <p:blipFill rotWithShape="1">
          <a:blip r:embed="rId4">
            <a:alphaModFix/>
          </a:blip>
          <a:srcRect/>
          <a:stretch/>
        </p:blipFill>
        <p:spPr>
          <a:xfrm>
            <a:off x="5709083" y="4266845"/>
            <a:ext cx="1010400" cy="582799"/>
          </a:xfrm>
          <a:prstGeom prst="rect">
            <a:avLst/>
          </a:prstGeom>
          <a:noFill/>
          <a:ln>
            <a:noFill/>
          </a:ln>
        </p:spPr>
      </p:pic>
      <p:sp>
        <p:nvSpPr>
          <p:cNvPr id="755" name="Shape 755"/>
          <p:cNvSpPr/>
          <p:nvPr/>
        </p:nvSpPr>
        <p:spPr>
          <a:xfrm>
            <a:off x="6896410" y="1156593"/>
            <a:ext cx="4166399" cy="5182400"/>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sp>
        <p:nvSpPr>
          <p:cNvPr id="756" name="Shape 756"/>
          <p:cNvSpPr txBox="1">
            <a:spLocks noGrp="1"/>
          </p:cNvSpPr>
          <p:nvPr>
            <p:ph type="title"/>
          </p:nvPr>
        </p:nvSpPr>
        <p:spPr>
          <a:prstGeom prst="rect">
            <a:avLst/>
          </a:prstGeom>
          <a:noFill/>
          <a:ln>
            <a:noFill/>
          </a:ln>
        </p:spPr>
        <p:txBody>
          <a:bodyPr vert="horz" wrap="square" lIns="121900" tIns="60933" rIns="121900" bIns="60933" numCol="1" anchor="ctr" anchorCtr="0" compatLnSpc="1">
            <a:prstTxWarp prst="textNoShape">
              <a:avLst/>
            </a:prstTxWarp>
            <a:noAutofit/>
          </a:bodyPr>
          <a:lstStyle/>
          <a:p>
            <a:pPr>
              <a:buClr>
                <a:schemeClr val="lt1"/>
              </a:buClr>
              <a:buSzPct val="25000"/>
            </a:pPr>
            <a:r>
              <a:rPr lang="en-US" b="1" dirty="0" err="1">
                <a:ea typeface="Arial"/>
                <a:cs typeface="Arial"/>
                <a:sym typeface="Arial"/>
              </a:rPr>
              <a:t>VeloCloud</a:t>
            </a:r>
            <a:r>
              <a:rPr lang="en-US" b="1" dirty="0">
                <a:ea typeface="Arial"/>
                <a:cs typeface="Arial"/>
                <a:sym typeface="Arial"/>
              </a:rPr>
              <a:t> Deployment Options</a:t>
            </a:r>
          </a:p>
        </p:txBody>
      </p:sp>
      <p:pic>
        <p:nvPicPr>
          <p:cNvPr id="757" name="Shape 757" descr="http://www.sand.com.hk/images/stories/Icon-Firewall.png"/>
          <p:cNvPicPr preferRelativeResize="0"/>
          <p:nvPr/>
        </p:nvPicPr>
        <p:blipFill rotWithShape="1">
          <a:blip r:embed="rId3">
            <a:alphaModFix/>
          </a:blip>
          <a:srcRect/>
          <a:stretch/>
        </p:blipFill>
        <p:spPr>
          <a:xfrm>
            <a:off x="7302526" y="4559371"/>
            <a:ext cx="369199" cy="765600"/>
          </a:xfrm>
          <a:prstGeom prst="rect">
            <a:avLst/>
          </a:prstGeom>
          <a:noFill/>
          <a:ln>
            <a:noFill/>
          </a:ln>
        </p:spPr>
      </p:pic>
      <p:pic>
        <p:nvPicPr>
          <p:cNvPr id="758" name="Shape 758" descr="VeloCloud5x0_Angle.png"/>
          <p:cNvPicPr preferRelativeResize="0"/>
          <p:nvPr/>
        </p:nvPicPr>
        <p:blipFill rotWithShape="1">
          <a:blip r:embed="rId5">
            <a:alphaModFix/>
          </a:blip>
          <a:srcRect/>
          <a:stretch/>
        </p:blipFill>
        <p:spPr>
          <a:xfrm>
            <a:off x="2971655" y="1893293"/>
            <a:ext cx="736400" cy="511600"/>
          </a:xfrm>
          <a:prstGeom prst="rect">
            <a:avLst/>
          </a:prstGeom>
          <a:noFill/>
          <a:ln>
            <a:noFill/>
          </a:ln>
        </p:spPr>
      </p:pic>
      <p:pic>
        <p:nvPicPr>
          <p:cNvPr id="759" name="Shape 759" descr="Cloud_Internet.png"/>
          <p:cNvPicPr preferRelativeResize="0"/>
          <p:nvPr/>
        </p:nvPicPr>
        <p:blipFill rotWithShape="1">
          <a:blip r:embed="rId6">
            <a:alphaModFix/>
          </a:blip>
          <a:srcRect/>
          <a:stretch/>
        </p:blipFill>
        <p:spPr>
          <a:xfrm>
            <a:off x="5248816" y="4815329"/>
            <a:ext cx="1097200" cy="597599"/>
          </a:xfrm>
          <a:prstGeom prst="rect">
            <a:avLst/>
          </a:prstGeom>
          <a:noFill/>
          <a:ln>
            <a:noFill/>
          </a:ln>
        </p:spPr>
      </p:pic>
      <p:grpSp>
        <p:nvGrpSpPr>
          <p:cNvPr id="761" name="Shape 761"/>
          <p:cNvGrpSpPr/>
          <p:nvPr/>
        </p:nvGrpSpPr>
        <p:grpSpPr>
          <a:xfrm>
            <a:off x="9129436" y="3476657"/>
            <a:ext cx="739528" cy="684728"/>
            <a:chOff x="5259357" y="861678"/>
            <a:chExt cx="554646" cy="513546"/>
          </a:xfrm>
        </p:grpSpPr>
        <p:pic>
          <p:nvPicPr>
            <p:cNvPr id="762" name="Shape 762" descr="VeloCloud1000_Angle.png"/>
            <p:cNvPicPr preferRelativeResize="0"/>
            <p:nvPr/>
          </p:nvPicPr>
          <p:blipFill rotWithShape="1">
            <a:blip r:embed="rId7">
              <a:alphaModFix/>
            </a:blip>
            <a:srcRect/>
            <a:stretch/>
          </p:blipFill>
          <p:spPr>
            <a:xfrm>
              <a:off x="5259357" y="996925"/>
              <a:ext cx="543899" cy="378300"/>
            </a:xfrm>
            <a:prstGeom prst="rect">
              <a:avLst/>
            </a:prstGeom>
            <a:noFill/>
            <a:ln>
              <a:noFill/>
            </a:ln>
          </p:spPr>
        </p:pic>
        <p:pic>
          <p:nvPicPr>
            <p:cNvPr id="763" name="Shape 763" descr="VeloCloud1000_Angle.png"/>
            <p:cNvPicPr preferRelativeResize="0"/>
            <p:nvPr/>
          </p:nvPicPr>
          <p:blipFill rotWithShape="1">
            <a:blip r:embed="rId7">
              <a:alphaModFix/>
            </a:blip>
            <a:srcRect/>
            <a:stretch/>
          </p:blipFill>
          <p:spPr>
            <a:xfrm>
              <a:off x="5270103" y="861678"/>
              <a:ext cx="543899" cy="378300"/>
            </a:xfrm>
            <a:prstGeom prst="rect">
              <a:avLst/>
            </a:prstGeom>
            <a:noFill/>
            <a:ln>
              <a:noFill/>
            </a:ln>
          </p:spPr>
        </p:pic>
      </p:grpSp>
      <p:pic>
        <p:nvPicPr>
          <p:cNvPr id="764" name="Shape 764" descr="Router_B.png"/>
          <p:cNvPicPr preferRelativeResize="0"/>
          <p:nvPr/>
        </p:nvPicPr>
        <p:blipFill rotWithShape="1">
          <a:blip r:embed="rId8">
            <a:alphaModFix/>
          </a:blip>
          <a:srcRect/>
          <a:stretch/>
        </p:blipFill>
        <p:spPr>
          <a:xfrm>
            <a:off x="3055135" y="1321827"/>
            <a:ext cx="541999" cy="487599"/>
          </a:xfrm>
          <a:prstGeom prst="rect">
            <a:avLst/>
          </a:prstGeom>
          <a:noFill/>
          <a:ln>
            <a:noFill/>
          </a:ln>
        </p:spPr>
      </p:pic>
      <p:pic>
        <p:nvPicPr>
          <p:cNvPr id="765" name="Shape 765" descr="Router_B.png"/>
          <p:cNvPicPr preferRelativeResize="0"/>
          <p:nvPr/>
        </p:nvPicPr>
        <p:blipFill rotWithShape="1">
          <a:blip r:embed="rId8">
            <a:alphaModFix/>
          </a:blip>
          <a:srcRect/>
          <a:stretch/>
        </p:blipFill>
        <p:spPr>
          <a:xfrm>
            <a:off x="3068946" y="4965181"/>
            <a:ext cx="541999" cy="487599"/>
          </a:xfrm>
          <a:prstGeom prst="rect">
            <a:avLst/>
          </a:prstGeom>
          <a:noFill/>
          <a:ln>
            <a:noFill/>
          </a:ln>
        </p:spPr>
      </p:pic>
      <p:pic>
        <p:nvPicPr>
          <p:cNvPr id="766" name="Shape 766" descr="Router_B.png"/>
          <p:cNvPicPr preferRelativeResize="0"/>
          <p:nvPr/>
        </p:nvPicPr>
        <p:blipFill rotWithShape="1">
          <a:blip r:embed="rId8">
            <a:alphaModFix/>
          </a:blip>
          <a:srcRect/>
          <a:stretch/>
        </p:blipFill>
        <p:spPr>
          <a:xfrm>
            <a:off x="7222181" y="2412322"/>
            <a:ext cx="541999" cy="487597"/>
          </a:xfrm>
          <a:prstGeom prst="rect">
            <a:avLst/>
          </a:prstGeom>
          <a:noFill/>
          <a:ln>
            <a:noFill/>
          </a:ln>
        </p:spPr>
      </p:pic>
      <p:pic>
        <p:nvPicPr>
          <p:cNvPr id="767" name="Shape 767" descr="VeloCloud5x0_Angle.png"/>
          <p:cNvPicPr preferRelativeResize="0"/>
          <p:nvPr/>
        </p:nvPicPr>
        <p:blipFill rotWithShape="1">
          <a:blip r:embed="rId5">
            <a:alphaModFix/>
          </a:blip>
          <a:srcRect/>
          <a:stretch/>
        </p:blipFill>
        <p:spPr>
          <a:xfrm>
            <a:off x="3012880" y="5650013"/>
            <a:ext cx="736400" cy="511600"/>
          </a:xfrm>
          <a:prstGeom prst="rect">
            <a:avLst/>
          </a:prstGeom>
          <a:noFill/>
          <a:ln>
            <a:noFill/>
          </a:ln>
        </p:spPr>
      </p:pic>
      <p:cxnSp>
        <p:nvCxnSpPr>
          <p:cNvPr id="768" name="Shape 768"/>
          <p:cNvCxnSpPr/>
          <p:nvPr/>
        </p:nvCxnSpPr>
        <p:spPr>
          <a:xfrm rot="10800000" flipH="1">
            <a:off x="2568001" y="2187013"/>
            <a:ext cx="487599" cy="359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69" name="Shape 769"/>
          <p:cNvCxnSpPr/>
          <p:nvPr/>
        </p:nvCxnSpPr>
        <p:spPr>
          <a:xfrm rot="10800000" flipH="1">
            <a:off x="2309968" y="1725909"/>
            <a:ext cx="2000" cy="231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70" name="Shape 770"/>
          <p:cNvCxnSpPr/>
          <p:nvPr/>
        </p:nvCxnSpPr>
        <p:spPr>
          <a:xfrm rot="10800000" flipH="1">
            <a:off x="2394114" y="1644731"/>
            <a:ext cx="661599" cy="437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71" name="Shape 771"/>
          <p:cNvCxnSpPr/>
          <p:nvPr/>
        </p:nvCxnSpPr>
        <p:spPr>
          <a:xfrm rot="10800000">
            <a:off x="2394078" y="1646304"/>
            <a:ext cx="661599" cy="4372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72" name="Shape 772"/>
          <p:cNvCxnSpPr>
            <a:cxnSpLocks/>
            <a:stCxn id="810" idx="0"/>
            <a:endCxn id="782" idx="1"/>
          </p:cNvCxnSpPr>
          <p:nvPr/>
        </p:nvCxnSpPr>
        <p:spPr>
          <a:xfrm flipV="1">
            <a:off x="2320963" y="3079453"/>
            <a:ext cx="705792" cy="87600"/>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73" name="Shape 773"/>
          <p:cNvCxnSpPr>
            <a:cxnSpLocks/>
            <a:stCxn id="82" idx="3"/>
            <a:endCxn id="72" idx="1"/>
          </p:cNvCxnSpPr>
          <p:nvPr/>
        </p:nvCxnSpPr>
        <p:spPr>
          <a:xfrm>
            <a:off x="2543163" y="4488575"/>
            <a:ext cx="469717" cy="4603"/>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774" name="Shape 774" descr="Cloud_MPLS.png"/>
          <p:cNvPicPr preferRelativeResize="0"/>
          <p:nvPr/>
        </p:nvPicPr>
        <p:blipFill rotWithShape="1">
          <a:blip r:embed="rId9">
            <a:alphaModFix/>
          </a:blip>
          <a:srcRect/>
          <a:stretch/>
        </p:blipFill>
        <p:spPr>
          <a:xfrm>
            <a:off x="5263196" y="2533703"/>
            <a:ext cx="1097200" cy="597599"/>
          </a:xfrm>
          <a:prstGeom prst="rect">
            <a:avLst/>
          </a:prstGeom>
          <a:noFill/>
          <a:ln>
            <a:noFill/>
          </a:ln>
        </p:spPr>
      </p:pic>
      <p:cxnSp>
        <p:nvCxnSpPr>
          <p:cNvPr id="777" name="Shape 777"/>
          <p:cNvCxnSpPr>
            <a:cxnSpLocks/>
            <a:stCxn id="811" idx="2"/>
            <a:endCxn id="87" idx="0"/>
          </p:cNvCxnSpPr>
          <p:nvPr/>
        </p:nvCxnSpPr>
        <p:spPr>
          <a:xfrm flipH="1">
            <a:off x="8596960" y="2975864"/>
            <a:ext cx="3475" cy="1660293"/>
          </a:xfrm>
          <a:prstGeom prst="straightConnector1">
            <a:avLst/>
          </a:prstGeom>
          <a:noFill/>
          <a:ln w="25400" cap="flat" cmpd="sng">
            <a:solidFill>
              <a:schemeClr val="accent1"/>
            </a:solidFill>
            <a:prstDash val="solid"/>
            <a:round/>
            <a:headEnd type="none" w="med" len="med"/>
            <a:tailEnd type="none" w="med" len="med"/>
          </a:ln>
        </p:spPr>
      </p:cxnSp>
      <p:cxnSp>
        <p:nvCxnSpPr>
          <p:cNvPr id="778" name="Shape 778"/>
          <p:cNvCxnSpPr>
            <a:cxnSpLocks/>
            <a:stCxn id="762" idx="2"/>
            <a:endCxn id="87" idx="3"/>
          </p:cNvCxnSpPr>
          <p:nvPr/>
        </p:nvCxnSpPr>
        <p:spPr>
          <a:xfrm flipH="1">
            <a:off x="8819161" y="4161387"/>
            <a:ext cx="672876" cy="691771"/>
          </a:xfrm>
          <a:prstGeom prst="straightConnector1">
            <a:avLst/>
          </a:prstGeom>
          <a:noFill/>
          <a:ln w="25400" cap="flat" cmpd="sng">
            <a:solidFill>
              <a:schemeClr val="accent1"/>
            </a:solidFill>
            <a:prstDash val="solid"/>
            <a:round/>
            <a:headEnd type="none" w="med" len="med"/>
            <a:tailEnd type="none" w="med" len="med"/>
          </a:ln>
        </p:spPr>
      </p:cxnSp>
      <p:cxnSp>
        <p:nvCxnSpPr>
          <p:cNvPr id="780" name="Shape 780"/>
          <p:cNvCxnSpPr/>
          <p:nvPr/>
        </p:nvCxnSpPr>
        <p:spPr>
          <a:xfrm rot="10800000" flipH="1">
            <a:off x="2567455" y="1515973"/>
            <a:ext cx="487599" cy="359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781" name="Shape 781" descr="VeloCloud5x0_Angle.png"/>
          <p:cNvPicPr preferRelativeResize="0"/>
          <p:nvPr/>
        </p:nvPicPr>
        <p:blipFill rotWithShape="1">
          <a:blip r:embed="rId5">
            <a:alphaModFix/>
          </a:blip>
          <a:srcRect/>
          <a:stretch/>
        </p:blipFill>
        <p:spPr>
          <a:xfrm>
            <a:off x="3010903" y="3466033"/>
            <a:ext cx="736400" cy="511600"/>
          </a:xfrm>
          <a:prstGeom prst="rect">
            <a:avLst/>
          </a:prstGeom>
          <a:noFill/>
          <a:ln>
            <a:noFill/>
          </a:ln>
        </p:spPr>
      </p:pic>
      <p:pic>
        <p:nvPicPr>
          <p:cNvPr id="782" name="Shape 782" descr="Router_B.png"/>
          <p:cNvPicPr preferRelativeResize="0"/>
          <p:nvPr/>
        </p:nvPicPr>
        <p:blipFill rotWithShape="1">
          <a:blip r:embed="rId8">
            <a:alphaModFix/>
          </a:blip>
          <a:srcRect/>
          <a:stretch/>
        </p:blipFill>
        <p:spPr>
          <a:xfrm>
            <a:off x="3026755" y="2835654"/>
            <a:ext cx="541999" cy="487599"/>
          </a:xfrm>
          <a:prstGeom prst="rect">
            <a:avLst/>
          </a:prstGeom>
          <a:noFill/>
          <a:ln>
            <a:noFill/>
          </a:ln>
        </p:spPr>
      </p:pic>
      <p:cxnSp>
        <p:nvCxnSpPr>
          <p:cNvPr id="783" name="Shape 783"/>
          <p:cNvCxnSpPr>
            <a:cxnSpLocks/>
            <a:stCxn id="764" idx="3"/>
            <a:endCxn id="774" idx="0"/>
          </p:cNvCxnSpPr>
          <p:nvPr/>
        </p:nvCxnSpPr>
        <p:spPr>
          <a:xfrm>
            <a:off x="3597134" y="1565627"/>
            <a:ext cx="2214663" cy="968076"/>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4" name="Shape 784"/>
          <p:cNvCxnSpPr>
            <a:cxnSpLocks/>
            <a:stCxn id="774" idx="3"/>
            <a:endCxn id="766" idx="1"/>
          </p:cNvCxnSpPr>
          <p:nvPr/>
        </p:nvCxnSpPr>
        <p:spPr>
          <a:xfrm flipV="1">
            <a:off x="6360396" y="2656121"/>
            <a:ext cx="861784" cy="176383"/>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5" name="Shape 785"/>
          <p:cNvCxnSpPr>
            <a:stCxn id="782" idx="3"/>
            <a:endCxn id="774" idx="1"/>
          </p:cNvCxnSpPr>
          <p:nvPr/>
        </p:nvCxnSpPr>
        <p:spPr>
          <a:xfrm flipV="1">
            <a:off x="3568753" y="2832503"/>
            <a:ext cx="1694443" cy="246951"/>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6" name="Shape 786"/>
          <p:cNvCxnSpPr>
            <a:cxnSpLocks/>
            <a:stCxn id="765" idx="3"/>
            <a:endCxn id="774" idx="2"/>
          </p:cNvCxnSpPr>
          <p:nvPr/>
        </p:nvCxnSpPr>
        <p:spPr>
          <a:xfrm flipV="1">
            <a:off x="3610945" y="3131302"/>
            <a:ext cx="2200852" cy="207767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7" name="Shape 787"/>
          <p:cNvCxnSpPr>
            <a:stCxn id="765" idx="3"/>
            <a:endCxn id="759" idx="1"/>
          </p:cNvCxnSpPr>
          <p:nvPr/>
        </p:nvCxnSpPr>
        <p:spPr>
          <a:xfrm flipV="1">
            <a:off x="3610944" y="5114129"/>
            <a:ext cx="1637872" cy="94852"/>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8" name="Shape 788"/>
          <p:cNvCxnSpPr>
            <a:stCxn id="767" idx="3"/>
          </p:cNvCxnSpPr>
          <p:nvPr/>
        </p:nvCxnSpPr>
        <p:spPr>
          <a:xfrm rot="10800000" flipH="1">
            <a:off x="3749280" y="5372213"/>
            <a:ext cx="1656400" cy="533600"/>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789" name="Shape 789"/>
          <p:cNvCxnSpPr>
            <a:cxnSpLocks/>
            <a:stCxn id="811" idx="3"/>
            <a:endCxn id="117" idx="3"/>
          </p:cNvCxnSpPr>
          <p:nvPr/>
        </p:nvCxnSpPr>
        <p:spPr>
          <a:xfrm>
            <a:off x="8822635" y="2758866"/>
            <a:ext cx="1833183" cy="762257"/>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90" name="Shape 790"/>
          <p:cNvCxnSpPr>
            <a:cxnSpLocks/>
            <a:stCxn id="759" idx="3"/>
            <a:endCxn id="757" idx="1"/>
          </p:cNvCxnSpPr>
          <p:nvPr/>
        </p:nvCxnSpPr>
        <p:spPr>
          <a:xfrm flipV="1">
            <a:off x="6346016" y="4942171"/>
            <a:ext cx="956509" cy="171957"/>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793" name="Shape 793"/>
          <p:cNvCxnSpPr>
            <a:stCxn id="781" idx="3"/>
          </p:cNvCxnSpPr>
          <p:nvPr/>
        </p:nvCxnSpPr>
        <p:spPr>
          <a:xfrm>
            <a:off x="3747303" y="3721833"/>
            <a:ext cx="1658399" cy="1236400"/>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794" name="Shape 794"/>
          <p:cNvCxnSpPr>
            <a:stCxn id="758" idx="3"/>
          </p:cNvCxnSpPr>
          <p:nvPr/>
        </p:nvCxnSpPr>
        <p:spPr>
          <a:xfrm>
            <a:off x="3708055" y="2149093"/>
            <a:ext cx="1863199" cy="2666400"/>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sp>
        <p:nvSpPr>
          <p:cNvPr id="795" name="Shape 795"/>
          <p:cNvSpPr/>
          <p:nvPr/>
        </p:nvSpPr>
        <p:spPr>
          <a:xfrm>
            <a:off x="1813917" y="1159727"/>
            <a:ext cx="2122799" cy="1351199"/>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sp>
        <p:nvSpPr>
          <p:cNvPr id="796" name="Shape 796"/>
          <p:cNvSpPr/>
          <p:nvPr/>
        </p:nvSpPr>
        <p:spPr>
          <a:xfrm>
            <a:off x="1808972" y="2699578"/>
            <a:ext cx="2122800" cy="1351199"/>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sp>
        <p:nvSpPr>
          <p:cNvPr id="797" name="Shape 797"/>
          <p:cNvSpPr/>
          <p:nvPr/>
        </p:nvSpPr>
        <p:spPr>
          <a:xfrm>
            <a:off x="1801082" y="4889500"/>
            <a:ext cx="2122799" cy="609797"/>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sp>
        <p:nvSpPr>
          <p:cNvPr id="798" name="Shape 798"/>
          <p:cNvSpPr/>
          <p:nvPr/>
        </p:nvSpPr>
        <p:spPr>
          <a:xfrm>
            <a:off x="1801078" y="5591945"/>
            <a:ext cx="2122799" cy="646143"/>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sp>
        <p:nvSpPr>
          <p:cNvPr id="799" name="Shape 799"/>
          <p:cNvSpPr/>
          <p:nvPr/>
        </p:nvSpPr>
        <p:spPr>
          <a:xfrm>
            <a:off x="59470" y="1159727"/>
            <a:ext cx="1665199" cy="1351199"/>
          </a:xfrm>
          <a:prstGeom prst="rect">
            <a:avLst/>
          </a:prstGeom>
          <a:noFill/>
          <a:ln>
            <a:noFill/>
          </a:ln>
        </p:spPr>
        <p:txBody>
          <a:bodyPr lIns="121900" tIns="60933" rIns="121900" bIns="60933" anchor="ctr" anchorCtr="0">
            <a:noAutofit/>
          </a:bodyPr>
          <a:lstStyle/>
          <a:p>
            <a:pPr algn="ctr">
              <a:spcBef>
                <a:spcPts val="0"/>
              </a:spcBef>
              <a:buClr>
                <a:schemeClr val="dk1"/>
              </a:buClr>
              <a:buSzPct val="25000"/>
            </a:pPr>
            <a:r>
              <a:rPr lang="en-US" sz="1467" dirty="0">
                <a:solidFill>
                  <a:schemeClr val="dk1"/>
                </a:solidFill>
                <a:ea typeface="Arial"/>
                <a:cs typeface="Arial"/>
                <a:sym typeface="Arial"/>
              </a:rPr>
              <a:t>Dual L3 switches</a:t>
            </a:r>
          </a:p>
        </p:txBody>
      </p:sp>
      <p:sp>
        <p:nvSpPr>
          <p:cNvPr id="800" name="Shape 800"/>
          <p:cNvSpPr/>
          <p:nvPr/>
        </p:nvSpPr>
        <p:spPr>
          <a:xfrm>
            <a:off x="68202" y="3043660"/>
            <a:ext cx="1665199" cy="675657"/>
          </a:xfrm>
          <a:prstGeom prst="rect">
            <a:avLst/>
          </a:prstGeom>
          <a:noFill/>
          <a:ln>
            <a:noFill/>
          </a:ln>
        </p:spPr>
        <p:txBody>
          <a:bodyPr lIns="121900" tIns="60933" rIns="121900" bIns="60933" anchor="ctr" anchorCtr="0">
            <a:noAutofit/>
          </a:bodyPr>
          <a:lstStyle/>
          <a:p>
            <a:pPr algn="ctr">
              <a:spcBef>
                <a:spcPts val="0"/>
              </a:spcBef>
              <a:buClr>
                <a:schemeClr val="dk1"/>
              </a:buClr>
              <a:buSzPct val="25000"/>
            </a:pPr>
            <a:r>
              <a:rPr lang="en-US" sz="1467" dirty="0">
                <a:solidFill>
                  <a:schemeClr val="dk1"/>
                </a:solidFill>
                <a:ea typeface="Arial"/>
                <a:cs typeface="Arial"/>
                <a:sym typeface="Arial"/>
              </a:rPr>
              <a:t>Single L2/L3</a:t>
            </a:r>
            <a:br>
              <a:rPr lang="en-US" sz="1467" dirty="0">
                <a:solidFill>
                  <a:schemeClr val="dk1"/>
                </a:solidFill>
                <a:ea typeface="Arial"/>
                <a:cs typeface="Arial"/>
                <a:sym typeface="Arial"/>
              </a:rPr>
            </a:br>
            <a:r>
              <a:rPr lang="en-US" sz="1467" dirty="0">
                <a:solidFill>
                  <a:schemeClr val="dk1"/>
                </a:solidFill>
                <a:ea typeface="Arial"/>
                <a:cs typeface="Arial"/>
                <a:sym typeface="Arial"/>
              </a:rPr>
              <a:t>switch</a:t>
            </a:r>
          </a:p>
        </p:txBody>
      </p:sp>
      <p:sp>
        <p:nvSpPr>
          <p:cNvPr id="801" name="Shape 801"/>
          <p:cNvSpPr/>
          <p:nvPr/>
        </p:nvSpPr>
        <p:spPr>
          <a:xfrm>
            <a:off x="66090" y="4813685"/>
            <a:ext cx="1665199" cy="827873"/>
          </a:xfrm>
          <a:prstGeom prst="rect">
            <a:avLst/>
          </a:prstGeom>
          <a:noFill/>
          <a:ln>
            <a:noFill/>
          </a:ln>
        </p:spPr>
        <p:txBody>
          <a:bodyPr lIns="121900" tIns="60933" rIns="121900" bIns="60933" anchor="ctr" anchorCtr="0">
            <a:noAutofit/>
          </a:bodyPr>
          <a:lstStyle/>
          <a:p>
            <a:pPr algn="ctr">
              <a:spcBef>
                <a:spcPts val="0"/>
              </a:spcBef>
              <a:buClr>
                <a:schemeClr val="dk1"/>
              </a:buClr>
              <a:buSzPct val="25000"/>
            </a:pPr>
            <a:r>
              <a:rPr lang="en-US" sz="1467" dirty="0">
                <a:solidFill>
                  <a:schemeClr val="dk1"/>
                </a:solidFill>
                <a:ea typeface="Arial"/>
                <a:cs typeface="Arial"/>
                <a:sym typeface="Arial"/>
              </a:rPr>
              <a:t>MPLS with</a:t>
            </a:r>
            <a:br>
              <a:rPr lang="en-US" sz="1467" dirty="0">
                <a:solidFill>
                  <a:schemeClr val="dk1"/>
                </a:solidFill>
                <a:ea typeface="Arial"/>
                <a:cs typeface="Arial"/>
                <a:sym typeface="Arial"/>
              </a:rPr>
            </a:br>
            <a:r>
              <a:rPr lang="en-US" sz="1467" dirty="0">
                <a:solidFill>
                  <a:schemeClr val="dk1"/>
                </a:solidFill>
                <a:ea typeface="Arial"/>
                <a:cs typeface="Arial"/>
                <a:sym typeface="Arial"/>
              </a:rPr>
              <a:t>VPN backup</a:t>
            </a:r>
          </a:p>
        </p:txBody>
      </p:sp>
      <p:sp>
        <p:nvSpPr>
          <p:cNvPr id="802" name="Shape 802"/>
          <p:cNvSpPr/>
          <p:nvPr/>
        </p:nvSpPr>
        <p:spPr>
          <a:xfrm>
            <a:off x="100959" y="5591944"/>
            <a:ext cx="1665199" cy="712691"/>
          </a:xfrm>
          <a:prstGeom prst="rect">
            <a:avLst/>
          </a:prstGeom>
          <a:noFill/>
          <a:ln>
            <a:noFill/>
          </a:ln>
        </p:spPr>
        <p:txBody>
          <a:bodyPr lIns="121900" tIns="60933" rIns="121900" bIns="60933" anchor="ctr" anchorCtr="0">
            <a:noAutofit/>
          </a:bodyPr>
          <a:lstStyle/>
          <a:p>
            <a:pPr algn="ctr">
              <a:spcBef>
                <a:spcPts val="0"/>
              </a:spcBef>
              <a:buClr>
                <a:schemeClr val="dk1"/>
              </a:buClr>
              <a:buSzPct val="25000"/>
            </a:pPr>
            <a:r>
              <a:rPr lang="en-US" sz="1467" dirty="0">
                <a:solidFill>
                  <a:schemeClr val="dk1"/>
                </a:solidFill>
                <a:ea typeface="Arial"/>
                <a:cs typeface="Arial"/>
                <a:sym typeface="Arial"/>
              </a:rPr>
              <a:t>Single/dual</a:t>
            </a:r>
            <a:br>
              <a:rPr lang="en-US" sz="1467" dirty="0">
                <a:solidFill>
                  <a:schemeClr val="dk1"/>
                </a:solidFill>
                <a:ea typeface="Arial"/>
                <a:cs typeface="Arial"/>
                <a:sym typeface="Arial"/>
              </a:rPr>
            </a:br>
            <a:r>
              <a:rPr lang="en-US" sz="1467" dirty="0">
                <a:solidFill>
                  <a:schemeClr val="dk1"/>
                </a:solidFill>
                <a:ea typeface="Arial"/>
                <a:cs typeface="Arial"/>
                <a:sym typeface="Arial"/>
              </a:rPr>
              <a:t>Internet</a:t>
            </a:r>
          </a:p>
        </p:txBody>
      </p:sp>
      <p:sp>
        <p:nvSpPr>
          <p:cNvPr id="803" name="Shape 803"/>
          <p:cNvSpPr txBox="1"/>
          <p:nvPr/>
        </p:nvSpPr>
        <p:spPr>
          <a:xfrm>
            <a:off x="7106395" y="1159493"/>
            <a:ext cx="3872800" cy="451599"/>
          </a:xfrm>
          <a:prstGeom prst="rect">
            <a:avLst/>
          </a:prstGeom>
          <a:noFill/>
          <a:ln>
            <a:noFill/>
          </a:ln>
        </p:spPr>
        <p:txBody>
          <a:bodyPr lIns="121900" tIns="60933" rIns="121900" bIns="60933" anchor="t" anchorCtr="0">
            <a:noAutofit/>
          </a:bodyPr>
          <a:lstStyle/>
          <a:p>
            <a:pPr algn="ctr">
              <a:spcBef>
                <a:spcPts val="0"/>
              </a:spcBef>
              <a:buClr>
                <a:srgbClr val="902E0D"/>
              </a:buClr>
              <a:buSzPct val="25000"/>
            </a:pPr>
            <a:r>
              <a:rPr lang="en-US" sz="2133" b="1" dirty="0">
                <a:solidFill>
                  <a:srgbClr val="902E0D"/>
                </a:solidFill>
                <a:ea typeface="Arial Narrow"/>
                <a:cs typeface="Arial Narrow"/>
                <a:sym typeface="Arial Narrow"/>
              </a:rPr>
              <a:t>Data Center Headend</a:t>
            </a:r>
          </a:p>
        </p:txBody>
      </p:sp>
      <p:pic>
        <p:nvPicPr>
          <p:cNvPr id="804" name="Shape 804" descr="Cloud_Gateway.png"/>
          <p:cNvPicPr preferRelativeResize="0"/>
          <p:nvPr/>
        </p:nvPicPr>
        <p:blipFill rotWithShape="1">
          <a:blip r:embed="rId10">
            <a:alphaModFix/>
          </a:blip>
          <a:srcRect/>
          <a:stretch/>
        </p:blipFill>
        <p:spPr>
          <a:xfrm>
            <a:off x="5627868" y="4634916"/>
            <a:ext cx="669600" cy="386000"/>
          </a:xfrm>
          <a:prstGeom prst="rect">
            <a:avLst/>
          </a:prstGeom>
          <a:noFill/>
          <a:ln>
            <a:noFill/>
          </a:ln>
        </p:spPr>
      </p:pic>
      <p:pic>
        <p:nvPicPr>
          <p:cNvPr id="808" name="Shape 808"/>
          <p:cNvPicPr preferRelativeResize="0"/>
          <p:nvPr/>
        </p:nvPicPr>
        <p:blipFill rotWithShape="1">
          <a:blip r:embed="rId11">
            <a:alphaModFix/>
          </a:blip>
          <a:srcRect/>
          <a:stretch/>
        </p:blipFill>
        <p:spPr>
          <a:xfrm>
            <a:off x="2101377" y="1302649"/>
            <a:ext cx="466800" cy="455599"/>
          </a:xfrm>
          <a:prstGeom prst="rect">
            <a:avLst/>
          </a:prstGeom>
          <a:noFill/>
          <a:ln>
            <a:noFill/>
          </a:ln>
        </p:spPr>
      </p:pic>
      <p:pic>
        <p:nvPicPr>
          <p:cNvPr id="809" name="Shape 809"/>
          <p:cNvPicPr preferRelativeResize="0"/>
          <p:nvPr/>
        </p:nvPicPr>
        <p:blipFill rotWithShape="1">
          <a:blip r:embed="rId11">
            <a:alphaModFix/>
          </a:blip>
          <a:srcRect/>
          <a:stretch/>
        </p:blipFill>
        <p:spPr>
          <a:xfrm>
            <a:off x="2099583" y="1896889"/>
            <a:ext cx="444399" cy="433999"/>
          </a:xfrm>
          <a:prstGeom prst="rect">
            <a:avLst/>
          </a:prstGeom>
          <a:noFill/>
          <a:ln>
            <a:noFill/>
          </a:ln>
        </p:spPr>
      </p:pic>
      <p:pic>
        <p:nvPicPr>
          <p:cNvPr id="810" name="Shape 810"/>
          <p:cNvPicPr preferRelativeResize="0"/>
          <p:nvPr/>
        </p:nvPicPr>
        <p:blipFill rotWithShape="1">
          <a:blip r:embed="rId11">
            <a:alphaModFix/>
          </a:blip>
          <a:srcRect/>
          <a:stretch/>
        </p:blipFill>
        <p:spPr>
          <a:xfrm>
            <a:off x="2098763" y="3167054"/>
            <a:ext cx="444400" cy="433999"/>
          </a:xfrm>
          <a:prstGeom prst="rect">
            <a:avLst/>
          </a:prstGeom>
          <a:noFill/>
          <a:ln>
            <a:noFill/>
          </a:ln>
        </p:spPr>
      </p:pic>
      <p:pic>
        <p:nvPicPr>
          <p:cNvPr id="811" name="Shape 811"/>
          <p:cNvPicPr preferRelativeResize="0"/>
          <p:nvPr/>
        </p:nvPicPr>
        <p:blipFill rotWithShape="1">
          <a:blip r:embed="rId11">
            <a:alphaModFix/>
          </a:blip>
          <a:srcRect/>
          <a:stretch/>
        </p:blipFill>
        <p:spPr>
          <a:xfrm>
            <a:off x="8378235" y="2541866"/>
            <a:ext cx="444400" cy="433999"/>
          </a:xfrm>
          <a:prstGeom prst="rect">
            <a:avLst/>
          </a:prstGeom>
          <a:noFill/>
          <a:ln>
            <a:noFill/>
          </a:ln>
        </p:spPr>
      </p:pic>
      <p:cxnSp>
        <p:nvCxnSpPr>
          <p:cNvPr id="812" name="Shape 812"/>
          <p:cNvCxnSpPr>
            <a:cxnSpLocks/>
            <a:stCxn id="774" idx="3"/>
            <a:endCxn id="813" idx="1"/>
          </p:cNvCxnSpPr>
          <p:nvPr/>
        </p:nvCxnSpPr>
        <p:spPr>
          <a:xfrm>
            <a:off x="6360397" y="2832503"/>
            <a:ext cx="868385" cy="354432"/>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813" name="Shape 813" descr="Router_B.png"/>
          <p:cNvPicPr preferRelativeResize="0"/>
          <p:nvPr/>
        </p:nvPicPr>
        <p:blipFill rotWithShape="1">
          <a:blip r:embed="rId8">
            <a:alphaModFix/>
          </a:blip>
          <a:srcRect/>
          <a:stretch/>
        </p:blipFill>
        <p:spPr>
          <a:xfrm>
            <a:off x="7228782" y="2943135"/>
            <a:ext cx="541999" cy="487599"/>
          </a:xfrm>
          <a:prstGeom prst="rect">
            <a:avLst/>
          </a:prstGeom>
          <a:noFill/>
          <a:ln>
            <a:noFill/>
          </a:ln>
        </p:spPr>
      </p:pic>
      <p:cxnSp>
        <p:nvCxnSpPr>
          <p:cNvPr id="814" name="Shape 814"/>
          <p:cNvCxnSpPr>
            <a:cxnSpLocks/>
            <a:stCxn id="813" idx="3"/>
            <a:endCxn id="811" idx="1"/>
          </p:cNvCxnSpPr>
          <p:nvPr/>
        </p:nvCxnSpPr>
        <p:spPr>
          <a:xfrm flipV="1">
            <a:off x="7770781" y="2758866"/>
            <a:ext cx="607455" cy="428069"/>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63" name="Shape 814">
            <a:extLst>
              <a:ext uri="{FF2B5EF4-FFF2-40B4-BE49-F238E27FC236}">
                <a16:creationId xmlns:a16="http://schemas.microsoft.com/office/drawing/2014/main" id="{BF279F11-BFDD-4F65-9776-67DF3111944C}"/>
              </a:ext>
            </a:extLst>
          </p:cNvPr>
          <p:cNvCxnSpPr>
            <a:cxnSpLocks/>
            <a:stCxn id="766" idx="3"/>
            <a:endCxn id="87" idx="1"/>
          </p:cNvCxnSpPr>
          <p:nvPr/>
        </p:nvCxnSpPr>
        <p:spPr>
          <a:xfrm>
            <a:off x="7764179" y="2656120"/>
            <a:ext cx="610581" cy="2197037"/>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0" name="Shape 776">
            <a:extLst>
              <a:ext uri="{FF2B5EF4-FFF2-40B4-BE49-F238E27FC236}">
                <a16:creationId xmlns:a16="http://schemas.microsoft.com/office/drawing/2014/main" id="{8DE05C0C-6F0E-4EEC-9ADC-92EA4899D99E}"/>
              </a:ext>
            </a:extLst>
          </p:cNvPr>
          <p:cNvCxnSpPr>
            <a:cxnSpLocks/>
            <a:stCxn id="811" idx="2"/>
            <a:endCxn id="763" idx="0"/>
          </p:cNvCxnSpPr>
          <p:nvPr/>
        </p:nvCxnSpPr>
        <p:spPr>
          <a:xfrm>
            <a:off x="8600436" y="2975865"/>
            <a:ext cx="905929" cy="500793"/>
          </a:xfrm>
          <a:prstGeom prst="straightConnector1">
            <a:avLst/>
          </a:prstGeom>
          <a:noFill/>
          <a:ln w="25400" cap="flat" cmpd="sng">
            <a:solidFill>
              <a:schemeClr val="accent1"/>
            </a:solidFill>
            <a:prstDash val="solid"/>
            <a:round/>
            <a:headEnd type="none" w="med" len="med"/>
            <a:tailEnd type="none" w="med" len="med"/>
          </a:ln>
        </p:spPr>
      </p:cxnSp>
      <p:pic>
        <p:nvPicPr>
          <p:cNvPr id="87" name="Shape 811">
            <a:extLst>
              <a:ext uri="{FF2B5EF4-FFF2-40B4-BE49-F238E27FC236}">
                <a16:creationId xmlns:a16="http://schemas.microsoft.com/office/drawing/2014/main" id="{6A50DFBF-15C1-4E17-B083-7BE520A8B1C1}"/>
              </a:ext>
            </a:extLst>
          </p:cNvPr>
          <p:cNvPicPr preferRelativeResize="0"/>
          <p:nvPr/>
        </p:nvPicPr>
        <p:blipFill rotWithShape="1">
          <a:blip r:embed="rId11">
            <a:alphaModFix/>
          </a:blip>
          <a:srcRect/>
          <a:stretch/>
        </p:blipFill>
        <p:spPr>
          <a:xfrm>
            <a:off x="8374760" y="4636158"/>
            <a:ext cx="444400" cy="433999"/>
          </a:xfrm>
          <a:prstGeom prst="rect">
            <a:avLst/>
          </a:prstGeom>
          <a:noFill/>
          <a:ln>
            <a:noFill/>
          </a:ln>
        </p:spPr>
      </p:pic>
      <p:cxnSp>
        <p:nvCxnSpPr>
          <p:cNvPr id="98" name="Shape 778">
            <a:extLst>
              <a:ext uri="{FF2B5EF4-FFF2-40B4-BE49-F238E27FC236}">
                <a16:creationId xmlns:a16="http://schemas.microsoft.com/office/drawing/2014/main" id="{DDCDCC7D-52E5-42F6-B689-68F051A1796B}"/>
              </a:ext>
            </a:extLst>
          </p:cNvPr>
          <p:cNvCxnSpPr>
            <a:cxnSpLocks/>
            <a:endCxn id="757" idx="3"/>
          </p:cNvCxnSpPr>
          <p:nvPr/>
        </p:nvCxnSpPr>
        <p:spPr>
          <a:xfrm flipH="1">
            <a:off x="7671725" y="4614872"/>
            <a:ext cx="781700" cy="327299"/>
          </a:xfrm>
          <a:prstGeom prst="straightConnector1">
            <a:avLst/>
          </a:prstGeom>
          <a:noFill/>
          <a:ln w="25400" cap="flat" cmpd="sng">
            <a:solidFill>
              <a:schemeClr val="accent1"/>
            </a:solidFill>
            <a:prstDash val="solid"/>
            <a:round/>
            <a:headEnd type="none" w="med" len="med"/>
            <a:tailEnd type="none" w="med" len="med"/>
          </a:ln>
        </p:spPr>
      </p:cxnSp>
      <p:cxnSp>
        <p:nvCxnSpPr>
          <p:cNvPr id="131" name="Shape 789">
            <a:extLst>
              <a:ext uri="{FF2B5EF4-FFF2-40B4-BE49-F238E27FC236}">
                <a16:creationId xmlns:a16="http://schemas.microsoft.com/office/drawing/2014/main" id="{0BD05C0E-72C9-445F-9C45-D08095D71BE7}"/>
              </a:ext>
            </a:extLst>
          </p:cNvPr>
          <p:cNvCxnSpPr>
            <a:cxnSpLocks/>
            <a:stCxn id="87" idx="3"/>
            <a:endCxn id="117" idx="1"/>
          </p:cNvCxnSpPr>
          <p:nvPr/>
        </p:nvCxnSpPr>
        <p:spPr>
          <a:xfrm flipV="1">
            <a:off x="8819161" y="4160666"/>
            <a:ext cx="1836657" cy="692492"/>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3" name="Shape 814">
            <a:extLst>
              <a:ext uri="{FF2B5EF4-FFF2-40B4-BE49-F238E27FC236}">
                <a16:creationId xmlns:a16="http://schemas.microsoft.com/office/drawing/2014/main" id="{070095EC-C336-455E-994F-B975E8B162E1}"/>
              </a:ext>
            </a:extLst>
          </p:cNvPr>
          <p:cNvCxnSpPr>
            <a:cxnSpLocks/>
            <a:stCxn id="813" idx="3"/>
            <a:endCxn id="87" idx="1"/>
          </p:cNvCxnSpPr>
          <p:nvPr/>
        </p:nvCxnSpPr>
        <p:spPr>
          <a:xfrm>
            <a:off x="7770781" y="3186935"/>
            <a:ext cx="603980" cy="1666223"/>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44" name="Shape 814">
            <a:extLst>
              <a:ext uri="{FF2B5EF4-FFF2-40B4-BE49-F238E27FC236}">
                <a16:creationId xmlns:a16="http://schemas.microsoft.com/office/drawing/2014/main" id="{5ADB620D-ABD6-4B5D-BE3E-FF39C60092B1}"/>
              </a:ext>
            </a:extLst>
          </p:cNvPr>
          <p:cNvCxnSpPr>
            <a:cxnSpLocks/>
            <a:stCxn id="766" idx="3"/>
            <a:endCxn id="811" idx="1"/>
          </p:cNvCxnSpPr>
          <p:nvPr/>
        </p:nvCxnSpPr>
        <p:spPr>
          <a:xfrm>
            <a:off x="7764179" y="2656121"/>
            <a:ext cx="614056" cy="102745"/>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94" name="Shape 778">
            <a:extLst>
              <a:ext uri="{FF2B5EF4-FFF2-40B4-BE49-F238E27FC236}">
                <a16:creationId xmlns:a16="http://schemas.microsoft.com/office/drawing/2014/main" id="{67AA885D-24A0-4A01-8213-7981F814ACEF}"/>
              </a:ext>
            </a:extLst>
          </p:cNvPr>
          <p:cNvCxnSpPr>
            <a:cxnSpLocks/>
            <a:stCxn id="811" idx="1"/>
            <a:endCxn id="757" idx="3"/>
          </p:cNvCxnSpPr>
          <p:nvPr/>
        </p:nvCxnSpPr>
        <p:spPr>
          <a:xfrm flipH="1">
            <a:off x="7671725" y="2758866"/>
            <a:ext cx="706511" cy="2183305"/>
          </a:xfrm>
          <a:prstGeom prst="straightConnector1">
            <a:avLst/>
          </a:prstGeom>
          <a:noFill/>
          <a:ln w="25400" cap="flat" cmpd="sng">
            <a:solidFill>
              <a:schemeClr val="accent1"/>
            </a:solidFill>
            <a:prstDash val="solid"/>
            <a:round/>
            <a:headEnd type="none" w="med" len="med"/>
            <a:tailEnd type="none" w="med" len="med"/>
          </a:ln>
        </p:spPr>
      </p:cxnSp>
      <p:sp>
        <p:nvSpPr>
          <p:cNvPr id="117" name="Cloud 116">
            <a:extLst>
              <a:ext uri="{FF2B5EF4-FFF2-40B4-BE49-F238E27FC236}">
                <a16:creationId xmlns:a16="http://schemas.microsoft.com/office/drawing/2014/main" id="{540DAE28-0AA5-4EFE-910D-D990391DF578}"/>
              </a:ext>
            </a:extLst>
          </p:cNvPr>
          <p:cNvSpPr/>
          <p:nvPr/>
        </p:nvSpPr>
        <p:spPr>
          <a:xfrm>
            <a:off x="10071899" y="3482295"/>
            <a:ext cx="1167837" cy="679093"/>
          </a:xfrm>
          <a:prstGeom prst="cloud">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67" dirty="0">
                <a:solidFill>
                  <a:schemeClr val="tx1"/>
                </a:solidFill>
              </a:rPr>
              <a:t>DC Core</a:t>
            </a:r>
          </a:p>
        </p:txBody>
      </p:sp>
      <p:sp>
        <p:nvSpPr>
          <p:cNvPr id="828" name="Speech Bubble: Rectangle 827">
            <a:extLst>
              <a:ext uri="{FF2B5EF4-FFF2-40B4-BE49-F238E27FC236}">
                <a16:creationId xmlns:a16="http://schemas.microsoft.com/office/drawing/2014/main" id="{912F6658-8393-40FA-B75A-B1B30FE20D7C}"/>
              </a:ext>
            </a:extLst>
          </p:cNvPr>
          <p:cNvSpPr/>
          <p:nvPr/>
        </p:nvSpPr>
        <p:spPr>
          <a:xfrm>
            <a:off x="9412808" y="1785640"/>
            <a:ext cx="1872200" cy="1090493"/>
          </a:xfrm>
          <a:prstGeom prst="wedgeRectCallout">
            <a:avLst>
              <a:gd name="adj1" fmla="val -40334"/>
              <a:gd name="adj2" fmla="val 114813"/>
            </a:avLst>
          </a:prstGeom>
          <a:solidFill>
            <a:schemeClr val="accent1">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err="1">
                <a:solidFill>
                  <a:schemeClr val="tx1"/>
                </a:solidFill>
                <a:latin typeface="Calibri" panose="020F0502020204030204" pitchFamily="34" charset="0"/>
                <a:ea typeface="Arial"/>
                <a:cs typeface="Calibri" panose="020F0502020204030204" pitchFamily="34" charset="0"/>
                <a:sym typeface="Arial"/>
              </a:rPr>
              <a:t>Velocloud</a:t>
            </a:r>
            <a:r>
              <a:rPr lang="en-US" sz="2133" dirty="0">
                <a:solidFill>
                  <a:schemeClr val="tx1"/>
                </a:solidFill>
                <a:latin typeface="Calibri" panose="020F0502020204030204" pitchFamily="34" charset="0"/>
                <a:ea typeface="Arial"/>
                <a:cs typeface="Calibri" panose="020F0502020204030204" pitchFamily="34" charset="0"/>
                <a:sym typeface="Arial"/>
              </a:rPr>
              <a:t> Edges in HA Pair or Cluster</a:t>
            </a:r>
            <a:endParaRPr lang="en-AU" sz="2133" dirty="0">
              <a:solidFill>
                <a:schemeClr val="tx1"/>
              </a:solidFill>
              <a:latin typeface="Calibri" panose="020F0502020204030204" pitchFamily="34" charset="0"/>
              <a:cs typeface="Calibri" panose="020F0502020204030204" pitchFamily="34" charset="0"/>
            </a:endParaRPr>
          </a:p>
        </p:txBody>
      </p:sp>
      <p:sp>
        <p:nvSpPr>
          <p:cNvPr id="71" name="Shape 797">
            <a:extLst>
              <a:ext uri="{FF2B5EF4-FFF2-40B4-BE49-F238E27FC236}">
                <a16:creationId xmlns:a16="http://schemas.microsoft.com/office/drawing/2014/main" id="{F04DB50B-20BE-4D81-A535-1D51376BCF98}"/>
              </a:ext>
            </a:extLst>
          </p:cNvPr>
          <p:cNvSpPr/>
          <p:nvPr/>
        </p:nvSpPr>
        <p:spPr>
          <a:xfrm>
            <a:off x="1801082" y="4182572"/>
            <a:ext cx="2122799" cy="609797"/>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a:spcBef>
                <a:spcPts val="0"/>
              </a:spcBef>
              <a:buClr>
                <a:schemeClr val="dk1"/>
              </a:buClr>
            </a:pPr>
            <a:endParaRPr sz="2400">
              <a:solidFill>
                <a:schemeClr val="dk1"/>
              </a:solidFill>
              <a:ea typeface="Arial"/>
              <a:cs typeface="Arial"/>
              <a:sym typeface="Arial"/>
            </a:endParaRPr>
          </a:p>
        </p:txBody>
      </p:sp>
      <p:pic>
        <p:nvPicPr>
          <p:cNvPr id="72" name="Shape 767" descr="VeloCloud5x0_Angle.png">
            <a:extLst>
              <a:ext uri="{FF2B5EF4-FFF2-40B4-BE49-F238E27FC236}">
                <a16:creationId xmlns:a16="http://schemas.microsoft.com/office/drawing/2014/main" id="{97A7CAA7-87E7-4049-BA1F-19EF8F94F29B}"/>
              </a:ext>
            </a:extLst>
          </p:cNvPr>
          <p:cNvPicPr preferRelativeResize="0"/>
          <p:nvPr/>
        </p:nvPicPr>
        <p:blipFill rotWithShape="1">
          <a:blip r:embed="rId5">
            <a:alphaModFix/>
          </a:blip>
          <a:srcRect/>
          <a:stretch/>
        </p:blipFill>
        <p:spPr>
          <a:xfrm>
            <a:off x="3012880" y="4237377"/>
            <a:ext cx="736400" cy="511600"/>
          </a:xfrm>
          <a:prstGeom prst="rect">
            <a:avLst/>
          </a:prstGeom>
          <a:noFill/>
          <a:ln>
            <a:noFill/>
          </a:ln>
        </p:spPr>
      </p:pic>
      <p:cxnSp>
        <p:nvCxnSpPr>
          <p:cNvPr id="73" name="Shape 788">
            <a:extLst>
              <a:ext uri="{FF2B5EF4-FFF2-40B4-BE49-F238E27FC236}">
                <a16:creationId xmlns:a16="http://schemas.microsoft.com/office/drawing/2014/main" id="{39FCB6FD-8829-402D-8BE4-CAD5DFA5E3F9}"/>
              </a:ext>
            </a:extLst>
          </p:cNvPr>
          <p:cNvCxnSpPr>
            <a:cxnSpLocks/>
            <a:stCxn id="72" idx="3"/>
            <a:endCxn id="759" idx="1"/>
          </p:cNvCxnSpPr>
          <p:nvPr/>
        </p:nvCxnSpPr>
        <p:spPr>
          <a:xfrm>
            <a:off x="3749280" y="4493178"/>
            <a:ext cx="1499536" cy="620951"/>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75" name="Shape 786">
            <a:extLst>
              <a:ext uri="{FF2B5EF4-FFF2-40B4-BE49-F238E27FC236}">
                <a16:creationId xmlns:a16="http://schemas.microsoft.com/office/drawing/2014/main" id="{E41E9060-BED8-4F7E-8D0C-E9CB680D5CE0}"/>
              </a:ext>
            </a:extLst>
          </p:cNvPr>
          <p:cNvCxnSpPr>
            <a:cxnSpLocks/>
            <a:stCxn id="72" idx="3"/>
            <a:endCxn id="774" idx="2"/>
          </p:cNvCxnSpPr>
          <p:nvPr/>
        </p:nvCxnSpPr>
        <p:spPr>
          <a:xfrm flipV="1">
            <a:off x="3749281" y="3131302"/>
            <a:ext cx="2062516" cy="1361876"/>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79" name="Shape 800">
            <a:extLst>
              <a:ext uri="{FF2B5EF4-FFF2-40B4-BE49-F238E27FC236}">
                <a16:creationId xmlns:a16="http://schemas.microsoft.com/office/drawing/2014/main" id="{8B350AD2-AC15-4B81-AAFD-F7A64C1EB9B2}"/>
              </a:ext>
            </a:extLst>
          </p:cNvPr>
          <p:cNvSpPr/>
          <p:nvPr/>
        </p:nvSpPr>
        <p:spPr>
          <a:xfrm>
            <a:off x="55497" y="4182573"/>
            <a:ext cx="1665199" cy="675657"/>
          </a:xfrm>
          <a:prstGeom prst="rect">
            <a:avLst/>
          </a:prstGeom>
          <a:noFill/>
          <a:ln>
            <a:noFill/>
          </a:ln>
        </p:spPr>
        <p:txBody>
          <a:bodyPr lIns="121900" tIns="60933" rIns="121900" bIns="60933" anchor="ctr" anchorCtr="0">
            <a:noAutofit/>
          </a:bodyPr>
          <a:lstStyle/>
          <a:p>
            <a:pPr algn="ctr">
              <a:spcBef>
                <a:spcPts val="0"/>
              </a:spcBef>
              <a:buClr>
                <a:schemeClr val="dk1"/>
              </a:buClr>
              <a:buSzPct val="25000"/>
            </a:pPr>
            <a:r>
              <a:rPr lang="en-US" sz="1467" dirty="0">
                <a:solidFill>
                  <a:schemeClr val="dk1"/>
                </a:solidFill>
                <a:ea typeface="Arial"/>
                <a:cs typeface="Arial"/>
                <a:sym typeface="Arial"/>
              </a:rPr>
              <a:t>CE Elimination</a:t>
            </a:r>
          </a:p>
        </p:txBody>
      </p:sp>
      <p:pic>
        <p:nvPicPr>
          <p:cNvPr id="82" name="Shape 810">
            <a:extLst>
              <a:ext uri="{FF2B5EF4-FFF2-40B4-BE49-F238E27FC236}">
                <a16:creationId xmlns:a16="http://schemas.microsoft.com/office/drawing/2014/main" id="{55AEF087-9880-4F70-BAF5-7A09308701F1}"/>
              </a:ext>
            </a:extLst>
          </p:cNvPr>
          <p:cNvPicPr preferRelativeResize="0"/>
          <p:nvPr/>
        </p:nvPicPr>
        <p:blipFill rotWithShape="1">
          <a:blip r:embed="rId11">
            <a:alphaModFix/>
          </a:blip>
          <a:srcRect/>
          <a:stretch/>
        </p:blipFill>
        <p:spPr>
          <a:xfrm>
            <a:off x="2098763" y="4271575"/>
            <a:ext cx="444400" cy="433999"/>
          </a:xfrm>
          <a:prstGeom prst="rect">
            <a:avLst/>
          </a:prstGeom>
          <a:noFill/>
          <a:ln>
            <a:noFill/>
          </a:ln>
        </p:spPr>
      </p:pic>
      <p:cxnSp>
        <p:nvCxnSpPr>
          <p:cNvPr id="88" name="Shape 773">
            <a:extLst>
              <a:ext uri="{FF2B5EF4-FFF2-40B4-BE49-F238E27FC236}">
                <a16:creationId xmlns:a16="http://schemas.microsoft.com/office/drawing/2014/main" id="{ECFEC60D-FA2B-4625-86D9-60CFC70CBDB4}"/>
              </a:ext>
            </a:extLst>
          </p:cNvPr>
          <p:cNvCxnSpPr>
            <a:cxnSpLocks/>
            <a:stCxn id="810" idx="2"/>
            <a:endCxn id="781" idx="1"/>
          </p:cNvCxnSpPr>
          <p:nvPr/>
        </p:nvCxnSpPr>
        <p:spPr>
          <a:xfrm>
            <a:off x="2320963" y="3601052"/>
            <a:ext cx="689940" cy="120781"/>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90" name="Shape 773">
            <a:extLst>
              <a:ext uri="{FF2B5EF4-FFF2-40B4-BE49-F238E27FC236}">
                <a16:creationId xmlns:a16="http://schemas.microsoft.com/office/drawing/2014/main" id="{61C62398-A137-4D3F-9469-0F964B480FBC}"/>
              </a:ext>
            </a:extLst>
          </p:cNvPr>
          <p:cNvCxnSpPr>
            <a:cxnSpLocks/>
            <a:stCxn id="91" idx="3"/>
            <a:endCxn id="765" idx="1"/>
          </p:cNvCxnSpPr>
          <p:nvPr/>
        </p:nvCxnSpPr>
        <p:spPr>
          <a:xfrm>
            <a:off x="2543163" y="5195929"/>
            <a:ext cx="525783" cy="13052"/>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91" name="Shape 810">
            <a:extLst>
              <a:ext uri="{FF2B5EF4-FFF2-40B4-BE49-F238E27FC236}">
                <a16:creationId xmlns:a16="http://schemas.microsoft.com/office/drawing/2014/main" id="{251FD916-B804-44ED-BA92-36CFDDAFF356}"/>
              </a:ext>
            </a:extLst>
          </p:cNvPr>
          <p:cNvPicPr preferRelativeResize="0"/>
          <p:nvPr/>
        </p:nvPicPr>
        <p:blipFill rotWithShape="1">
          <a:blip r:embed="rId11">
            <a:alphaModFix/>
          </a:blip>
          <a:srcRect/>
          <a:stretch/>
        </p:blipFill>
        <p:spPr>
          <a:xfrm>
            <a:off x="2098763" y="4978929"/>
            <a:ext cx="444400" cy="433999"/>
          </a:xfrm>
          <a:prstGeom prst="rect">
            <a:avLst/>
          </a:prstGeom>
          <a:noFill/>
          <a:ln>
            <a:noFill/>
          </a:ln>
        </p:spPr>
      </p:pic>
      <p:cxnSp>
        <p:nvCxnSpPr>
          <p:cNvPr id="92" name="Shape 773">
            <a:extLst>
              <a:ext uri="{FF2B5EF4-FFF2-40B4-BE49-F238E27FC236}">
                <a16:creationId xmlns:a16="http://schemas.microsoft.com/office/drawing/2014/main" id="{2E1537AA-861B-4868-9979-624FB11F3960}"/>
              </a:ext>
            </a:extLst>
          </p:cNvPr>
          <p:cNvCxnSpPr>
            <a:cxnSpLocks/>
            <a:stCxn id="93" idx="3"/>
            <a:endCxn id="767" idx="1"/>
          </p:cNvCxnSpPr>
          <p:nvPr/>
        </p:nvCxnSpPr>
        <p:spPr>
          <a:xfrm>
            <a:off x="2543163" y="5891189"/>
            <a:ext cx="469717" cy="14625"/>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93" name="Shape 810">
            <a:extLst>
              <a:ext uri="{FF2B5EF4-FFF2-40B4-BE49-F238E27FC236}">
                <a16:creationId xmlns:a16="http://schemas.microsoft.com/office/drawing/2014/main" id="{D0216A22-2ED5-4519-9A02-37DAD8174879}"/>
              </a:ext>
            </a:extLst>
          </p:cNvPr>
          <p:cNvPicPr preferRelativeResize="0"/>
          <p:nvPr/>
        </p:nvPicPr>
        <p:blipFill rotWithShape="1">
          <a:blip r:embed="rId11">
            <a:alphaModFix/>
          </a:blip>
          <a:srcRect/>
          <a:stretch/>
        </p:blipFill>
        <p:spPr>
          <a:xfrm>
            <a:off x="2098763" y="5674189"/>
            <a:ext cx="444400" cy="433999"/>
          </a:xfrm>
          <a:prstGeom prst="rect">
            <a:avLst/>
          </a:prstGeom>
          <a:noFill/>
          <a:ln>
            <a:noFill/>
          </a:ln>
        </p:spPr>
      </p:pic>
    </p:spTree>
    <p:extLst>
      <p:ext uri="{BB962C8B-B14F-4D97-AF65-F5344CB8AC3E}">
        <p14:creationId xmlns:p14="http://schemas.microsoft.com/office/powerpoint/2010/main" val="1926973549"/>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Shape 1033" descr="VeloCloudOrchestratorManagement_Gradient.png"/>
          <p:cNvPicPr preferRelativeResize="0"/>
          <p:nvPr/>
        </p:nvPicPr>
        <p:blipFill rotWithShape="1">
          <a:blip r:embed="rId3">
            <a:alphaModFix/>
          </a:blip>
          <a:srcRect/>
          <a:stretch/>
        </p:blipFill>
        <p:spPr>
          <a:xfrm>
            <a:off x="1650245" y="1211140"/>
            <a:ext cx="8268393" cy="1297840"/>
          </a:xfrm>
          <a:prstGeom prst="rect">
            <a:avLst/>
          </a:prstGeom>
          <a:noFill/>
          <a:ln>
            <a:noFill/>
          </a:ln>
        </p:spPr>
      </p:pic>
      <p:sp>
        <p:nvSpPr>
          <p:cNvPr id="1034" name="Shape 1034"/>
          <p:cNvSpPr txBox="1">
            <a:spLocks noGrp="1"/>
          </p:cNvSpPr>
          <p:nvPr>
            <p:ph type="title"/>
          </p:nvPr>
        </p:nvSpPr>
        <p:spPr>
          <a:prstGeom prst="rect">
            <a:avLst/>
          </a:prstGeom>
          <a:noFill/>
          <a:ln>
            <a:noFill/>
          </a:ln>
        </p:spPr>
        <p:txBody>
          <a:bodyPr vert="horz" wrap="square" lIns="121900" tIns="60933" rIns="121900" bIns="60933" numCol="1" rtlCol="0" anchor="ctr" anchorCtr="0" compatLnSpc="1">
            <a:prstTxWarp prst="textNoShape">
              <a:avLst/>
            </a:prstTxWarp>
            <a:noAutofit/>
          </a:bodyPr>
          <a:lstStyle/>
          <a:p>
            <a:pPr>
              <a:spcBef>
                <a:spcPts val="0"/>
              </a:spcBef>
              <a:buClr>
                <a:schemeClr val="lt1"/>
              </a:buClr>
              <a:buSzPct val="25000"/>
            </a:pPr>
            <a:r>
              <a:rPr lang="en-US" dirty="0">
                <a:solidFill>
                  <a:schemeClr val="lt1"/>
                </a:solidFill>
                <a:latin typeface="Arial"/>
                <a:ea typeface="Arial"/>
                <a:cs typeface="Arial"/>
                <a:sym typeface="Arial"/>
              </a:rPr>
              <a:t>SDWAN Routing Control</a:t>
            </a:r>
          </a:p>
        </p:txBody>
      </p:sp>
      <p:pic>
        <p:nvPicPr>
          <p:cNvPr id="1035" name="Shape 1035" descr="Cloud_Internet.png"/>
          <p:cNvPicPr preferRelativeResize="0"/>
          <p:nvPr/>
        </p:nvPicPr>
        <p:blipFill rotWithShape="1">
          <a:blip r:embed="rId4">
            <a:alphaModFix/>
          </a:blip>
          <a:srcRect/>
          <a:stretch/>
        </p:blipFill>
        <p:spPr>
          <a:xfrm>
            <a:off x="5060383" y="3239923"/>
            <a:ext cx="1097280" cy="597652"/>
          </a:xfrm>
          <a:prstGeom prst="rect">
            <a:avLst/>
          </a:prstGeom>
          <a:noFill/>
          <a:ln>
            <a:noFill/>
          </a:ln>
        </p:spPr>
      </p:pic>
      <p:pic>
        <p:nvPicPr>
          <p:cNvPr id="1036" name="Shape 1036" descr="Router_B.png"/>
          <p:cNvPicPr preferRelativeResize="0"/>
          <p:nvPr/>
        </p:nvPicPr>
        <p:blipFill rotWithShape="1">
          <a:blip r:embed="rId5">
            <a:alphaModFix/>
          </a:blip>
          <a:srcRect/>
          <a:stretch/>
        </p:blipFill>
        <p:spPr>
          <a:xfrm>
            <a:off x="2845526" y="4806107"/>
            <a:ext cx="541865" cy="487679"/>
          </a:xfrm>
          <a:prstGeom prst="rect">
            <a:avLst/>
          </a:prstGeom>
          <a:noFill/>
          <a:ln>
            <a:noFill/>
          </a:ln>
        </p:spPr>
      </p:pic>
      <p:pic>
        <p:nvPicPr>
          <p:cNvPr id="1037" name="Shape 1037" descr="VeloCloud5x0_Angle.png"/>
          <p:cNvPicPr preferRelativeResize="0"/>
          <p:nvPr/>
        </p:nvPicPr>
        <p:blipFill rotWithShape="1">
          <a:blip r:embed="rId6">
            <a:alphaModFix/>
          </a:blip>
          <a:srcRect/>
          <a:stretch/>
        </p:blipFill>
        <p:spPr>
          <a:xfrm>
            <a:off x="2706045" y="2090761"/>
            <a:ext cx="736449" cy="511585"/>
          </a:xfrm>
          <a:prstGeom prst="rect">
            <a:avLst/>
          </a:prstGeom>
          <a:noFill/>
          <a:ln>
            <a:noFill/>
          </a:ln>
        </p:spPr>
      </p:pic>
      <p:cxnSp>
        <p:nvCxnSpPr>
          <p:cNvPr id="1038" name="Shape 1038"/>
          <p:cNvCxnSpPr/>
          <p:nvPr/>
        </p:nvCxnSpPr>
        <p:spPr>
          <a:xfrm rot="10800000" flipH="1">
            <a:off x="2120027" y="3470071"/>
            <a:ext cx="661199" cy="156000"/>
          </a:xfrm>
          <a:prstGeom prst="bentConnector2">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39" name="Shape 1039"/>
          <p:cNvCxnSpPr/>
          <p:nvPr/>
        </p:nvCxnSpPr>
        <p:spPr>
          <a:xfrm>
            <a:off x="2120027" y="3971809"/>
            <a:ext cx="725600" cy="135199"/>
          </a:xfrm>
          <a:prstGeom prst="bentConnector2">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1040" name="Shape 1040" descr="Cloud_MPLS.png"/>
          <p:cNvPicPr preferRelativeResize="0"/>
          <p:nvPr/>
        </p:nvPicPr>
        <p:blipFill rotWithShape="1">
          <a:blip r:embed="rId7">
            <a:alphaModFix/>
          </a:blip>
          <a:srcRect/>
          <a:stretch/>
        </p:blipFill>
        <p:spPr>
          <a:xfrm>
            <a:off x="5039204" y="4464229"/>
            <a:ext cx="1097280" cy="597652"/>
          </a:xfrm>
          <a:prstGeom prst="rect">
            <a:avLst/>
          </a:prstGeom>
          <a:noFill/>
          <a:ln>
            <a:noFill/>
          </a:ln>
        </p:spPr>
      </p:pic>
      <p:pic>
        <p:nvPicPr>
          <p:cNvPr id="1041" name="Shape 1041" descr="VeloCloud5x0_Angle.png"/>
          <p:cNvPicPr preferRelativeResize="0"/>
          <p:nvPr/>
        </p:nvPicPr>
        <p:blipFill rotWithShape="1">
          <a:blip r:embed="rId6">
            <a:alphaModFix/>
          </a:blip>
          <a:srcRect/>
          <a:stretch/>
        </p:blipFill>
        <p:spPr>
          <a:xfrm>
            <a:off x="2768361" y="3253192"/>
            <a:ext cx="629616" cy="437373"/>
          </a:xfrm>
          <a:prstGeom prst="rect">
            <a:avLst/>
          </a:prstGeom>
          <a:noFill/>
          <a:ln>
            <a:noFill/>
          </a:ln>
        </p:spPr>
      </p:pic>
      <p:pic>
        <p:nvPicPr>
          <p:cNvPr id="1042" name="Shape 1042" descr="Router_B.png"/>
          <p:cNvPicPr preferRelativeResize="0"/>
          <p:nvPr/>
        </p:nvPicPr>
        <p:blipFill rotWithShape="1">
          <a:blip r:embed="rId5">
            <a:alphaModFix/>
          </a:blip>
          <a:srcRect/>
          <a:stretch/>
        </p:blipFill>
        <p:spPr>
          <a:xfrm>
            <a:off x="2802558" y="3849167"/>
            <a:ext cx="541865" cy="487679"/>
          </a:xfrm>
          <a:prstGeom prst="rect">
            <a:avLst/>
          </a:prstGeom>
          <a:noFill/>
          <a:ln>
            <a:noFill/>
          </a:ln>
        </p:spPr>
      </p:pic>
      <p:cxnSp>
        <p:nvCxnSpPr>
          <p:cNvPr id="1043" name="Shape 1043"/>
          <p:cNvCxnSpPr/>
          <p:nvPr/>
        </p:nvCxnSpPr>
        <p:spPr>
          <a:xfrm>
            <a:off x="3390765" y="3514591"/>
            <a:ext cx="1701372" cy="24157"/>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44" name="Shape 1044"/>
          <p:cNvCxnSpPr/>
          <p:nvPr/>
        </p:nvCxnSpPr>
        <p:spPr>
          <a:xfrm>
            <a:off x="3344425" y="2508982"/>
            <a:ext cx="1749879" cy="1034685"/>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45" name="Shape 1045"/>
          <p:cNvCxnSpPr>
            <a:stCxn id="1036" idx="3"/>
          </p:cNvCxnSpPr>
          <p:nvPr/>
        </p:nvCxnSpPr>
        <p:spPr>
          <a:xfrm rot="10800000" flipH="1">
            <a:off x="3387392" y="4784347"/>
            <a:ext cx="1652000" cy="265600"/>
          </a:xfrm>
          <a:prstGeom prst="straightConnector1">
            <a:avLst/>
          </a:prstGeom>
          <a:noFill/>
          <a:ln w="25400"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46" name="Shape 1046"/>
          <p:cNvCxnSpPr>
            <a:stCxn id="1042" idx="3"/>
            <a:endCxn id="1040" idx="1"/>
          </p:cNvCxnSpPr>
          <p:nvPr/>
        </p:nvCxnSpPr>
        <p:spPr>
          <a:xfrm>
            <a:off x="3344424" y="4093007"/>
            <a:ext cx="1694800" cy="670000"/>
          </a:xfrm>
          <a:prstGeom prst="straightConnector1">
            <a:avLst/>
          </a:prstGeom>
          <a:noFill/>
          <a:ln w="25400"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sp>
        <p:nvSpPr>
          <p:cNvPr id="1047" name="Shape 1047"/>
          <p:cNvSpPr/>
          <p:nvPr/>
        </p:nvSpPr>
        <p:spPr>
          <a:xfrm>
            <a:off x="1747539" y="3059266"/>
            <a:ext cx="2122807" cy="1351241"/>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048" name="Shape 1048"/>
          <p:cNvSpPr/>
          <p:nvPr/>
        </p:nvSpPr>
        <p:spPr>
          <a:xfrm>
            <a:off x="1739889" y="4641497"/>
            <a:ext cx="2122807" cy="840763"/>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049" name="Shape 1049"/>
          <p:cNvSpPr/>
          <p:nvPr/>
        </p:nvSpPr>
        <p:spPr>
          <a:xfrm>
            <a:off x="267760" y="3319434"/>
            <a:ext cx="1445587" cy="805325"/>
          </a:xfrm>
          <a:prstGeom prst="rect">
            <a:avLst/>
          </a:prstGeom>
          <a:noFill/>
          <a:ln>
            <a:noFill/>
          </a:ln>
        </p:spPr>
        <p:txBody>
          <a:bodyPr lIns="121900" tIns="60933" rIns="121900" bIns="60933" anchor="ctr" anchorCtr="0">
            <a:noAutofit/>
          </a:bodyPr>
          <a:lstStyle/>
          <a:p>
            <a:pPr algn="r" defTabSz="1219170">
              <a:buSzPct val="25000"/>
            </a:pPr>
            <a:r>
              <a:rPr lang="en-US" sz="1600" b="1" kern="0" dirty="0">
                <a:solidFill>
                  <a:srgbClr val="902E0D"/>
                </a:solidFill>
                <a:latin typeface="Arial Narrow"/>
                <a:ea typeface="Arial Narrow"/>
                <a:cs typeface="Arial Narrow"/>
                <a:sym typeface="Arial Narrow"/>
              </a:rPr>
              <a:t>Silver Site</a:t>
            </a:r>
          </a:p>
          <a:p>
            <a:pPr algn="ctr" defTabSz="1219170">
              <a:buSzPct val="25000"/>
            </a:pPr>
            <a:r>
              <a:rPr lang="en-US" sz="1600" kern="0" dirty="0">
                <a:solidFill>
                  <a:srgbClr val="256396"/>
                </a:solidFill>
                <a:ea typeface="Arial"/>
                <a:cs typeface="Arial"/>
                <a:sym typeface="Arial"/>
              </a:rPr>
              <a:t>Single L2/L3</a:t>
            </a:r>
            <a:br>
              <a:rPr lang="en-US" sz="1600" kern="0" dirty="0">
                <a:solidFill>
                  <a:srgbClr val="256396"/>
                </a:solidFill>
                <a:ea typeface="Arial"/>
                <a:cs typeface="Arial"/>
                <a:sym typeface="Arial"/>
              </a:rPr>
            </a:br>
            <a:r>
              <a:rPr lang="en-US" sz="1600" kern="0" dirty="0">
                <a:solidFill>
                  <a:srgbClr val="256396"/>
                </a:solidFill>
                <a:ea typeface="Arial"/>
                <a:cs typeface="Arial"/>
                <a:sym typeface="Arial"/>
              </a:rPr>
              <a:t>switch</a:t>
            </a:r>
          </a:p>
        </p:txBody>
      </p:sp>
      <p:sp>
        <p:nvSpPr>
          <p:cNvPr id="1050" name="Shape 1050"/>
          <p:cNvSpPr/>
          <p:nvPr/>
        </p:nvSpPr>
        <p:spPr>
          <a:xfrm>
            <a:off x="309357" y="4584723"/>
            <a:ext cx="1415604" cy="840760"/>
          </a:xfrm>
          <a:prstGeom prst="rect">
            <a:avLst/>
          </a:prstGeom>
          <a:noFill/>
          <a:ln>
            <a:noFill/>
          </a:ln>
        </p:spPr>
        <p:txBody>
          <a:bodyPr lIns="121900" tIns="60933" rIns="121900" bIns="60933" anchor="ctr" anchorCtr="0">
            <a:noAutofit/>
          </a:bodyPr>
          <a:lstStyle/>
          <a:p>
            <a:pPr algn="r" defTabSz="1219170">
              <a:buSzPct val="25000"/>
            </a:pPr>
            <a:r>
              <a:rPr lang="en-US" sz="1600" b="1" kern="0" dirty="0">
                <a:solidFill>
                  <a:srgbClr val="902E0D"/>
                </a:solidFill>
                <a:latin typeface="Arial Narrow"/>
                <a:ea typeface="Arial Narrow"/>
                <a:cs typeface="Arial Narrow"/>
                <a:sym typeface="Arial Narrow"/>
              </a:rPr>
              <a:t>Legacy Site</a:t>
            </a:r>
          </a:p>
          <a:p>
            <a:pPr algn="ctr" defTabSz="1219170">
              <a:buSzPct val="25000"/>
            </a:pPr>
            <a:r>
              <a:rPr lang="en-US" sz="1600" kern="0" dirty="0">
                <a:solidFill>
                  <a:srgbClr val="256396"/>
                </a:solidFill>
                <a:ea typeface="Arial"/>
                <a:cs typeface="Arial"/>
                <a:sym typeface="Arial"/>
              </a:rPr>
              <a:t>MPLS with</a:t>
            </a:r>
            <a:br>
              <a:rPr lang="en-US" sz="1600" kern="0" dirty="0">
                <a:solidFill>
                  <a:srgbClr val="256396"/>
                </a:solidFill>
                <a:ea typeface="Arial"/>
                <a:cs typeface="Arial"/>
                <a:sym typeface="Arial"/>
              </a:rPr>
            </a:br>
            <a:r>
              <a:rPr lang="en-US" sz="1600" kern="0" dirty="0">
                <a:solidFill>
                  <a:srgbClr val="256396"/>
                </a:solidFill>
                <a:ea typeface="Arial"/>
                <a:cs typeface="Arial"/>
                <a:sym typeface="Arial"/>
              </a:rPr>
              <a:t>VPN backup</a:t>
            </a:r>
          </a:p>
        </p:txBody>
      </p:sp>
      <p:sp>
        <p:nvSpPr>
          <p:cNvPr id="1051" name="Shape 1051"/>
          <p:cNvSpPr/>
          <p:nvPr/>
        </p:nvSpPr>
        <p:spPr>
          <a:xfrm>
            <a:off x="267761" y="1904665"/>
            <a:ext cx="1435097" cy="799628"/>
          </a:xfrm>
          <a:prstGeom prst="rect">
            <a:avLst/>
          </a:prstGeom>
          <a:noFill/>
          <a:ln>
            <a:noFill/>
          </a:ln>
        </p:spPr>
        <p:txBody>
          <a:bodyPr lIns="121900" tIns="60933" rIns="121900" bIns="60933" anchor="ctr" anchorCtr="0">
            <a:noAutofit/>
          </a:bodyPr>
          <a:lstStyle/>
          <a:p>
            <a:pPr algn="r" defTabSz="1219170">
              <a:buSzPct val="25000"/>
            </a:pPr>
            <a:r>
              <a:rPr lang="en-US" sz="1600" b="1" kern="0" dirty="0">
                <a:solidFill>
                  <a:srgbClr val="902E0D"/>
                </a:solidFill>
                <a:latin typeface="Arial Narrow"/>
                <a:ea typeface="Arial Narrow"/>
                <a:cs typeface="Arial Narrow"/>
                <a:sym typeface="Arial Narrow"/>
              </a:rPr>
              <a:t>Bronze Site</a:t>
            </a:r>
          </a:p>
          <a:p>
            <a:pPr algn="ctr" defTabSz="1219170">
              <a:buSzPct val="25000"/>
            </a:pPr>
            <a:r>
              <a:rPr lang="en-US" sz="1600" kern="0" dirty="0">
                <a:solidFill>
                  <a:srgbClr val="256396"/>
                </a:solidFill>
                <a:ea typeface="Arial"/>
                <a:cs typeface="Arial"/>
                <a:sym typeface="Arial"/>
              </a:rPr>
              <a:t>Single/dual</a:t>
            </a:r>
            <a:br>
              <a:rPr lang="en-US" sz="1600" kern="0" dirty="0">
                <a:solidFill>
                  <a:srgbClr val="256396"/>
                </a:solidFill>
                <a:ea typeface="Arial"/>
                <a:cs typeface="Arial"/>
                <a:sym typeface="Arial"/>
              </a:rPr>
            </a:br>
            <a:r>
              <a:rPr lang="en-US" sz="1600" kern="0" dirty="0">
                <a:solidFill>
                  <a:srgbClr val="256396"/>
                </a:solidFill>
                <a:ea typeface="Arial"/>
                <a:cs typeface="Arial"/>
                <a:sym typeface="Arial"/>
              </a:rPr>
              <a:t>Internet</a:t>
            </a:r>
          </a:p>
        </p:txBody>
      </p:sp>
      <p:pic>
        <p:nvPicPr>
          <p:cNvPr id="1052" name="Shape 1052"/>
          <p:cNvPicPr preferRelativeResize="0"/>
          <p:nvPr/>
        </p:nvPicPr>
        <p:blipFill rotWithShape="1">
          <a:blip r:embed="rId8">
            <a:alphaModFix/>
            <a:extLst>
              <a:ext uri="{BEBA8EAE-BF5A-486C-A8C5-ECC9F3942E4B}">
                <a14:imgProps xmlns:a14="http://schemas.microsoft.com/office/drawing/2010/main">
                  <a14:imgLayer r:embed="rId9">
                    <a14:imgEffect>
                      <a14:saturation sat="0"/>
                    </a14:imgEffect>
                  </a14:imgLayer>
                </a14:imgProps>
              </a:ext>
            </a:extLst>
          </a:blip>
          <a:srcRect/>
          <a:stretch/>
        </p:blipFill>
        <p:spPr>
          <a:xfrm>
            <a:off x="1880393" y="3560278"/>
            <a:ext cx="444328" cy="433887"/>
          </a:xfrm>
          <a:prstGeom prst="rect">
            <a:avLst/>
          </a:prstGeom>
          <a:noFill/>
          <a:ln>
            <a:noFill/>
          </a:ln>
        </p:spPr>
      </p:pic>
      <p:sp>
        <p:nvSpPr>
          <p:cNvPr id="1053" name="Shape 1053"/>
          <p:cNvSpPr/>
          <p:nvPr/>
        </p:nvSpPr>
        <p:spPr>
          <a:xfrm>
            <a:off x="1719987" y="1890315"/>
            <a:ext cx="2122807" cy="840763"/>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cxnSp>
        <p:nvCxnSpPr>
          <p:cNvPr id="1054" name="Shape 1054"/>
          <p:cNvCxnSpPr/>
          <p:nvPr/>
        </p:nvCxnSpPr>
        <p:spPr>
          <a:xfrm rot="10800000" flipH="1">
            <a:off x="6061519" y="3535739"/>
            <a:ext cx="2860988" cy="7927"/>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pic>
        <p:nvPicPr>
          <p:cNvPr id="1055" name="Shape 1055" descr="VeloCloud1000_Angle.png"/>
          <p:cNvPicPr preferRelativeResize="0"/>
          <p:nvPr/>
        </p:nvPicPr>
        <p:blipFill rotWithShape="1">
          <a:blip r:embed="rId10">
            <a:alphaModFix/>
          </a:blip>
          <a:srcRect/>
          <a:stretch/>
        </p:blipFill>
        <p:spPr>
          <a:xfrm>
            <a:off x="8901340" y="3273713"/>
            <a:ext cx="882321" cy="613507"/>
          </a:xfrm>
          <a:prstGeom prst="rect">
            <a:avLst/>
          </a:prstGeom>
          <a:noFill/>
          <a:ln>
            <a:noFill/>
          </a:ln>
        </p:spPr>
      </p:pic>
      <p:cxnSp>
        <p:nvCxnSpPr>
          <p:cNvPr id="1056" name="Shape 1056"/>
          <p:cNvCxnSpPr>
            <a:endCxn id="1055" idx="1"/>
          </p:cNvCxnSpPr>
          <p:nvPr/>
        </p:nvCxnSpPr>
        <p:spPr>
          <a:xfrm rot="10800000" flipH="1">
            <a:off x="6040539" y="3580467"/>
            <a:ext cx="2860800" cy="1270400"/>
          </a:xfrm>
          <a:prstGeom prst="straightConnector1">
            <a:avLst/>
          </a:prstGeom>
          <a:noFill/>
          <a:ln w="25400"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pic>
        <p:nvPicPr>
          <p:cNvPr id="1057" name="Shape 1057" descr="VeloCloud1000_Angle.png"/>
          <p:cNvPicPr preferRelativeResize="0"/>
          <p:nvPr/>
        </p:nvPicPr>
        <p:blipFill rotWithShape="1">
          <a:blip r:embed="rId10">
            <a:alphaModFix/>
          </a:blip>
          <a:srcRect/>
          <a:stretch/>
        </p:blipFill>
        <p:spPr>
          <a:xfrm>
            <a:off x="8913101" y="4470271"/>
            <a:ext cx="882321" cy="613507"/>
          </a:xfrm>
          <a:prstGeom prst="rect">
            <a:avLst/>
          </a:prstGeom>
          <a:noFill/>
          <a:ln>
            <a:noFill/>
          </a:ln>
        </p:spPr>
      </p:pic>
      <p:cxnSp>
        <p:nvCxnSpPr>
          <p:cNvPr id="1058" name="Shape 1058"/>
          <p:cNvCxnSpPr/>
          <p:nvPr/>
        </p:nvCxnSpPr>
        <p:spPr>
          <a:xfrm rot="10800000" flipH="1">
            <a:off x="6040350" y="4817925"/>
            <a:ext cx="2860988" cy="7927"/>
          </a:xfrm>
          <a:prstGeom prst="straightConnector1">
            <a:avLst/>
          </a:prstGeom>
          <a:noFill/>
          <a:ln w="25400"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59" name="Shape 1059"/>
          <p:cNvCxnSpPr/>
          <p:nvPr/>
        </p:nvCxnSpPr>
        <p:spPr>
          <a:xfrm>
            <a:off x="6040350" y="3543667"/>
            <a:ext cx="2860988" cy="1282184"/>
          </a:xfrm>
          <a:prstGeom prst="straightConnector1">
            <a:avLst/>
          </a:prstGeom>
          <a:noFill/>
          <a:ln w="25400"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sp>
        <p:nvSpPr>
          <p:cNvPr id="1060" name="Shape 1060"/>
          <p:cNvSpPr txBox="1"/>
          <p:nvPr/>
        </p:nvSpPr>
        <p:spPr>
          <a:xfrm>
            <a:off x="11106100" y="3261702"/>
            <a:ext cx="1085901" cy="533479"/>
          </a:xfrm>
          <a:prstGeom prst="rect">
            <a:avLst/>
          </a:prstGeom>
          <a:noFill/>
          <a:ln>
            <a:noFill/>
          </a:ln>
        </p:spPr>
        <p:txBody>
          <a:bodyPr lIns="121900" tIns="60933" rIns="121900" bIns="60933" anchor="t" anchorCtr="0">
            <a:noAutofit/>
          </a:bodyPr>
          <a:lstStyle/>
          <a:p>
            <a:pPr defTabSz="1219170">
              <a:buSzPct val="25000"/>
            </a:pPr>
            <a:r>
              <a:rPr lang="en-US" sz="1333" b="1" kern="0">
                <a:solidFill>
                  <a:srgbClr val="EF764D"/>
                </a:solidFill>
                <a:ea typeface="Arial"/>
                <a:cs typeface="Arial"/>
                <a:sym typeface="Arial"/>
              </a:rPr>
              <a:t>VeloCloud </a:t>
            </a:r>
          </a:p>
          <a:p>
            <a:pPr defTabSz="1219170">
              <a:buSzPct val="25000"/>
            </a:pPr>
            <a:r>
              <a:rPr lang="en-US" sz="1333" b="1" kern="0">
                <a:solidFill>
                  <a:srgbClr val="EF764D"/>
                </a:solidFill>
                <a:ea typeface="Arial"/>
                <a:cs typeface="Arial"/>
                <a:sym typeface="Arial"/>
              </a:rPr>
              <a:t>DC-WEST</a:t>
            </a:r>
          </a:p>
        </p:txBody>
      </p:sp>
      <p:sp>
        <p:nvSpPr>
          <p:cNvPr id="1061" name="Shape 1061"/>
          <p:cNvSpPr txBox="1"/>
          <p:nvPr/>
        </p:nvSpPr>
        <p:spPr>
          <a:xfrm>
            <a:off x="11108730" y="4559114"/>
            <a:ext cx="1083271" cy="533479"/>
          </a:xfrm>
          <a:prstGeom prst="rect">
            <a:avLst/>
          </a:prstGeom>
          <a:noFill/>
          <a:ln>
            <a:noFill/>
          </a:ln>
        </p:spPr>
        <p:txBody>
          <a:bodyPr lIns="121900" tIns="60933" rIns="121900" bIns="60933" anchor="t" anchorCtr="0">
            <a:noAutofit/>
          </a:bodyPr>
          <a:lstStyle/>
          <a:p>
            <a:pPr defTabSz="1219170">
              <a:buSzPct val="25000"/>
            </a:pPr>
            <a:r>
              <a:rPr lang="en-US" sz="1333" b="1" kern="0">
                <a:solidFill>
                  <a:srgbClr val="EF764D"/>
                </a:solidFill>
                <a:ea typeface="Arial"/>
                <a:cs typeface="Arial"/>
                <a:sym typeface="Arial"/>
              </a:rPr>
              <a:t>VeloCloud</a:t>
            </a:r>
          </a:p>
          <a:p>
            <a:pPr defTabSz="1219170">
              <a:buSzPct val="25000"/>
            </a:pPr>
            <a:r>
              <a:rPr lang="en-US" sz="1333" b="1" kern="0">
                <a:solidFill>
                  <a:srgbClr val="EF764D"/>
                </a:solidFill>
                <a:ea typeface="Arial"/>
                <a:cs typeface="Arial"/>
                <a:sym typeface="Arial"/>
              </a:rPr>
              <a:t>DC-EAST</a:t>
            </a:r>
          </a:p>
        </p:txBody>
      </p:sp>
      <p:cxnSp>
        <p:nvCxnSpPr>
          <p:cNvPr id="1062" name="Shape 1062"/>
          <p:cNvCxnSpPr/>
          <p:nvPr/>
        </p:nvCxnSpPr>
        <p:spPr>
          <a:xfrm>
            <a:off x="9353084" y="3952089"/>
            <a:ext cx="0" cy="450647"/>
          </a:xfrm>
          <a:prstGeom prst="straightConnector1">
            <a:avLst/>
          </a:prstGeom>
          <a:noFill/>
          <a:ln w="25400" cap="flat" cmpd="sng">
            <a:solidFill>
              <a:srgbClr val="777F84"/>
            </a:solidFill>
            <a:prstDash val="solid"/>
            <a:round/>
            <a:headEnd type="none" w="med" len="med"/>
            <a:tailEnd type="none" w="med" len="med"/>
          </a:ln>
          <a:effectLst>
            <a:outerShdw blurRad="39999" dist="20000" dir="5400000" rotWithShape="0">
              <a:srgbClr val="000000">
                <a:alpha val="37647"/>
              </a:srgbClr>
            </a:outerShdw>
          </a:effectLst>
        </p:spPr>
      </p:cxnSp>
      <p:sp>
        <p:nvSpPr>
          <p:cNvPr id="1063" name="Shape 1063"/>
          <p:cNvSpPr/>
          <p:nvPr/>
        </p:nvSpPr>
        <p:spPr>
          <a:xfrm>
            <a:off x="8695257" y="3131044"/>
            <a:ext cx="2410841" cy="840763"/>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064" name="Shape 1064"/>
          <p:cNvSpPr/>
          <p:nvPr/>
        </p:nvSpPr>
        <p:spPr>
          <a:xfrm>
            <a:off x="8695257" y="4415828"/>
            <a:ext cx="2410841" cy="840763"/>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065" name="Shape 1065"/>
          <p:cNvSpPr txBox="1"/>
          <p:nvPr/>
        </p:nvSpPr>
        <p:spPr>
          <a:xfrm>
            <a:off x="12975167" y="2296584"/>
            <a:ext cx="246221" cy="492443"/>
          </a:xfrm>
          <a:prstGeom prst="rect">
            <a:avLst/>
          </a:prstGeom>
          <a:noFill/>
          <a:ln>
            <a:noFill/>
          </a:ln>
        </p:spPr>
        <p:txBody>
          <a:bodyPr lIns="121900" tIns="60933" rIns="121900" bIns="60933" anchor="t" anchorCtr="0">
            <a:noAutofit/>
          </a:bodyPr>
          <a:lstStyle/>
          <a:p>
            <a:pPr defTabSz="1219170"/>
            <a:endParaRPr kern="0">
              <a:solidFill>
                <a:srgbClr val="000000"/>
              </a:solidFill>
              <a:ea typeface="Arial"/>
              <a:cs typeface="Arial"/>
              <a:sym typeface="Arial"/>
            </a:endParaRPr>
          </a:p>
        </p:txBody>
      </p:sp>
      <p:pic>
        <p:nvPicPr>
          <p:cNvPr id="1066" name="Shape 1066"/>
          <p:cNvPicPr preferRelativeResize="0"/>
          <p:nvPr/>
        </p:nvPicPr>
        <p:blipFill rotWithShape="1">
          <a:blip r:embed="rId11">
            <a:alphaModFix/>
          </a:blip>
          <a:srcRect/>
          <a:stretch/>
        </p:blipFill>
        <p:spPr>
          <a:xfrm>
            <a:off x="6157664" y="1471926"/>
            <a:ext cx="1968808" cy="418388"/>
          </a:xfrm>
          <a:prstGeom prst="rect">
            <a:avLst/>
          </a:prstGeom>
          <a:noFill/>
          <a:ln>
            <a:noFill/>
          </a:ln>
        </p:spPr>
      </p:pic>
      <p:pic>
        <p:nvPicPr>
          <p:cNvPr id="1067" name="Shape 1067"/>
          <p:cNvPicPr preferRelativeResize="0"/>
          <p:nvPr/>
        </p:nvPicPr>
        <p:blipFill rotWithShape="1">
          <a:blip r:embed="rId12">
            <a:alphaModFix/>
          </a:blip>
          <a:srcRect/>
          <a:stretch/>
        </p:blipFill>
        <p:spPr>
          <a:xfrm>
            <a:off x="8647465" y="2857569"/>
            <a:ext cx="2833545" cy="221264"/>
          </a:xfrm>
          <a:prstGeom prst="rect">
            <a:avLst/>
          </a:prstGeom>
          <a:noFill/>
          <a:ln>
            <a:noFill/>
          </a:ln>
        </p:spPr>
      </p:pic>
      <p:pic>
        <p:nvPicPr>
          <p:cNvPr id="1068" name="Shape 1068"/>
          <p:cNvPicPr preferRelativeResize="0"/>
          <p:nvPr/>
        </p:nvPicPr>
        <p:blipFill rotWithShape="1">
          <a:blip r:embed="rId13">
            <a:alphaModFix/>
          </a:blip>
          <a:srcRect/>
          <a:stretch/>
        </p:blipFill>
        <p:spPr>
          <a:xfrm>
            <a:off x="8871104" y="5336277"/>
            <a:ext cx="2802965" cy="273119"/>
          </a:xfrm>
          <a:prstGeom prst="rect">
            <a:avLst/>
          </a:prstGeom>
          <a:noFill/>
          <a:ln>
            <a:noFill/>
          </a:ln>
        </p:spPr>
      </p:pic>
      <p:pic>
        <p:nvPicPr>
          <p:cNvPr id="1069" name="Shape 1069"/>
          <p:cNvPicPr preferRelativeResize="0"/>
          <p:nvPr/>
        </p:nvPicPr>
        <p:blipFill rotWithShape="1">
          <a:blip r:embed="rId14">
            <a:alphaModFix/>
          </a:blip>
          <a:srcRect/>
          <a:stretch/>
        </p:blipFill>
        <p:spPr>
          <a:xfrm>
            <a:off x="8570426" y="1380989"/>
            <a:ext cx="3341821" cy="965564"/>
          </a:xfrm>
          <a:prstGeom prst="rect">
            <a:avLst/>
          </a:prstGeom>
          <a:noFill/>
          <a:ln>
            <a:noFill/>
          </a:ln>
        </p:spPr>
      </p:pic>
      <p:sp>
        <p:nvSpPr>
          <p:cNvPr id="1070" name="Shape 1070"/>
          <p:cNvSpPr/>
          <p:nvPr/>
        </p:nvSpPr>
        <p:spPr>
          <a:xfrm>
            <a:off x="8141536" y="1411269"/>
            <a:ext cx="455081" cy="327240"/>
          </a:xfrm>
          <a:prstGeom prst="rightArrow">
            <a:avLst>
              <a:gd name="adj1" fmla="val 50000"/>
              <a:gd name="adj2" fmla="val 50000"/>
            </a:avLst>
          </a:prstGeom>
          <a:gradFill>
            <a:gsLst>
              <a:gs pos="0">
                <a:srgbClr val="00589B"/>
              </a:gs>
              <a:gs pos="100000">
                <a:srgbClr val="A1B9E7"/>
              </a:gs>
            </a:gsLst>
            <a:lin ang="16200000" scaled="0"/>
          </a:gradFill>
          <a:ln w="9525" cap="flat" cmpd="sng">
            <a:solidFill>
              <a:srgbClr val="005286"/>
            </a:solidFill>
            <a:prstDash val="solid"/>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cxnSp>
        <p:nvCxnSpPr>
          <p:cNvPr id="1071" name="Shape 1071"/>
          <p:cNvCxnSpPr>
            <a:cxnSpLocks/>
            <a:stCxn id="1067" idx="1"/>
          </p:cNvCxnSpPr>
          <p:nvPr/>
        </p:nvCxnSpPr>
        <p:spPr>
          <a:xfrm flipH="1" flipV="1">
            <a:off x="5847465" y="2296440"/>
            <a:ext cx="2800000" cy="671763"/>
          </a:xfrm>
          <a:prstGeom prst="straightConnector1">
            <a:avLst/>
          </a:prstGeom>
          <a:noFill/>
          <a:ln w="25400" cap="flat" cmpd="sng">
            <a:solidFill>
              <a:schemeClr val="accent1"/>
            </a:solidFill>
            <a:prstDash val="dot"/>
            <a:round/>
            <a:headEnd type="none" w="med" len="med"/>
            <a:tailEnd type="stealth" w="lg" len="lg"/>
          </a:ln>
          <a:effectLst>
            <a:outerShdw blurRad="39999" dist="20000" dir="5400000" rotWithShape="0">
              <a:srgbClr val="000000">
                <a:alpha val="37647"/>
              </a:srgbClr>
            </a:outerShdw>
          </a:effectLst>
        </p:spPr>
      </p:cxnSp>
      <p:cxnSp>
        <p:nvCxnSpPr>
          <p:cNvPr id="1072" name="Shape 1072"/>
          <p:cNvCxnSpPr>
            <a:cxnSpLocks/>
            <a:stCxn id="1068" idx="1"/>
          </p:cNvCxnSpPr>
          <p:nvPr/>
        </p:nvCxnSpPr>
        <p:spPr>
          <a:xfrm flipH="1" flipV="1">
            <a:off x="5856304" y="2330601"/>
            <a:ext cx="3014800" cy="3142235"/>
          </a:xfrm>
          <a:prstGeom prst="straightConnector1">
            <a:avLst/>
          </a:prstGeom>
          <a:noFill/>
          <a:ln w="25400" cap="flat" cmpd="sng">
            <a:solidFill>
              <a:schemeClr val="accent1"/>
            </a:solidFill>
            <a:prstDash val="dot"/>
            <a:round/>
            <a:headEnd type="none" w="med" len="med"/>
            <a:tailEnd type="stealth" w="lg" len="lg"/>
          </a:ln>
          <a:effectLst>
            <a:outerShdw blurRad="39999" dist="20000" dir="5400000" rotWithShape="0">
              <a:srgbClr val="000000">
                <a:alpha val="37647"/>
              </a:srgbClr>
            </a:outerShdw>
          </a:effectLst>
        </p:spPr>
      </p:cxnSp>
      <p:sp>
        <p:nvSpPr>
          <p:cNvPr id="1073" name="Shape 1073"/>
          <p:cNvSpPr txBox="1"/>
          <p:nvPr/>
        </p:nvSpPr>
        <p:spPr>
          <a:xfrm rot="2568893">
            <a:off x="6060689" y="2764672"/>
            <a:ext cx="1565313" cy="328293"/>
          </a:xfrm>
          <a:prstGeom prst="rect">
            <a:avLst/>
          </a:prstGeom>
          <a:noFill/>
          <a:ln>
            <a:noFill/>
          </a:ln>
        </p:spPr>
        <p:txBody>
          <a:bodyPr lIns="121900" tIns="60933" rIns="121900" bIns="60933" anchor="t" anchorCtr="0">
            <a:noAutofit/>
          </a:bodyPr>
          <a:lstStyle/>
          <a:p>
            <a:pPr algn="ctr" defTabSz="1219170">
              <a:buSzPct val="25000"/>
            </a:pPr>
            <a:r>
              <a:rPr lang="en-US" sz="1333" kern="0">
                <a:solidFill>
                  <a:srgbClr val="000000"/>
                </a:solidFill>
                <a:ea typeface="Arial"/>
                <a:cs typeface="Arial"/>
                <a:sym typeface="Arial"/>
              </a:rPr>
              <a:t>Route Learning</a:t>
            </a:r>
          </a:p>
        </p:txBody>
      </p:sp>
      <p:sp>
        <p:nvSpPr>
          <p:cNvPr id="1074" name="Shape 1074"/>
          <p:cNvSpPr txBox="1"/>
          <p:nvPr/>
        </p:nvSpPr>
        <p:spPr>
          <a:xfrm>
            <a:off x="3892896" y="989044"/>
            <a:ext cx="1865301" cy="287257"/>
          </a:xfrm>
          <a:prstGeom prst="rect">
            <a:avLst/>
          </a:prstGeom>
          <a:noFill/>
          <a:ln>
            <a:noFill/>
          </a:ln>
        </p:spPr>
        <p:txBody>
          <a:bodyPr lIns="121900" tIns="60933" rIns="121900" bIns="60933" anchor="t" anchorCtr="0">
            <a:noAutofit/>
          </a:bodyPr>
          <a:lstStyle/>
          <a:p>
            <a:pPr algn="ctr" defTabSz="1219170">
              <a:buSzPct val="25000"/>
            </a:pPr>
            <a:r>
              <a:rPr lang="en-US" sz="1333" b="1" kern="0" dirty="0" err="1">
                <a:solidFill>
                  <a:srgbClr val="EF764D"/>
                </a:solidFill>
                <a:ea typeface="Arial"/>
                <a:cs typeface="Arial"/>
                <a:sym typeface="Arial"/>
              </a:rPr>
              <a:t>VeloCloud</a:t>
            </a:r>
            <a:r>
              <a:rPr lang="en-US" sz="1333" b="1" kern="0" dirty="0">
                <a:solidFill>
                  <a:srgbClr val="EF764D"/>
                </a:solidFill>
                <a:ea typeface="Arial"/>
                <a:cs typeface="Arial"/>
                <a:sym typeface="Arial"/>
              </a:rPr>
              <a:t> Orchestrator</a:t>
            </a:r>
          </a:p>
        </p:txBody>
      </p:sp>
      <p:pic>
        <p:nvPicPr>
          <p:cNvPr id="1075" name="Shape 1075"/>
          <p:cNvPicPr preferRelativeResize="0"/>
          <p:nvPr/>
        </p:nvPicPr>
        <p:blipFill rotWithShape="1">
          <a:blip r:embed="rId8">
            <a:alphaModFix/>
            <a:extLst>
              <a:ext uri="{BEBA8EAE-BF5A-486C-A8C5-ECC9F3942E4B}">
                <a14:imgProps xmlns:a14="http://schemas.microsoft.com/office/drawing/2010/main">
                  <a14:imgLayer r:embed="rId9">
                    <a14:imgEffect>
                      <a14:saturation sat="0"/>
                    </a14:imgEffect>
                  </a14:imgLayer>
                </a14:imgProps>
              </a:ext>
            </a:extLst>
          </a:blip>
          <a:srcRect/>
          <a:stretch/>
        </p:blipFill>
        <p:spPr>
          <a:xfrm>
            <a:off x="10461976" y="3297647"/>
            <a:ext cx="444328" cy="433887"/>
          </a:xfrm>
          <a:prstGeom prst="rect">
            <a:avLst/>
          </a:prstGeom>
          <a:noFill/>
          <a:ln>
            <a:noFill/>
          </a:ln>
        </p:spPr>
      </p:pic>
      <p:cxnSp>
        <p:nvCxnSpPr>
          <p:cNvPr id="1076" name="Shape 1076"/>
          <p:cNvCxnSpPr/>
          <p:nvPr/>
        </p:nvCxnSpPr>
        <p:spPr>
          <a:xfrm rot="10800000" flipH="1">
            <a:off x="9783661" y="3556667"/>
            <a:ext cx="678315" cy="111"/>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1077" name="Shape 1077"/>
          <p:cNvCxnSpPr/>
          <p:nvPr/>
        </p:nvCxnSpPr>
        <p:spPr>
          <a:xfrm>
            <a:off x="9644218" y="3699977"/>
            <a:ext cx="891380" cy="0"/>
          </a:xfrm>
          <a:prstGeom prst="straightConnector1">
            <a:avLst/>
          </a:prstGeom>
          <a:noFill/>
          <a:ln w="25400" cap="flat" cmpd="sng">
            <a:solidFill>
              <a:schemeClr val="accent1"/>
            </a:solidFill>
            <a:prstDash val="dot"/>
            <a:round/>
            <a:headEnd type="stealth" w="lg" len="lg"/>
            <a:tailEnd type="stealth" w="lg" len="lg"/>
          </a:ln>
          <a:effectLst>
            <a:outerShdw blurRad="39999" dist="20000" dir="5400000" rotWithShape="0">
              <a:srgbClr val="000000">
                <a:alpha val="37647"/>
              </a:srgbClr>
            </a:outerShdw>
          </a:effectLst>
        </p:spPr>
      </p:cxnSp>
      <p:sp>
        <p:nvSpPr>
          <p:cNvPr id="1078" name="Shape 1078"/>
          <p:cNvSpPr txBox="1"/>
          <p:nvPr/>
        </p:nvSpPr>
        <p:spPr>
          <a:xfrm>
            <a:off x="9752020" y="3721016"/>
            <a:ext cx="732097" cy="287257"/>
          </a:xfrm>
          <a:prstGeom prst="rect">
            <a:avLst/>
          </a:prstGeom>
          <a:noFill/>
          <a:ln>
            <a:noFill/>
          </a:ln>
        </p:spPr>
        <p:txBody>
          <a:bodyPr lIns="121900" tIns="60933" rIns="121900" bIns="60933" anchor="t" anchorCtr="0">
            <a:noAutofit/>
          </a:bodyPr>
          <a:lstStyle/>
          <a:p>
            <a:pPr defTabSz="1219170">
              <a:buSzPct val="25000"/>
            </a:pPr>
            <a:r>
              <a:rPr lang="en-US" sz="1067" kern="0" dirty="0">
                <a:solidFill>
                  <a:srgbClr val="000000"/>
                </a:solidFill>
                <a:ea typeface="Arial"/>
                <a:cs typeface="Arial"/>
                <a:sym typeface="Arial"/>
              </a:rPr>
              <a:t>OSPF or BGP</a:t>
            </a:r>
          </a:p>
        </p:txBody>
      </p:sp>
      <p:sp>
        <p:nvSpPr>
          <p:cNvPr id="1079" name="Shape 1079"/>
          <p:cNvSpPr txBox="1"/>
          <p:nvPr/>
        </p:nvSpPr>
        <p:spPr>
          <a:xfrm>
            <a:off x="6180109" y="1922378"/>
            <a:ext cx="1946363" cy="287257"/>
          </a:xfrm>
          <a:prstGeom prst="rect">
            <a:avLst/>
          </a:prstGeom>
          <a:noFill/>
          <a:ln>
            <a:noFill/>
          </a:ln>
        </p:spPr>
        <p:txBody>
          <a:bodyPr lIns="121900" tIns="60933" rIns="121900" bIns="60933" anchor="t" anchorCtr="0">
            <a:noAutofit/>
          </a:bodyPr>
          <a:lstStyle/>
          <a:p>
            <a:pPr defTabSz="1219170">
              <a:buSzPct val="25000"/>
            </a:pPr>
            <a:r>
              <a:rPr lang="en-US" sz="1067" b="1" kern="0" dirty="0" err="1">
                <a:solidFill>
                  <a:srgbClr val="EF764D"/>
                </a:solidFill>
                <a:ea typeface="Arial"/>
                <a:cs typeface="Arial"/>
                <a:sym typeface="Arial"/>
              </a:rPr>
              <a:t>VeloCloud</a:t>
            </a:r>
            <a:r>
              <a:rPr lang="en-US" sz="1067" b="1" kern="0" dirty="0">
                <a:solidFill>
                  <a:srgbClr val="EF764D"/>
                </a:solidFill>
                <a:ea typeface="Arial"/>
                <a:cs typeface="Arial"/>
                <a:sym typeface="Arial"/>
              </a:rPr>
              <a:t> Controller (Function of Gateway)</a:t>
            </a:r>
          </a:p>
        </p:txBody>
      </p:sp>
      <p:sp>
        <p:nvSpPr>
          <p:cNvPr id="1081" name="Shape 1081"/>
          <p:cNvSpPr txBox="1"/>
          <p:nvPr/>
        </p:nvSpPr>
        <p:spPr>
          <a:xfrm>
            <a:off x="1988337" y="1858705"/>
            <a:ext cx="1743452" cy="223889"/>
          </a:xfrm>
          <a:prstGeom prst="rect">
            <a:avLst/>
          </a:prstGeom>
          <a:noFill/>
          <a:ln>
            <a:noFill/>
          </a:ln>
        </p:spPr>
        <p:txBody>
          <a:bodyPr lIns="121900" tIns="60933" rIns="121900" bIns="60933" anchor="t" anchorCtr="0">
            <a:noAutofit/>
          </a:bodyPr>
          <a:lstStyle/>
          <a:p>
            <a:pPr algn="ctr" defTabSz="1219170">
              <a:buSzPct val="25000"/>
            </a:pPr>
            <a:r>
              <a:rPr lang="en-US" sz="1333" b="1" kern="0" dirty="0" err="1">
                <a:solidFill>
                  <a:srgbClr val="E85F1A"/>
                </a:solidFill>
                <a:ea typeface="Arial"/>
                <a:cs typeface="Arial"/>
                <a:sym typeface="Arial"/>
              </a:rPr>
              <a:t>VeloCloud</a:t>
            </a:r>
            <a:r>
              <a:rPr lang="en-US" sz="1333" b="1" kern="0" dirty="0">
                <a:solidFill>
                  <a:srgbClr val="E85F1A"/>
                </a:solidFill>
                <a:ea typeface="Arial"/>
                <a:cs typeface="Arial"/>
                <a:sym typeface="Arial"/>
              </a:rPr>
              <a:t> Edge</a:t>
            </a:r>
          </a:p>
        </p:txBody>
      </p:sp>
      <p:sp>
        <p:nvSpPr>
          <p:cNvPr id="1082" name="Shape 1082"/>
          <p:cNvSpPr txBox="1"/>
          <p:nvPr/>
        </p:nvSpPr>
        <p:spPr>
          <a:xfrm>
            <a:off x="2055899" y="3013343"/>
            <a:ext cx="1708775" cy="248359"/>
          </a:xfrm>
          <a:prstGeom prst="rect">
            <a:avLst/>
          </a:prstGeom>
          <a:noFill/>
          <a:ln>
            <a:noFill/>
          </a:ln>
        </p:spPr>
        <p:txBody>
          <a:bodyPr lIns="121900" tIns="60933" rIns="121900" bIns="60933" anchor="t" anchorCtr="0">
            <a:noAutofit/>
          </a:bodyPr>
          <a:lstStyle/>
          <a:p>
            <a:pPr algn="ctr" defTabSz="1219170">
              <a:buSzPct val="25000"/>
            </a:pPr>
            <a:r>
              <a:rPr lang="en-US" sz="1333" b="1" kern="0">
                <a:solidFill>
                  <a:srgbClr val="E85F1A"/>
                </a:solidFill>
                <a:ea typeface="Arial"/>
                <a:cs typeface="Arial"/>
                <a:sym typeface="Arial"/>
              </a:rPr>
              <a:t>VeloCloud</a:t>
            </a:r>
            <a:r>
              <a:rPr lang="en-US" sz="1333" b="1" kern="0" dirty="0">
                <a:solidFill>
                  <a:srgbClr val="E85F1A"/>
                </a:solidFill>
                <a:ea typeface="Arial"/>
                <a:cs typeface="Arial"/>
                <a:sym typeface="Arial"/>
              </a:rPr>
              <a:t> Edge</a:t>
            </a:r>
          </a:p>
        </p:txBody>
      </p:sp>
      <p:sp>
        <p:nvSpPr>
          <p:cNvPr id="1083" name="Shape 1083"/>
          <p:cNvSpPr txBox="1"/>
          <p:nvPr/>
        </p:nvSpPr>
        <p:spPr>
          <a:xfrm>
            <a:off x="8596617" y="3093598"/>
            <a:ext cx="1606380" cy="287257"/>
          </a:xfrm>
          <a:prstGeom prst="rect">
            <a:avLst/>
          </a:prstGeom>
          <a:noFill/>
          <a:ln>
            <a:noFill/>
          </a:ln>
        </p:spPr>
        <p:txBody>
          <a:bodyPr lIns="121900" tIns="60933" rIns="121900" bIns="60933" anchor="t" anchorCtr="0">
            <a:noAutofit/>
          </a:bodyPr>
          <a:lstStyle/>
          <a:p>
            <a:pPr algn="ctr" defTabSz="1219170">
              <a:buSzPct val="25000"/>
            </a:pPr>
            <a:r>
              <a:rPr lang="en-US" sz="1067" b="1" kern="0">
                <a:solidFill>
                  <a:srgbClr val="E85F1A"/>
                </a:solidFill>
                <a:ea typeface="Arial"/>
                <a:cs typeface="Arial"/>
                <a:sym typeface="Arial"/>
              </a:rPr>
              <a:t>VeloCloud Hub Edge</a:t>
            </a:r>
          </a:p>
        </p:txBody>
      </p:sp>
      <p:sp>
        <p:nvSpPr>
          <p:cNvPr id="1084" name="Shape 1084"/>
          <p:cNvSpPr txBox="1"/>
          <p:nvPr/>
        </p:nvSpPr>
        <p:spPr>
          <a:xfrm>
            <a:off x="8695257" y="5018657"/>
            <a:ext cx="1606380" cy="287257"/>
          </a:xfrm>
          <a:prstGeom prst="rect">
            <a:avLst/>
          </a:prstGeom>
          <a:noFill/>
          <a:ln>
            <a:noFill/>
          </a:ln>
        </p:spPr>
        <p:txBody>
          <a:bodyPr lIns="121900" tIns="60933" rIns="121900" bIns="60933" anchor="t" anchorCtr="0">
            <a:noAutofit/>
          </a:bodyPr>
          <a:lstStyle/>
          <a:p>
            <a:pPr algn="ctr" defTabSz="1219170">
              <a:buSzPct val="25000"/>
            </a:pPr>
            <a:r>
              <a:rPr lang="en-US" sz="1067" b="1" kern="0">
                <a:solidFill>
                  <a:srgbClr val="E85F1A"/>
                </a:solidFill>
                <a:ea typeface="Arial"/>
                <a:cs typeface="Arial"/>
                <a:sym typeface="Arial"/>
              </a:rPr>
              <a:t>VeloCloud Hub Edge</a:t>
            </a:r>
          </a:p>
        </p:txBody>
      </p:sp>
      <p:cxnSp>
        <p:nvCxnSpPr>
          <p:cNvPr id="1085" name="Shape 1085"/>
          <p:cNvCxnSpPr/>
          <p:nvPr/>
        </p:nvCxnSpPr>
        <p:spPr>
          <a:xfrm flipH="1">
            <a:off x="3442493" y="2085378"/>
            <a:ext cx="1893507" cy="261175"/>
          </a:xfrm>
          <a:prstGeom prst="straightConnector1">
            <a:avLst/>
          </a:prstGeom>
          <a:noFill/>
          <a:ln w="25400" cap="flat" cmpd="sng">
            <a:solidFill>
              <a:schemeClr val="accent1"/>
            </a:solidFill>
            <a:prstDash val="dot"/>
            <a:round/>
            <a:headEnd type="none" w="med" len="med"/>
            <a:tailEnd type="stealth" w="lg" len="lg"/>
          </a:ln>
          <a:effectLst>
            <a:outerShdw blurRad="39999" dist="20000" dir="5400000" rotWithShape="0">
              <a:srgbClr val="000000">
                <a:alpha val="37647"/>
              </a:srgbClr>
            </a:outerShdw>
          </a:effectLst>
        </p:spPr>
      </p:cxnSp>
      <p:cxnSp>
        <p:nvCxnSpPr>
          <p:cNvPr id="1086" name="Shape 1086"/>
          <p:cNvCxnSpPr/>
          <p:nvPr/>
        </p:nvCxnSpPr>
        <p:spPr>
          <a:xfrm flipH="1">
            <a:off x="3397977" y="2296585"/>
            <a:ext cx="2209952" cy="1175295"/>
          </a:xfrm>
          <a:prstGeom prst="straightConnector1">
            <a:avLst/>
          </a:prstGeom>
          <a:noFill/>
          <a:ln w="25400" cap="flat" cmpd="sng">
            <a:solidFill>
              <a:schemeClr val="accent1"/>
            </a:solidFill>
            <a:prstDash val="dot"/>
            <a:round/>
            <a:headEnd type="none" w="med" len="med"/>
            <a:tailEnd type="stealth" w="lg" len="lg"/>
          </a:ln>
          <a:effectLst>
            <a:outerShdw blurRad="39999" dist="20000" dir="5400000" rotWithShape="0">
              <a:srgbClr val="000000">
                <a:alpha val="37647"/>
              </a:srgbClr>
            </a:outerShdw>
          </a:effectLst>
        </p:spPr>
      </p:cxnSp>
      <p:sp>
        <p:nvSpPr>
          <p:cNvPr id="1087" name="Shape 1087"/>
          <p:cNvSpPr txBox="1"/>
          <p:nvPr/>
        </p:nvSpPr>
        <p:spPr>
          <a:xfrm rot="-1150284">
            <a:off x="3724071" y="2371324"/>
            <a:ext cx="1841660" cy="287257"/>
          </a:xfrm>
          <a:prstGeom prst="rect">
            <a:avLst/>
          </a:prstGeom>
          <a:noFill/>
          <a:ln>
            <a:noFill/>
          </a:ln>
        </p:spPr>
        <p:txBody>
          <a:bodyPr lIns="121900" tIns="60933" rIns="121900" bIns="60933" anchor="t" anchorCtr="0">
            <a:noAutofit/>
          </a:bodyPr>
          <a:lstStyle/>
          <a:p>
            <a:pPr algn="ctr" defTabSz="1219170">
              <a:buSzPct val="25000"/>
            </a:pPr>
            <a:r>
              <a:rPr lang="en-US" sz="1067" kern="0">
                <a:solidFill>
                  <a:srgbClr val="000000"/>
                </a:solidFill>
                <a:ea typeface="Arial"/>
                <a:cs typeface="Arial"/>
                <a:sym typeface="Arial"/>
              </a:rPr>
              <a:t>SD-WAN Programmability</a:t>
            </a:r>
          </a:p>
        </p:txBody>
      </p:sp>
      <p:cxnSp>
        <p:nvCxnSpPr>
          <p:cNvPr id="1088" name="Shape 1088"/>
          <p:cNvCxnSpPr/>
          <p:nvPr/>
        </p:nvCxnSpPr>
        <p:spPr>
          <a:xfrm rot="10800000" flipH="1">
            <a:off x="2325795" y="3604773"/>
            <a:ext cx="519731" cy="195383"/>
          </a:xfrm>
          <a:prstGeom prst="straightConnector1">
            <a:avLst/>
          </a:prstGeom>
          <a:noFill/>
          <a:ln w="25400" cap="flat" cmpd="sng">
            <a:solidFill>
              <a:schemeClr val="accent1"/>
            </a:solidFill>
            <a:prstDash val="dot"/>
            <a:round/>
            <a:headEnd type="stealth" w="lg" len="lg"/>
            <a:tailEnd type="stealth" w="lg" len="lg"/>
          </a:ln>
          <a:effectLst>
            <a:outerShdw blurRad="39999" dist="20000" dir="5400000" rotWithShape="0">
              <a:srgbClr val="000000">
                <a:alpha val="37647"/>
              </a:srgbClr>
            </a:outerShdw>
          </a:effectLst>
        </p:spPr>
      </p:cxnSp>
      <p:sp>
        <p:nvSpPr>
          <p:cNvPr id="1089" name="Shape 1089"/>
          <p:cNvSpPr txBox="1"/>
          <p:nvPr/>
        </p:nvSpPr>
        <p:spPr>
          <a:xfrm>
            <a:off x="1974579" y="3237388"/>
            <a:ext cx="971896" cy="246221"/>
          </a:xfrm>
          <a:prstGeom prst="rect">
            <a:avLst/>
          </a:prstGeom>
          <a:noFill/>
          <a:ln>
            <a:noFill/>
          </a:ln>
        </p:spPr>
        <p:txBody>
          <a:bodyPr lIns="121900" tIns="60933" rIns="121900" bIns="60933" anchor="t" anchorCtr="0">
            <a:noAutofit/>
          </a:bodyPr>
          <a:lstStyle/>
          <a:p>
            <a:pPr algn="ctr" defTabSz="1219170">
              <a:buSzPct val="25000"/>
            </a:pPr>
            <a:r>
              <a:rPr lang="en-US" sz="800" kern="0" dirty="0">
                <a:solidFill>
                  <a:srgbClr val="000000"/>
                </a:solidFill>
                <a:ea typeface="Arial"/>
                <a:cs typeface="Arial"/>
                <a:sym typeface="Arial"/>
              </a:rPr>
              <a:t>OSPF or BGP</a:t>
            </a:r>
          </a:p>
        </p:txBody>
      </p:sp>
      <p:cxnSp>
        <p:nvCxnSpPr>
          <p:cNvPr id="1090" name="Shape 1090"/>
          <p:cNvCxnSpPr/>
          <p:nvPr/>
        </p:nvCxnSpPr>
        <p:spPr>
          <a:xfrm>
            <a:off x="10684139" y="3731534"/>
            <a:ext cx="0" cy="117633"/>
          </a:xfrm>
          <a:prstGeom prst="straightConnector1">
            <a:avLst/>
          </a:prstGeom>
          <a:noFill/>
          <a:ln w="25400"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pic>
        <p:nvPicPr>
          <p:cNvPr id="1091" name="Shape 1091"/>
          <p:cNvPicPr preferRelativeResize="0"/>
          <p:nvPr/>
        </p:nvPicPr>
        <p:blipFill rotWithShape="1">
          <a:blip r:embed="rId15">
            <a:alphaModFix/>
          </a:blip>
          <a:srcRect/>
          <a:stretch/>
        </p:blipFill>
        <p:spPr>
          <a:xfrm>
            <a:off x="10375260" y="3777220"/>
            <a:ext cx="721491" cy="368584"/>
          </a:xfrm>
          <a:prstGeom prst="rect">
            <a:avLst/>
          </a:prstGeom>
          <a:solidFill>
            <a:schemeClr val="lt1"/>
          </a:solidFill>
          <a:ln>
            <a:noFill/>
          </a:ln>
        </p:spPr>
      </p:pic>
      <p:sp>
        <p:nvSpPr>
          <p:cNvPr id="1092" name="Shape 1092"/>
          <p:cNvSpPr txBox="1"/>
          <p:nvPr/>
        </p:nvSpPr>
        <p:spPr>
          <a:xfrm>
            <a:off x="10283351" y="4039951"/>
            <a:ext cx="1390719" cy="246221"/>
          </a:xfrm>
          <a:prstGeom prst="rect">
            <a:avLst/>
          </a:prstGeom>
          <a:noFill/>
          <a:ln>
            <a:noFill/>
          </a:ln>
        </p:spPr>
        <p:txBody>
          <a:bodyPr lIns="121900" tIns="60933" rIns="121900" bIns="60933" anchor="t" anchorCtr="0">
            <a:noAutofit/>
          </a:bodyPr>
          <a:lstStyle/>
          <a:p>
            <a:pPr algn="ctr" defTabSz="1219170">
              <a:buSzPct val="25000"/>
            </a:pPr>
            <a:r>
              <a:rPr lang="en-US" sz="1333" kern="0" dirty="0">
                <a:solidFill>
                  <a:srgbClr val="000000"/>
                </a:solidFill>
                <a:ea typeface="Arial"/>
                <a:cs typeface="Arial"/>
                <a:sym typeface="Arial"/>
              </a:rPr>
              <a:t>172.30.0.0/24</a:t>
            </a:r>
          </a:p>
        </p:txBody>
      </p:sp>
      <p:sp>
        <p:nvSpPr>
          <p:cNvPr id="1093" name="Shape 1093"/>
          <p:cNvSpPr/>
          <p:nvPr/>
        </p:nvSpPr>
        <p:spPr>
          <a:xfrm>
            <a:off x="4521071" y="5609396"/>
            <a:ext cx="4977375" cy="908432"/>
          </a:xfrm>
          <a:prstGeom prst="rect">
            <a:avLst/>
          </a:prstGeom>
          <a:noFill/>
          <a:ln>
            <a:noFill/>
          </a:ln>
        </p:spPr>
        <p:txBody>
          <a:bodyPr lIns="121900" tIns="60933" rIns="121900" bIns="60933" anchor="t" anchorCtr="0">
            <a:noAutofit/>
          </a:bodyPr>
          <a:lstStyle/>
          <a:p>
            <a:pPr marL="154513" indent="-154513" defTabSz="1219170">
              <a:buClr>
                <a:srgbClr val="256396"/>
              </a:buClr>
              <a:buSzPct val="100000"/>
              <a:buFont typeface="Arial"/>
              <a:buChar char="•"/>
            </a:pPr>
            <a:r>
              <a:rPr lang="en-US" sz="1600" kern="0" dirty="0">
                <a:solidFill>
                  <a:srgbClr val="256396"/>
                </a:solidFill>
                <a:ea typeface="Arial"/>
                <a:cs typeface="Arial"/>
                <a:sym typeface="Arial"/>
              </a:rPr>
              <a:t>Routing (BGP or OSPF) enabled on multiple sites</a:t>
            </a:r>
          </a:p>
          <a:p>
            <a:pPr marL="154513" indent="-154513" defTabSz="1219170">
              <a:buClr>
                <a:srgbClr val="256396"/>
              </a:buClr>
              <a:buSzPct val="100000"/>
              <a:buFont typeface="Arial"/>
              <a:buChar char="•"/>
            </a:pPr>
            <a:r>
              <a:rPr lang="en-US" sz="1600" kern="0" dirty="0">
                <a:solidFill>
                  <a:srgbClr val="256396"/>
                </a:solidFill>
                <a:ea typeface="Arial"/>
                <a:cs typeface="Arial"/>
                <a:sym typeface="Arial"/>
              </a:rPr>
              <a:t>Enterprise wide route visibility &amp; control </a:t>
            </a:r>
          </a:p>
          <a:p>
            <a:pPr marL="154513" indent="-154513" defTabSz="1219170">
              <a:buClr>
                <a:srgbClr val="256396"/>
              </a:buClr>
              <a:buSzPct val="100000"/>
              <a:buFont typeface="Arial"/>
              <a:buChar char="•"/>
            </a:pPr>
            <a:r>
              <a:rPr lang="en-US" sz="1600" kern="0" dirty="0">
                <a:solidFill>
                  <a:srgbClr val="256396"/>
                </a:solidFill>
                <a:ea typeface="Arial"/>
                <a:cs typeface="Arial"/>
                <a:sym typeface="Arial"/>
              </a:rPr>
              <a:t>One-click full or partial overlay programming</a:t>
            </a:r>
          </a:p>
        </p:txBody>
      </p:sp>
      <p:sp>
        <p:nvSpPr>
          <p:cNvPr id="65" name="TextBox 64"/>
          <p:cNvSpPr txBox="1"/>
          <p:nvPr/>
        </p:nvSpPr>
        <p:spPr>
          <a:xfrm flipH="1">
            <a:off x="309357" y="5668613"/>
            <a:ext cx="3902439" cy="666977"/>
          </a:xfrm>
          <a:prstGeom prst="rect">
            <a:avLst/>
          </a:prstGeom>
          <a:noFill/>
          <a:ln>
            <a:solidFill>
              <a:srgbClr val="0000FF"/>
            </a:solidFill>
          </a:ln>
        </p:spPr>
        <p:txBody>
          <a:bodyPr wrap="square" rtlCol="0">
            <a:spAutoFit/>
          </a:bodyPr>
          <a:lstStyle/>
          <a:p>
            <a:r>
              <a:rPr lang="en-US" sz="1867" i="1" dirty="0">
                <a:solidFill>
                  <a:srgbClr val="0070C0"/>
                </a:solidFill>
              </a:rPr>
              <a:t>“SD-WAN Route programing with Enterprise wide View and Control”</a:t>
            </a:r>
            <a:endParaRPr lang="en-US" sz="1867" i="1" dirty="0">
              <a:solidFill>
                <a:srgbClr val="FFFFFF"/>
              </a:solidFill>
            </a:endParaRPr>
          </a:p>
        </p:txBody>
      </p:sp>
      <p:pic>
        <p:nvPicPr>
          <p:cNvPr id="64" name="Picture 6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9629" y="981176"/>
            <a:ext cx="790481" cy="790481"/>
          </a:xfrm>
          <a:prstGeom prst="rect">
            <a:avLst/>
          </a:prstGeom>
        </p:spPr>
      </p:pic>
      <p:pic>
        <p:nvPicPr>
          <p:cNvPr id="66" name="Picture 6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96952" y="1603549"/>
            <a:ext cx="1074585" cy="675368"/>
          </a:xfrm>
          <a:prstGeom prst="rect">
            <a:avLst/>
          </a:prstGeom>
        </p:spPr>
      </p:pic>
      <p:sp>
        <p:nvSpPr>
          <p:cNvPr id="67" name="Shape 1089"/>
          <p:cNvSpPr txBox="1"/>
          <p:nvPr/>
        </p:nvSpPr>
        <p:spPr>
          <a:xfrm>
            <a:off x="1954464" y="4070072"/>
            <a:ext cx="971896" cy="246221"/>
          </a:xfrm>
          <a:prstGeom prst="rect">
            <a:avLst/>
          </a:prstGeom>
          <a:noFill/>
          <a:ln>
            <a:noFill/>
          </a:ln>
        </p:spPr>
        <p:txBody>
          <a:bodyPr lIns="121900" tIns="60933" rIns="121900" bIns="60933" anchor="t" anchorCtr="0">
            <a:noAutofit/>
          </a:bodyPr>
          <a:lstStyle/>
          <a:p>
            <a:pPr algn="ctr" defTabSz="1219170">
              <a:buSzPct val="25000"/>
            </a:pPr>
            <a:r>
              <a:rPr lang="en-US" sz="800" kern="0" dirty="0">
                <a:solidFill>
                  <a:srgbClr val="000000"/>
                </a:solidFill>
                <a:ea typeface="Arial"/>
                <a:cs typeface="Arial"/>
                <a:sym typeface="Arial"/>
              </a:rPr>
              <a:t>With or without CE router</a:t>
            </a:r>
          </a:p>
        </p:txBody>
      </p:sp>
    </p:spTree>
    <p:extLst>
      <p:ext uri="{BB962C8B-B14F-4D97-AF65-F5344CB8AC3E}">
        <p14:creationId xmlns:p14="http://schemas.microsoft.com/office/powerpoint/2010/main" val="54888826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50" name="Shape 1150"/>
          <p:cNvSpPr/>
          <p:nvPr/>
        </p:nvSpPr>
        <p:spPr>
          <a:xfrm>
            <a:off x="4875243" y="2058459"/>
            <a:ext cx="1719895" cy="913832"/>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grpSp>
        <p:nvGrpSpPr>
          <p:cNvPr id="13" name="Group 12"/>
          <p:cNvGrpSpPr/>
          <p:nvPr/>
        </p:nvGrpSpPr>
        <p:grpSpPr>
          <a:xfrm>
            <a:off x="6236652" y="2807430"/>
            <a:ext cx="5927973" cy="1492365"/>
            <a:chOff x="4677489" y="2105572"/>
            <a:chExt cx="4445980" cy="1119274"/>
          </a:xfrm>
        </p:grpSpPr>
        <p:pic>
          <p:nvPicPr>
            <p:cNvPr id="10" name="Picture 9"/>
            <p:cNvPicPr>
              <a:picLocks noChangeAspect="1"/>
            </p:cNvPicPr>
            <p:nvPr/>
          </p:nvPicPr>
          <p:blipFill rotWithShape="1">
            <a:blip r:embed="rId3"/>
            <a:srcRect r="41540"/>
            <a:stretch/>
          </p:blipFill>
          <p:spPr>
            <a:xfrm>
              <a:off x="4982958" y="2362411"/>
              <a:ext cx="4140511" cy="862435"/>
            </a:xfrm>
            <a:prstGeom prst="rect">
              <a:avLst/>
            </a:prstGeom>
          </p:spPr>
        </p:pic>
        <p:grpSp>
          <p:nvGrpSpPr>
            <p:cNvPr id="1179" name="Shape 1179"/>
            <p:cNvGrpSpPr/>
            <p:nvPr/>
          </p:nvGrpSpPr>
          <p:grpSpPr>
            <a:xfrm>
              <a:off x="4677489" y="2105572"/>
              <a:ext cx="2253244" cy="286937"/>
              <a:chOff x="4677489" y="2105572"/>
              <a:chExt cx="2253244" cy="286937"/>
            </a:xfrm>
          </p:grpSpPr>
          <p:sp>
            <p:nvSpPr>
              <p:cNvPr id="1181" name="Shape 1181"/>
              <p:cNvSpPr/>
              <p:nvPr/>
            </p:nvSpPr>
            <p:spPr>
              <a:xfrm>
                <a:off x="4677489" y="2124626"/>
                <a:ext cx="287430" cy="267883"/>
              </a:xfrm>
              <a:prstGeom prst="ellipse">
                <a:avLst/>
              </a:prstGeom>
              <a:solidFill>
                <a:schemeClr val="accent3"/>
              </a:solidFill>
              <a:ln>
                <a:noFill/>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buSzPct val="25000"/>
                </a:pPr>
                <a:r>
                  <a:rPr lang="en-US" kern="0">
                    <a:solidFill>
                      <a:srgbClr val="FFFFFF"/>
                    </a:solidFill>
                    <a:ea typeface="Arial"/>
                    <a:cs typeface="Arial"/>
                    <a:sym typeface="Arial"/>
                  </a:rPr>
                  <a:t>1</a:t>
                </a:r>
              </a:p>
            </p:txBody>
          </p:sp>
          <p:sp>
            <p:nvSpPr>
              <p:cNvPr id="1182" name="Shape 1182"/>
              <p:cNvSpPr/>
              <p:nvPr/>
            </p:nvSpPr>
            <p:spPr>
              <a:xfrm>
                <a:off x="4936276" y="2105572"/>
                <a:ext cx="1994457" cy="276998"/>
              </a:xfrm>
              <a:prstGeom prst="rect">
                <a:avLst/>
              </a:prstGeom>
              <a:noFill/>
              <a:ln>
                <a:noFill/>
              </a:ln>
            </p:spPr>
            <p:txBody>
              <a:bodyPr lIns="121900" tIns="60933" rIns="121900" bIns="60933" anchor="t" anchorCtr="0">
                <a:noAutofit/>
              </a:bodyPr>
              <a:lstStyle/>
              <a:p>
                <a:pPr defTabSz="1219170">
                  <a:buSzPct val="25000"/>
                </a:pPr>
                <a:r>
                  <a:rPr lang="en-US" sz="1600" kern="0" dirty="0">
                    <a:solidFill>
                      <a:srgbClr val="256396"/>
                    </a:solidFill>
                    <a:ea typeface="Arial"/>
                    <a:cs typeface="Arial"/>
                    <a:sym typeface="Arial"/>
                  </a:rPr>
                  <a:t>By default, send to overlay</a:t>
                </a:r>
              </a:p>
            </p:txBody>
          </p:sp>
        </p:grpSp>
      </p:grpSp>
      <p:sp>
        <p:nvSpPr>
          <p:cNvPr id="1142" name="Shape 1142"/>
          <p:cNvSpPr/>
          <p:nvPr/>
        </p:nvSpPr>
        <p:spPr>
          <a:xfrm>
            <a:off x="2537343" y="4496948"/>
            <a:ext cx="2244199" cy="1944064"/>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143" name="Shape 1143"/>
          <p:cNvSpPr txBox="1">
            <a:spLocks noGrp="1"/>
          </p:cNvSpPr>
          <p:nvPr>
            <p:ph type="title"/>
          </p:nvPr>
        </p:nvSpPr>
        <p:spPr>
          <a:prstGeom prst="rect">
            <a:avLst/>
          </a:prstGeom>
          <a:noFill/>
          <a:ln>
            <a:noFill/>
          </a:ln>
        </p:spPr>
        <p:txBody>
          <a:bodyPr vert="horz" wrap="square" lIns="121900" tIns="60933" rIns="121900" bIns="60933" numCol="1" rtlCol="0" anchor="ctr" anchorCtr="0" compatLnSpc="1">
            <a:prstTxWarp prst="textNoShape">
              <a:avLst/>
            </a:prstTxWarp>
            <a:noAutofit/>
          </a:bodyPr>
          <a:lstStyle/>
          <a:p>
            <a:pPr>
              <a:spcBef>
                <a:spcPts val="0"/>
              </a:spcBef>
              <a:buClr>
                <a:schemeClr val="lt1"/>
              </a:buClr>
              <a:buSzPct val="25000"/>
            </a:pPr>
            <a:r>
              <a:rPr lang="en-US" sz="2880" dirty="0">
                <a:solidFill>
                  <a:schemeClr val="lt1"/>
                </a:solidFill>
                <a:latin typeface="Arial"/>
                <a:ea typeface="Arial"/>
                <a:cs typeface="Arial"/>
                <a:sym typeface="Arial"/>
              </a:rPr>
              <a:t>Example: Offload Legacy Site Traffic to MPLS</a:t>
            </a:r>
          </a:p>
        </p:txBody>
      </p:sp>
      <p:pic>
        <p:nvPicPr>
          <p:cNvPr id="1144" name="Shape 1144" descr="Router_B.png"/>
          <p:cNvPicPr preferRelativeResize="0"/>
          <p:nvPr/>
        </p:nvPicPr>
        <p:blipFill rotWithShape="1">
          <a:blip r:embed="rId4">
            <a:alphaModFix/>
          </a:blip>
          <a:srcRect/>
          <a:stretch/>
        </p:blipFill>
        <p:spPr>
          <a:xfrm>
            <a:off x="2759901" y="4545911"/>
            <a:ext cx="541865" cy="487679"/>
          </a:xfrm>
          <a:prstGeom prst="rect">
            <a:avLst/>
          </a:prstGeom>
          <a:noFill/>
          <a:ln>
            <a:noFill/>
          </a:ln>
        </p:spPr>
      </p:pic>
      <p:pic>
        <p:nvPicPr>
          <p:cNvPr id="1145" name="Shape 1145" descr="Router_B.png"/>
          <p:cNvPicPr preferRelativeResize="0"/>
          <p:nvPr/>
        </p:nvPicPr>
        <p:blipFill rotWithShape="1">
          <a:blip r:embed="rId4">
            <a:alphaModFix/>
          </a:blip>
          <a:srcRect/>
          <a:stretch/>
        </p:blipFill>
        <p:spPr>
          <a:xfrm>
            <a:off x="912786" y="2958854"/>
            <a:ext cx="541865" cy="487679"/>
          </a:xfrm>
          <a:prstGeom prst="rect">
            <a:avLst/>
          </a:prstGeom>
          <a:noFill/>
          <a:ln>
            <a:noFill/>
          </a:ln>
        </p:spPr>
      </p:pic>
      <p:cxnSp>
        <p:nvCxnSpPr>
          <p:cNvPr id="1146" name="Shape 1146"/>
          <p:cNvCxnSpPr>
            <a:stCxn id="1145" idx="3"/>
          </p:cNvCxnSpPr>
          <p:nvPr/>
        </p:nvCxnSpPr>
        <p:spPr>
          <a:xfrm>
            <a:off x="1454652" y="3202693"/>
            <a:ext cx="913600" cy="154000"/>
          </a:xfrm>
          <a:prstGeom prst="straightConnector1">
            <a:avLst/>
          </a:prstGeom>
          <a:noFill/>
          <a:ln w="9525"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47" name="Shape 1147"/>
          <p:cNvCxnSpPr/>
          <p:nvPr/>
        </p:nvCxnSpPr>
        <p:spPr>
          <a:xfrm rot="10800000">
            <a:off x="2968461" y="3620590"/>
            <a:ext cx="20524" cy="968129"/>
          </a:xfrm>
          <a:prstGeom prst="straightConnector1">
            <a:avLst/>
          </a:prstGeom>
          <a:noFill/>
          <a:ln w="9525" cap="flat" cmpd="sng">
            <a:solidFill>
              <a:schemeClr val="accent6"/>
            </a:solidFill>
            <a:prstDash val="solid"/>
            <a:round/>
            <a:headEnd type="none" w="med" len="med"/>
            <a:tailEnd type="none" w="med" len="med"/>
          </a:ln>
          <a:effectLst>
            <a:outerShdw blurRad="39999" dist="20000" dir="5400000" rotWithShape="0">
              <a:srgbClr val="000000">
                <a:alpha val="37647"/>
              </a:srgbClr>
            </a:outerShdw>
          </a:effectLst>
        </p:spPr>
      </p:cxnSp>
      <p:pic>
        <p:nvPicPr>
          <p:cNvPr id="1148" name="Shape 1148"/>
          <p:cNvPicPr preferRelativeResize="0"/>
          <p:nvPr/>
        </p:nvPicPr>
        <p:blipFill rotWithShape="1">
          <a:blip r:embed="rId5">
            <a:alphaModFix/>
            <a:extLst>
              <a:ext uri="{BEBA8EAE-BF5A-486C-A8C5-ECC9F3942E4B}">
                <a14:imgProps xmlns:a14="http://schemas.microsoft.com/office/drawing/2010/main">
                  <a14:imgLayer r:embed="rId6">
                    <a14:imgEffect>
                      <a14:saturation sat="0"/>
                    </a14:imgEffect>
                  </a14:imgLayer>
                </a14:imgProps>
              </a:ext>
            </a:extLst>
          </a:blip>
          <a:srcRect/>
          <a:stretch/>
        </p:blipFill>
        <p:spPr>
          <a:xfrm>
            <a:off x="3492411" y="5131593"/>
            <a:ext cx="444328" cy="433887"/>
          </a:xfrm>
          <a:prstGeom prst="rect">
            <a:avLst/>
          </a:prstGeom>
          <a:noFill/>
          <a:ln>
            <a:noFill/>
          </a:ln>
        </p:spPr>
      </p:pic>
      <p:cxnSp>
        <p:nvCxnSpPr>
          <p:cNvPr id="1149" name="Shape 1149"/>
          <p:cNvCxnSpPr/>
          <p:nvPr/>
        </p:nvCxnSpPr>
        <p:spPr>
          <a:xfrm rot="10800000" flipH="1">
            <a:off x="4422835" y="3620590"/>
            <a:ext cx="5811" cy="980780"/>
          </a:xfrm>
          <a:prstGeom prst="straightConnector1">
            <a:avLst/>
          </a:prstGeom>
          <a:noFill/>
          <a:ln w="9525"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sp>
        <p:nvSpPr>
          <p:cNvPr id="1151" name="Shape 1151"/>
          <p:cNvSpPr/>
          <p:nvPr/>
        </p:nvSpPr>
        <p:spPr>
          <a:xfrm>
            <a:off x="458651" y="2835021"/>
            <a:ext cx="1421829" cy="1090384"/>
          </a:xfrm>
          <a:prstGeom prst="rect">
            <a:avLst/>
          </a:prstGeom>
          <a:noFill/>
          <a:ln w="25400" cap="flat" cmpd="sng">
            <a:solidFill>
              <a:srgbClr val="D8D8D8"/>
            </a:solidFill>
            <a:prstDash val="solid"/>
            <a:round/>
            <a:headEnd type="none" w="med" len="med"/>
            <a:tailEnd type="none" w="med" len="med"/>
          </a:ln>
        </p:spPr>
        <p:txBody>
          <a:bodyPr lIns="121900" tIns="60933" rIns="121900" bIns="60933" anchor="ctr" anchorCtr="0">
            <a:noAutofit/>
          </a:bodyPr>
          <a:lstStyle/>
          <a:p>
            <a:pPr algn="ctr" defTabSz="1219170"/>
            <a:endParaRPr kern="0">
              <a:solidFill>
                <a:srgbClr val="000000"/>
              </a:solidFill>
              <a:ea typeface="Arial"/>
              <a:cs typeface="Arial"/>
              <a:sym typeface="Arial"/>
            </a:endParaRPr>
          </a:p>
        </p:txBody>
      </p:sp>
      <p:sp>
        <p:nvSpPr>
          <p:cNvPr id="1152" name="Shape 1152"/>
          <p:cNvSpPr/>
          <p:nvPr/>
        </p:nvSpPr>
        <p:spPr>
          <a:xfrm>
            <a:off x="591460" y="3878867"/>
            <a:ext cx="1184512" cy="369331"/>
          </a:xfrm>
          <a:prstGeom prst="rect">
            <a:avLst/>
          </a:prstGeom>
          <a:noFill/>
          <a:ln>
            <a:noFill/>
          </a:ln>
        </p:spPr>
        <p:txBody>
          <a:bodyPr lIns="121900" tIns="60933" rIns="121900" bIns="60933" anchor="t" anchorCtr="0">
            <a:noAutofit/>
          </a:bodyPr>
          <a:lstStyle/>
          <a:p>
            <a:pPr algn="ctr" defTabSz="1219170">
              <a:buSzPct val="25000"/>
            </a:pPr>
            <a:r>
              <a:rPr lang="en-US" sz="1600" b="1" kern="0" dirty="0">
                <a:solidFill>
                  <a:srgbClr val="902E0D"/>
                </a:solidFill>
                <a:latin typeface="Arial Narrow"/>
                <a:ea typeface="Arial Narrow"/>
                <a:cs typeface="Arial Narrow"/>
                <a:sym typeface="Arial Narrow"/>
              </a:rPr>
              <a:t>Legacy Site</a:t>
            </a:r>
          </a:p>
        </p:txBody>
      </p:sp>
      <p:sp>
        <p:nvSpPr>
          <p:cNvPr id="1153" name="Shape 1153"/>
          <p:cNvSpPr/>
          <p:nvPr/>
        </p:nvSpPr>
        <p:spPr>
          <a:xfrm>
            <a:off x="2826275" y="6126988"/>
            <a:ext cx="1720983" cy="369331"/>
          </a:xfrm>
          <a:prstGeom prst="rect">
            <a:avLst/>
          </a:prstGeom>
          <a:noFill/>
          <a:ln>
            <a:noFill/>
          </a:ln>
        </p:spPr>
        <p:txBody>
          <a:bodyPr lIns="121900" tIns="60933" rIns="121900" bIns="60933" anchor="t" anchorCtr="0">
            <a:noAutofit/>
          </a:bodyPr>
          <a:lstStyle/>
          <a:p>
            <a:pPr algn="ctr" defTabSz="1219170">
              <a:buSzPct val="25000"/>
            </a:pPr>
            <a:r>
              <a:rPr lang="en-US" sz="1600" b="1" kern="0" dirty="0">
                <a:solidFill>
                  <a:srgbClr val="902E0D"/>
                </a:solidFill>
                <a:latin typeface="Arial Narrow"/>
                <a:ea typeface="Arial Narrow"/>
                <a:cs typeface="Arial Narrow"/>
                <a:sym typeface="Arial Narrow"/>
              </a:rPr>
              <a:t>Silver Branch Site</a:t>
            </a:r>
          </a:p>
        </p:txBody>
      </p:sp>
      <p:cxnSp>
        <p:nvCxnSpPr>
          <p:cNvPr id="1154" name="Shape 1154"/>
          <p:cNvCxnSpPr/>
          <p:nvPr/>
        </p:nvCxnSpPr>
        <p:spPr>
          <a:xfrm rot="10800000">
            <a:off x="3159174" y="4993837"/>
            <a:ext cx="333236" cy="326119"/>
          </a:xfrm>
          <a:prstGeom prst="straightConnector1">
            <a:avLst/>
          </a:prstGeom>
          <a:noFill/>
          <a:ln w="12700" cap="flat" cmpd="sng">
            <a:solidFill>
              <a:schemeClr val="accent2"/>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55" name="Shape 1155"/>
          <p:cNvCxnSpPr/>
          <p:nvPr/>
        </p:nvCxnSpPr>
        <p:spPr>
          <a:xfrm rot="10800000" flipH="1">
            <a:off x="3936741" y="4980583"/>
            <a:ext cx="368225" cy="326119"/>
          </a:xfrm>
          <a:prstGeom prst="straightConnector1">
            <a:avLst/>
          </a:prstGeom>
          <a:noFill/>
          <a:ln w="12700" cap="flat" cmpd="sng">
            <a:solidFill>
              <a:schemeClr val="accent2"/>
            </a:solidFill>
            <a:prstDash val="solid"/>
            <a:round/>
            <a:headEnd type="none" w="med" len="med"/>
            <a:tailEnd type="none" w="med" len="med"/>
          </a:ln>
          <a:effectLst>
            <a:outerShdw blurRad="39999" dist="20000" dir="5400000" rotWithShape="0">
              <a:srgbClr val="000000">
                <a:alpha val="37647"/>
              </a:srgbClr>
            </a:outerShdw>
          </a:effectLst>
        </p:spPr>
      </p:cxnSp>
      <p:pic>
        <p:nvPicPr>
          <p:cNvPr id="1156" name="Shape 1156" descr="Cloud_MPLS.png"/>
          <p:cNvPicPr preferRelativeResize="0"/>
          <p:nvPr/>
        </p:nvPicPr>
        <p:blipFill rotWithShape="1">
          <a:blip r:embed="rId7">
            <a:alphaModFix/>
          </a:blip>
          <a:srcRect/>
          <a:stretch/>
        </p:blipFill>
        <p:spPr>
          <a:xfrm>
            <a:off x="2368064" y="2958853"/>
            <a:ext cx="1460184" cy="795315"/>
          </a:xfrm>
          <a:prstGeom prst="rect">
            <a:avLst/>
          </a:prstGeom>
          <a:noFill/>
          <a:ln>
            <a:noFill/>
          </a:ln>
        </p:spPr>
      </p:pic>
      <p:pic>
        <p:nvPicPr>
          <p:cNvPr id="1157" name="Shape 1157" descr="Cloud_Internet.png"/>
          <p:cNvPicPr preferRelativeResize="0"/>
          <p:nvPr/>
        </p:nvPicPr>
        <p:blipFill rotWithShape="1">
          <a:blip r:embed="rId8">
            <a:alphaModFix/>
          </a:blip>
          <a:srcRect/>
          <a:stretch/>
        </p:blipFill>
        <p:spPr>
          <a:xfrm>
            <a:off x="3896987" y="2922316"/>
            <a:ext cx="1527659" cy="832065"/>
          </a:xfrm>
          <a:prstGeom prst="rect">
            <a:avLst/>
          </a:prstGeom>
          <a:noFill/>
          <a:ln>
            <a:noFill/>
          </a:ln>
        </p:spPr>
      </p:pic>
      <p:pic>
        <p:nvPicPr>
          <p:cNvPr id="1158" name="Shape 1158" descr="VeloCloud5x0_Angle.png"/>
          <p:cNvPicPr preferRelativeResize="0"/>
          <p:nvPr/>
        </p:nvPicPr>
        <p:blipFill rotWithShape="1">
          <a:blip r:embed="rId9">
            <a:alphaModFix/>
          </a:blip>
          <a:srcRect/>
          <a:stretch/>
        </p:blipFill>
        <p:spPr>
          <a:xfrm>
            <a:off x="3936741" y="4508753"/>
            <a:ext cx="736449" cy="511585"/>
          </a:xfrm>
          <a:prstGeom prst="rect">
            <a:avLst/>
          </a:prstGeom>
          <a:noFill/>
          <a:ln>
            <a:noFill/>
          </a:ln>
        </p:spPr>
      </p:pic>
      <p:sp>
        <p:nvSpPr>
          <p:cNvPr id="1159" name="Shape 1159"/>
          <p:cNvSpPr/>
          <p:nvPr/>
        </p:nvSpPr>
        <p:spPr>
          <a:xfrm>
            <a:off x="447475" y="3570785"/>
            <a:ext cx="1655573" cy="348812"/>
          </a:xfrm>
          <a:prstGeom prst="rect">
            <a:avLst/>
          </a:prstGeom>
          <a:noFill/>
          <a:ln>
            <a:noFill/>
          </a:ln>
        </p:spPr>
        <p:txBody>
          <a:bodyPr lIns="121900" tIns="60933" rIns="121900" bIns="60933" anchor="t" anchorCtr="0">
            <a:noAutofit/>
          </a:bodyPr>
          <a:lstStyle/>
          <a:p>
            <a:pPr defTabSz="1219170">
              <a:buSzPct val="25000"/>
            </a:pPr>
            <a:r>
              <a:rPr lang="en-US" sz="1600" kern="0" dirty="0">
                <a:solidFill>
                  <a:srgbClr val="256396"/>
                </a:solidFill>
                <a:ea typeface="Arial"/>
                <a:cs typeface="Arial"/>
                <a:sym typeface="Arial"/>
              </a:rPr>
              <a:t>172.28.0.0/24</a:t>
            </a:r>
          </a:p>
        </p:txBody>
      </p:sp>
      <p:grpSp>
        <p:nvGrpSpPr>
          <p:cNvPr id="14" name="Group 13"/>
          <p:cNvGrpSpPr/>
          <p:nvPr/>
        </p:nvGrpSpPr>
        <p:grpSpPr>
          <a:xfrm>
            <a:off x="6381053" y="3780673"/>
            <a:ext cx="5810944" cy="2146057"/>
            <a:chOff x="4785790" y="2835504"/>
            <a:chExt cx="4358208" cy="1609543"/>
          </a:xfrm>
        </p:grpSpPr>
        <p:pic>
          <p:nvPicPr>
            <p:cNvPr id="68" name="Shape 1162"/>
            <p:cNvPicPr preferRelativeResize="0"/>
            <p:nvPr/>
          </p:nvPicPr>
          <p:blipFill rotWithShape="1">
            <a:blip r:embed="rId10">
              <a:alphaModFix/>
            </a:blip>
            <a:srcRect/>
            <a:stretch/>
          </p:blipFill>
          <p:spPr>
            <a:xfrm>
              <a:off x="6039989" y="3245541"/>
              <a:ext cx="3104009" cy="672110"/>
            </a:xfrm>
            <a:prstGeom prst="rect">
              <a:avLst/>
            </a:prstGeom>
            <a:noFill/>
            <a:ln>
              <a:noFill/>
            </a:ln>
          </p:spPr>
        </p:pic>
        <p:grpSp>
          <p:nvGrpSpPr>
            <p:cNvPr id="1161" name="Shape 1161"/>
            <p:cNvGrpSpPr/>
            <p:nvPr/>
          </p:nvGrpSpPr>
          <p:grpSpPr>
            <a:xfrm>
              <a:off x="4785790" y="2835504"/>
              <a:ext cx="4328341" cy="1609543"/>
              <a:chOff x="4799042" y="2815626"/>
              <a:chExt cx="4328341" cy="1609543"/>
            </a:xfrm>
          </p:grpSpPr>
          <p:sp>
            <p:nvSpPr>
              <p:cNvPr id="1163" name="Shape 1163"/>
              <p:cNvSpPr/>
              <p:nvPr/>
            </p:nvSpPr>
            <p:spPr>
              <a:xfrm>
                <a:off x="4799042" y="3942810"/>
                <a:ext cx="274470" cy="267883"/>
              </a:xfrm>
              <a:prstGeom prst="ellipse">
                <a:avLst/>
              </a:prstGeom>
              <a:solidFill>
                <a:srgbClr val="FF0000"/>
              </a:solidFill>
              <a:ln>
                <a:noFill/>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buSzPct val="25000"/>
                </a:pPr>
                <a:r>
                  <a:rPr lang="en-US" kern="0" dirty="0">
                    <a:solidFill>
                      <a:srgbClr val="FFFFFF"/>
                    </a:solidFill>
                    <a:ea typeface="Arial"/>
                    <a:cs typeface="Arial"/>
                    <a:sym typeface="Arial"/>
                  </a:rPr>
                  <a:t>2</a:t>
                </a:r>
              </a:p>
            </p:txBody>
          </p:sp>
          <p:sp>
            <p:nvSpPr>
              <p:cNvPr id="1164" name="Shape 1164"/>
              <p:cNvSpPr txBox="1"/>
              <p:nvPr/>
            </p:nvSpPr>
            <p:spPr>
              <a:xfrm>
                <a:off x="5073512" y="3963505"/>
                <a:ext cx="3827137" cy="461664"/>
              </a:xfrm>
              <a:prstGeom prst="rect">
                <a:avLst/>
              </a:prstGeom>
              <a:noFill/>
              <a:ln>
                <a:noFill/>
              </a:ln>
            </p:spPr>
            <p:txBody>
              <a:bodyPr lIns="121900" tIns="60933" rIns="121900" bIns="60933" anchor="t" anchorCtr="0">
                <a:noAutofit/>
              </a:bodyPr>
              <a:lstStyle/>
              <a:p>
                <a:pPr indent="-457189" defTabSz="1219170">
                  <a:buClr>
                    <a:srgbClr val="000000"/>
                  </a:buClr>
                  <a:buSzPct val="25000"/>
                </a:pPr>
                <a:r>
                  <a:rPr lang="en-US" sz="1600" kern="0" dirty="0">
                    <a:solidFill>
                      <a:srgbClr val="256396"/>
                    </a:solidFill>
                    <a:ea typeface="Arial"/>
                    <a:cs typeface="Arial"/>
                    <a:sym typeface="Arial"/>
                  </a:rPr>
                  <a:t>Update L3 switch to send Legacy Site traffic through</a:t>
                </a:r>
              </a:p>
              <a:p>
                <a:pPr indent="-457189" defTabSz="1219170">
                  <a:buClr>
                    <a:srgbClr val="000000"/>
                  </a:buClr>
                  <a:buSzPct val="25000"/>
                </a:pPr>
                <a:r>
                  <a:rPr lang="en-US" sz="1600" kern="0" dirty="0">
                    <a:solidFill>
                      <a:srgbClr val="256396"/>
                    </a:solidFill>
                    <a:ea typeface="Arial"/>
                    <a:cs typeface="Arial"/>
                    <a:sym typeface="Arial"/>
                  </a:rPr>
                  <a:t>MPLS and other traffic still send to overlay</a:t>
                </a:r>
              </a:p>
            </p:txBody>
          </p:sp>
          <p:sp>
            <p:nvSpPr>
              <p:cNvPr id="1165" name="Shape 1165"/>
              <p:cNvSpPr/>
              <p:nvPr/>
            </p:nvSpPr>
            <p:spPr>
              <a:xfrm>
                <a:off x="8586400" y="3053223"/>
                <a:ext cx="540983" cy="921863"/>
              </a:xfrm>
              <a:prstGeom prst="ellipse">
                <a:avLst/>
              </a:prstGeom>
              <a:noFill/>
              <a:ln w="9525" cap="flat" cmpd="sng">
                <a:solidFill>
                  <a:schemeClr val="accent2"/>
                </a:solidFill>
                <a:prstDash val="solid"/>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sp>
            <p:nvSpPr>
              <p:cNvPr id="1166" name="Shape 1166"/>
              <p:cNvSpPr/>
              <p:nvPr/>
            </p:nvSpPr>
            <p:spPr>
              <a:xfrm rot="5400000">
                <a:off x="5354236" y="2909687"/>
                <a:ext cx="779814" cy="591691"/>
              </a:xfrm>
              <a:prstGeom prst="bentUpArrow">
                <a:avLst>
                  <a:gd name="adj1" fmla="val 5315"/>
                  <a:gd name="adj2" fmla="val 25000"/>
                  <a:gd name="adj3" fmla="val 13604"/>
                </a:avLst>
              </a:prstGeom>
              <a:solidFill>
                <a:schemeClr val="accent6"/>
              </a:solidFill>
              <a:ln>
                <a:noFill/>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grpSp>
      </p:grpSp>
      <p:sp>
        <p:nvSpPr>
          <p:cNvPr id="1167" name="Shape 1167"/>
          <p:cNvSpPr txBox="1"/>
          <p:nvPr/>
        </p:nvSpPr>
        <p:spPr>
          <a:xfrm>
            <a:off x="159861" y="966405"/>
            <a:ext cx="12153583" cy="697625"/>
          </a:xfrm>
          <a:prstGeom prst="rect">
            <a:avLst/>
          </a:prstGeom>
          <a:noFill/>
          <a:ln>
            <a:noFill/>
          </a:ln>
        </p:spPr>
        <p:txBody>
          <a:bodyPr lIns="121900" tIns="60933" rIns="121900" bIns="60933" anchor="t" anchorCtr="0">
            <a:noAutofit/>
          </a:bodyPr>
          <a:lstStyle/>
          <a:p>
            <a:pPr defTabSz="1219170">
              <a:buSzPct val="25000"/>
            </a:pPr>
            <a:r>
              <a:rPr lang="en-US" sz="1867" b="1" i="1" kern="0" dirty="0">
                <a:solidFill>
                  <a:srgbClr val="0070C0"/>
                </a:solidFill>
                <a:ea typeface="Arial"/>
                <a:cs typeface="Arial"/>
                <a:sym typeface="Arial"/>
              </a:rPr>
              <a:t>Without </a:t>
            </a:r>
            <a:r>
              <a:rPr lang="en-US" sz="1867" b="1" i="1" kern="0" dirty="0" err="1">
                <a:solidFill>
                  <a:srgbClr val="0070C0"/>
                </a:solidFill>
                <a:ea typeface="Arial"/>
                <a:cs typeface="Arial"/>
                <a:sym typeface="Arial"/>
              </a:rPr>
              <a:t>VeloCloud</a:t>
            </a:r>
            <a:r>
              <a:rPr lang="en-US" sz="1867" b="1" i="1" kern="0" dirty="0">
                <a:solidFill>
                  <a:srgbClr val="0070C0"/>
                </a:solidFill>
                <a:ea typeface="Arial"/>
                <a:cs typeface="Arial"/>
                <a:sym typeface="Arial"/>
              </a:rPr>
              <a:t>: </a:t>
            </a:r>
            <a:r>
              <a:rPr lang="en-US" sz="1867" i="1" kern="0" dirty="0">
                <a:solidFill>
                  <a:srgbClr val="256396"/>
                </a:solidFill>
                <a:ea typeface="Arial"/>
                <a:cs typeface="Arial"/>
                <a:sym typeface="Arial"/>
              </a:rPr>
              <a:t>Per branch, manually configure L3 switch CLI with prefix list, route map and static routes…</a:t>
            </a:r>
          </a:p>
          <a:p>
            <a:pPr defTabSz="1219170">
              <a:buSzPct val="25000"/>
            </a:pPr>
            <a:r>
              <a:rPr lang="en-US" sz="1867" b="1" i="1" kern="0" dirty="0" err="1">
                <a:solidFill>
                  <a:srgbClr val="0070C0"/>
                </a:solidFill>
                <a:ea typeface="Arial"/>
                <a:cs typeface="Arial"/>
                <a:sym typeface="Arial"/>
              </a:rPr>
              <a:t>VeloCloud</a:t>
            </a:r>
            <a:r>
              <a:rPr lang="en-US" sz="1867" b="1" i="1" kern="0" dirty="0">
                <a:solidFill>
                  <a:srgbClr val="0070C0"/>
                </a:solidFill>
                <a:ea typeface="Arial"/>
                <a:cs typeface="Arial"/>
                <a:sym typeface="Arial"/>
              </a:rPr>
              <a:t> OFC: </a:t>
            </a:r>
            <a:r>
              <a:rPr lang="en-US" sz="1867" b="1" i="1" kern="0" dirty="0">
                <a:solidFill>
                  <a:srgbClr val="256396"/>
                </a:solidFill>
                <a:ea typeface="Arial"/>
                <a:cs typeface="Arial"/>
                <a:sym typeface="Arial"/>
              </a:rPr>
              <a:t>“</a:t>
            </a:r>
            <a:r>
              <a:rPr lang="en-US" sz="1867" i="1" kern="0" dirty="0">
                <a:solidFill>
                  <a:srgbClr val="256396"/>
                </a:solidFill>
                <a:ea typeface="Arial"/>
                <a:cs typeface="Arial"/>
                <a:sym typeface="Arial"/>
              </a:rPr>
              <a:t>One-click” control path preference and automatically apply to all branches</a:t>
            </a:r>
          </a:p>
        </p:txBody>
      </p:sp>
      <p:grpSp>
        <p:nvGrpSpPr>
          <p:cNvPr id="1169" name="Shape 1169"/>
          <p:cNvGrpSpPr/>
          <p:nvPr/>
        </p:nvGrpSpPr>
        <p:grpSpPr>
          <a:xfrm>
            <a:off x="1459828" y="3190012"/>
            <a:ext cx="2184917" cy="3046873"/>
            <a:chOff x="1094871" y="1997242"/>
            <a:chExt cx="1638688" cy="2382252"/>
          </a:xfrm>
        </p:grpSpPr>
        <p:sp>
          <p:nvSpPr>
            <p:cNvPr id="1170" name="Shape 1170"/>
            <p:cNvSpPr txBox="1"/>
            <p:nvPr/>
          </p:nvSpPr>
          <p:spPr>
            <a:xfrm>
              <a:off x="1639093" y="3852585"/>
              <a:ext cx="1094466" cy="276998"/>
            </a:xfrm>
            <a:prstGeom prst="rect">
              <a:avLst/>
            </a:prstGeom>
            <a:noFill/>
            <a:ln w="28575">
              <a:noFill/>
            </a:ln>
          </p:spPr>
          <p:txBody>
            <a:bodyPr lIns="121900" tIns="60933" rIns="121900" bIns="60933" anchor="t" anchorCtr="0">
              <a:noAutofit/>
            </a:bodyPr>
            <a:lstStyle/>
            <a:p>
              <a:pPr defTabSz="1219170">
                <a:buSzPct val="25000"/>
              </a:pPr>
              <a:r>
                <a:rPr lang="en-US" sz="1600" kern="0" dirty="0">
                  <a:solidFill>
                    <a:srgbClr val="FF0000"/>
                  </a:solidFill>
                  <a:ea typeface="Arial"/>
                  <a:cs typeface="Arial"/>
                  <a:sym typeface="Arial"/>
                </a:rPr>
                <a:t>Offload traffic</a:t>
              </a:r>
            </a:p>
          </p:txBody>
        </p:sp>
        <p:sp>
          <p:nvSpPr>
            <p:cNvPr id="1171" name="Shape 1171"/>
            <p:cNvSpPr/>
            <p:nvPr/>
          </p:nvSpPr>
          <p:spPr>
            <a:xfrm>
              <a:off x="1358536" y="3857626"/>
              <a:ext cx="287430" cy="267883"/>
            </a:xfrm>
            <a:prstGeom prst="ellipse">
              <a:avLst/>
            </a:prstGeom>
            <a:solidFill>
              <a:srgbClr val="FF0000"/>
            </a:solidFill>
            <a:ln w="28575">
              <a:noFill/>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buSzPct val="25000"/>
              </a:pPr>
              <a:r>
                <a:rPr lang="en-US" kern="0">
                  <a:solidFill>
                    <a:srgbClr val="FFFFFF"/>
                  </a:solidFill>
                  <a:ea typeface="Arial"/>
                  <a:cs typeface="Arial"/>
                  <a:sym typeface="Arial"/>
                </a:rPr>
                <a:t>2</a:t>
              </a:r>
            </a:p>
          </p:txBody>
        </p:sp>
        <p:sp>
          <p:nvSpPr>
            <p:cNvPr id="1172" name="Shape 1172"/>
            <p:cNvSpPr/>
            <p:nvPr/>
          </p:nvSpPr>
          <p:spPr>
            <a:xfrm>
              <a:off x="1094871" y="1997242"/>
              <a:ext cx="1618510" cy="2382252"/>
            </a:xfrm>
            <a:custGeom>
              <a:avLst/>
              <a:gdLst/>
              <a:ahLst/>
              <a:cxnLst/>
              <a:rect l="0" t="0" r="0" b="0"/>
              <a:pathLst>
                <a:path w="120000" h="120000" extrusionOk="0">
                  <a:moveTo>
                    <a:pt x="119534" y="120000"/>
                  </a:moveTo>
                  <a:cubicBezTo>
                    <a:pt x="120277" y="110505"/>
                    <a:pt x="121021" y="101010"/>
                    <a:pt x="114182" y="92727"/>
                  </a:cubicBezTo>
                  <a:cubicBezTo>
                    <a:pt x="107343" y="84444"/>
                    <a:pt x="85785" y="83434"/>
                    <a:pt x="78500" y="70303"/>
                  </a:cubicBezTo>
                  <a:cubicBezTo>
                    <a:pt x="71215" y="57171"/>
                    <a:pt x="83555" y="25656"/>
                    <a:pt x="70471" y="13939"/>
                  </a:cubicBezTo>
                  <a:cubicBezTo>
                    <a:pt x="57388" y="2222"/>
                    <a:pt x="0" y="0"/>
                    <a:pt x="0" y="0"/>
                  </a:cubicBezTo>
                </a:path>
              </a:pathLst>
            </a:custGeom>
            <a:noFill/>
            <a:ln w="28575" cap="flat" cmpd="sng">
              <a:solidFill>
                <a:srgbClr val="FF0000"/>
              </a:solidFill>
              <a:prstDash val="dash"/>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grpSp>
      <p:grpSp>
        <p:nvGrpSpPr>
          <p:cNvPr id="1173" name="Shape 1173"/>
          <p:cNvGrpSpPr/>
          <p:nvPr/>
        </p:nvGrpSpPr>
        <p:grpSpPr>
          <a:xfrm>
            <a:off x="5309960" y="2211775"/>
            <a:ext cx="739673" cy="684687"/>
            <a:chOff x="5259357" y="861678"/>
            <a:chExt cx="554755" cy="513515"/>
          </a:xfrm>
        </p:grpSpPr>
        <p:pic>
          <p:nvPicPr>
            <p:cNvPr id="1174" name="Shape 1174" descr="VeloCloud1000_Angle.png"/>
            <p:cNvPicPr preferRelativeResize="0"/>
            <p:nvPr/>
          </p:nvPicPr>
          <p:blipFill rotWithShape="1">
            <a:blip r:embed="rId11">
              <a:alphaModFix/>
            </a:blip>
            <a:srcRect/>
            <a:stretch/>
          </p:blipFill>
          <p:spPr>
            <a:xfrm>
              <a:off x="5259357" y="996925"/>
              <a:ext cx="544008" cy="378268"/>
            </a:xfrm>
            <a:prstGeom prst="rect">
              <a:avLst/>
            </a:prstGeom>
            <a:noFill/>
            <a:ln>
              <a:noFill/>
            </a:ln>
          </p:spPr>
        </p:pic>
        <p:pic>
          <p:nvPicPr>
            <p:cNvPr id="1175" name="Shape 1175" descr="VeloCloud1000_Angle.png"/>
            <p:cNvPicPr preferRelativeResize="0"/>
            <p:nvPr/>
          </p:nvPicPr>
          <p:blipFill rotWithShape="1">
            <a:blip r:embed="rId11">
              <a:alphaModFix/>
            </a:blip>
            <a:srcRect/>
            <a:stretch/>
          </p:blipFill>
          <p:spPr>
            <a:xfrm>
              <a:off x="5270103" y="861678"/>
              <a:ext cx="544008" cy="378268"/>
            </a:xfrm>
            <a:prstGeom prst="rect">
              <a:avLst/>
            </a:prstGeom>
            <a:noFill/>
            <a:ln>
              <a:noFill/>
            </a:ln>
          </p:spPr>
        </p:pic>
      </p:grpSp>
      <p:cxnSp>
        <p:nvCxnSpPr>
          <p:cNvPr id="1176" name="Shape 1176"/>
          <p:cNvCxnSpPr/>
          <p:nvPr/>
        </p:nvCxnSpPr>
        <p:spPr>
          <a:xfrm rot="10800000" flipH="1">
            <a:off x="4755340" y="2692877"/>
            <a:ext cx="716917" cy="410023"/>
          </a:xfrm>
          <a:prstGeom prst="straightConnector1">
            <a:avLst/>
          </a:prstGeom>
          <a:noFill/>
          <a:ln w="9525"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cxnSp>
        <p:nvCxnSpPr>
          <p:cNvPr id="1177" name="Shape 1177"/>
          <p:cNvCxnSpPr/>
          <p:nvPr/>
        </p:nvCxnSpPr>
        <p:spPr>
          <a:xfrm rot="10800000" flipH="1">
            <a:off x="3098157" y="2670385"/>
            <a:ext cx="2279305" cy="328224"/>
          </a:xfrm>
          <a:prstGeom prst="straightConnector1">
            <a:avLst/>
          </a:prstGeom>
          <a:noFill/>
          <a:ln w="9525" cap="flat" cmpd="sng">
            <a:solidFill>
              <a:schemeClr val="accent3"/>
            </a:solidFill>
            <a:prstDash val="solid"/>
            <a:round/>
            <a:headEnd type="none" w="med" len="med"/>
            <a:tailEnd type="none" w="med" len="med"/>
          </a:ln>
          <a:effectLst>
            <a:outerShdw blurRad="39999" dist="20000" dir="5400000" rotWithShape="0">
              <a:srgbClr val="000000">
                <a:alpha val="37647"/>
              </a:srgbClr>
            </a:outerShdw>
          </a:effectLst>
        </p:spPr>
      </p:cxnSp>
      <p:sp>
        <p:nvSpPr>
          <p:cNvPr id="1178" name="Shape 1178"/>
          <p:cNvSpPr/>
          <p:nvPr/>
        </p:nvSpPr>
        <p:spPr>
          <a:xfrm>
            <a:off x="5172971" y="1732569"/>
            <a:ext cx="1146240" cy="369331"/>
          </a:xfrm>
          <a:prstGeom prst="rect">
            <a:avLst/>
          </a:prstGeom>
          <a:noFill/>
          <a:ln>
            <a:noFill/>
          </a:ln>
        </p:spPr>
        <p:txBody>
          <a:bodyPr lIns="121900" tIns="60933" rIns="121900" bIns="60933" anchor="t" anchorCtr="0">
            <a:noAutofit/>
          </a:bodyPr>
          <a:lstStyle/>
          <a:p>
            <a:pPr algn="ctr" defTabSz="1219170">
              <a:buSzPct val="25000"/>
            </a:pPr>
            <a:r>
              <a:rPr lang="en-US" sz="1600" b="1" kern="0">
                <a:solidFill>
                  <a:srgbClr val="902E0D"/>
                </a:solidFill>
                <a:latin typeface="Arial Narrow"/>
                <a:ea typeface="Arial Narrow"/>
                <a:cs typeface="Arial Narrow"/>
                <a:sym typeface="Arial Narrow"/>
              </a:rPr>
              <a:t>DC1-Hub1</a:t>
            </a:r>
          </a:p>
        </p:txBody>
      </p:sp>
      <p:sp>
        <p:nvSpPr>
          <p:cNvPr id="49" name="Shape 1159"/>
          <p:cNvSpPr/>
          <p:nvPr/>
        </p:nvSpPr>
        <p:spPr>
          <a:xfrm>
            <a:off x="4347475" y="8550619"/>
            <a:ext cx="1448660" cy="348812"/>
          </a:xfrm>
          <a:prstGeom prst="rect">
            <a:avLst/>
          </a:prstGeom>
          <a:noFill/>
          <a:ln>
            <a:noFill/>
          </a:ln>
        </p:spPr>
        <p:txBody>
          <a:bodyPr lIns="121900" tIns="60933" rIns="121900" bIns="60933" anchor="t" anchorCtr="0">
            <a:noAutofit/>
          </a:bodyPr>
          <a:lstStyle/>
          <a:p>
            <a:pPr defTabSz="1219170">
              <a:buSzPct val="25000"/>
            </a:pPr>
            <a:r>
              <a:rPr lang="en-US" sz="1467" kern="0" dirty="0">
                <a:solidFill>
                  <a:srgbClr val="000000"/>
                </a:solidFill>
                <a:ea typeface="Arial"/>
                <a:cs typeface="Arial"/>
                <a:sym typeface="Arial"/>
              </a:rPr>
              <a:t>172.28.0.1</a:t>
            </a:r>
          </a:p>
        </p:txBody>
      </p:sp>
      <p:sp>
        <p:nvSpPr>
          <p:cNvPr id="5" name="Oval 4"/>
          <p:cNvSpPr/>
          <p:nvPr/>
        </p:nvSpPr>
        <p:spPr>
          <a:xfrm>
            <a:off x="2862947" y="4019484"/>
            <a:ext cx="1828687" cy="201992"/>
          </a:xfrm>
          <a:prstGeom prst="ellipse">
            <a:avLst/>
          </a:pr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2" name="Shape 1168" descr="InternetAsWAN.png"/>
          <p:cNvPicPr preferRelativeResize="0"/>
          <p:nvPr/>
        </p:nvPicPr>
        <p:blipFill rotWithShape="1">
          <a:blip r:embed="rId12">
            <a:alphaModFix/>
          </a:blip>
          <a:srcRect/>
          <a:stretch/>
        </p:blipFill>
        <p:spPr>
          <a:xfrm rot="-5400000">
            <a:off x="4398263" y="3928285"/>
            <a:ext cx="453791" cy="321620"/>
          </a:xfrm>
          <a:prstGeom prst="rect">
            <a:avLst/>
          </a:prstGeom>
          <a:noFill/>
          <a:ln>
            <a:noFill/>
          </a:ln>
        </p:spPr>
      </p:pic>
      <p:grpSp>
        <p:nvGrpSpPr>
          <p:cNvPr id="15" name="Group 14"/>
          <p:cNvGrpSpPr/>
          <p:nvPr/>
        </p:nvGrpSpPr>
        <p:grpSpPr>
          <a:xfrm>
            <a:off x="1298715" y="2425149"/>
            <a:ext cx="4709875" cy="3846611"/>
            <a:chOff x="974036" y="1818862"/>
            <a:chExt cx="3532406" cy="2884958"/>
          </a:xfrm>
        </p:grpSpPr>
        <p:sp>
          <p:nvSpPr>
            <p:cNvPr id="6" name="Freeform 5"/>
            <p:cNvSpPr/>
            <p:nvPr/>
          </p:nvSpPr>
          <p:spPr>
            <a:xfrm>
              <a:off x="3234625" y="2066775"/>
              <a:ext cx="929433" cy="1371600"/>
            </a:xfrm>
            <a:custGeom>
              <a:avLst/>
              <a:gdLst>
                <a:gd name="connsiteX0" fmla="*/ 74667 w 929433"/>
                <a:gd name="connsiteY0" fmla="*/ 1371600 h 1371600"/>
                <a:gd name="connsiteX1" fmla="*/ 84606 w 929433"/>
                <a:gd name="connsiteY1" fmla="*/ 526774 h 1371600"/>
                <a:gd name="connsiteX2" fmla="*/ 929433 w 929433"/>
                <a:gd name="connsiteY2" fmla="*/ 0 h 1371600"/>
              </a:gdLst>
              <a:ahLst/>
              <a:cxnLst>
                <a:cxn ang="0">
                  <a:pos x="connsiteX0" y="connsiteY0"/>
                </a:cxn>
                <a:cxn ang="0">
                  <a:pos x="connsiteX1" y="connsiteY1"/>
                </a:cxn>
                <a:cxn ang="0">
                  <a:pos x="connsiteX2" y="connsiteY2"/>
                </a:cxn>
              </a:cxnLst>
              <a:rect l="l" t="t" r="r" b="b"/>
              <a:pathLst>
                <a:path w="929433" h="1371600">
                  <a:moveTo>
                    <a:pt x="74667" y="1371600"/>
                  </a:moveTo>
                  <a:cubicBezTo>
                    <a:pt x="8406" y="1063487"/>
                    <a:pt x="-57855" y="755374"/>
                    <a:pt x="84606" y="526774"/>
                  </a:cubicBezTo>
                  <a:cubicBezTo>
                    <a:pt x="227067" y="298174"/>
                    <a:pt x="929433" y="0"/>
                    <a:pt x="929433" y="0"/>
                  </a:cubicBezTo>
                </a:path>
              </a:pathLst>
            </a:custGeom>
            <a:noFill/>
            <a:ln w="28575" cap="flat" cmpd="sng">
              <a:solidFill>
                <a:schemeClr val="accent3"/>
              </a:solidFill>
              <a:prstDash val="dash"/>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lang="en-US" kern="0">
                <a:solidFill>
                  <a:srgbClr val="FFFFFF"/>
                </a:solidFill>
                <a:ea typeface="Arial"/>
                <a:cs typeface="Arial"/>
              </a:endParaRPr>
            </a:p>
          </p:txBody>
        </p:sp>
        <p:grpSp>
          <p:nvGrpSpPr>
            <p:cNvPr id="12" name="Group 11"/>
            <p:cNvGrpSpPr/>
            <p:nvPr/>
          </p:nvGrpSpPr>
          <p:grpSpPr>
            <a:xfrm>
              <a:off x="974036" y="1818862"/>
              <a:ext cx="3532406" cy="2884958"/>
              <a:chOff x="974036" y="1818862"/>
              <a:chExt cx="3532406" cy="2884958"/>
            </a:xfrm>
          </p:grpSpPr>
          <p:sp>
            <p:nvSpPr>
              <p:cNvPr id="55" name="Shape 1185"/>
              <p:cNvSpPr txBox="1"/>
              <p:nvPr/>
            </p:nvSpPr>
            <p:spPr>
              <a:xfrm>
                <a:off x="3289442" y="3957588"/>
                <a:ext cx="1217000" cy="276998"/>
              </a:xfrm>
              <a:prstGeom prst="rect">
                <a:avLst/>
              </a:prstGeom>
              <a:noFill/>
              <a:ln>
                <a:noFill/>
              </a:ln>
            </p:spPr>
            <p:txBody>
              <a:bodyPr lIns="121900" tIns="60933" rIns="121900" bIns="60933" anchor="t" anchorCtr="0">
                <a:noAutofit/>
              </a:bodyPr>
              <a:lstStyle/>
              <a:p>
                <a:pPr defTabSz="1219170">
                  <a:buSzPct val="25000"/>
                </a:pPr>
                <a:r>
                  <a:rPr lang="en-US" sz="1600" kern="0" dirty="0">
                    <a:solidFill>
                      <a:srgbClr val="00A651"/>
                    </a:solidFill>
                    <a:ea typeface="Arial"/>
                    <a:cs typeface="Arial"/>
                    <a:sym typeface="Arial"/>
                  </a:rPr>
                  <a:t>Overlay Traffic </a:t>
                </a:r>
              </a:p>
            </p:txBody>
          </p:sp>
          <p:sp>
            <p:nvSpPr>
              <p:cNvPr id="56" name="Shape 1186"/>
              <p:cNvSpPr/>
              <p:nvPr/>
            </p:nvSpPr>
            <p:spPr>
              <a:xfrm>
                <a:off x="3041035" y="3952209"/>
                <a:ext cx="287430" cy="267883"/>
              </a:xfrm>
              <a:prstGeom prst="ellipse">
                <a:avLst/>
              </a:prstGeom>
              <a:solidFill>
                <a:schemeClr val="accent3"/>
              </a:solidFill>
              <a:ln>
                <a:noFill/>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buSzPct val="25000"/>
                </a:pPr>
                <a:r>
                  <a:rPr lang="en-US" kern="0" dirty="0">
                    <a:solidFill>
                      <a:srgbClr val="FFFFFF"/>
                    </a:solidFill>
                    <a:ea typeface="Arial"/>
                    <a:cs typeface="Arial"/>
                    <a:sym typeface="Arial"/>
                  </a:rPr>
                  <a:t>1</a:t>
                </a:r>
              </a:p>
            </p:txBody>
          </p:sp>
          <p:grpSp>
            <p:nvGrpSpPr>
              <p:cNvPr id="11" name="Group 10"/>
              <p:cNvGrpSpPr/>
              <p:nvPr/>
            </p:nvGrpSpPr>
            <p:grpSpPr>
              <a:xfrm>
                <a:off x="974036" y="1818862"/>
                <a:ext cx="3071192" cy="2884958"/>
                <a:chOff x="974036" y="1818862"/>
                <a:chExt cx="3071192" cy="2884958"/>
              </a:xfrm>
            </p:grpSpPr>
            <p:sp>
              <p:nvSpPr>
                <p:cNvPr id="57" name="Shape 1187"/>
                <p:cNvSpPr/>
                <p:nvPr/>
              </p:nvSpPr>
              <p:spPr>
                <a:xfrm>
                  <a:off x="2822966" y="3765357"/>
                  <a:ext cx="405154" cy="938463"/>
                </a:xfrm>
                <a:custGeom>
                  <a:avLst/>
                  <a:gdLst/>
                  <a:ahLst/>
                  <a:cxnLst/>
                  <a:rect l="0" t="0" r="0" b="0"/>
                  <a:pathLst>
                    <a:path w="120000" h="120000" extrusionOk="0">
                      <a:moveTo>
                        <a:pt x="13093" y="120000"/>
                      </a:moveTo>
                      <a:cubicBezTo>
                        <a:pt x="2402" y="93846"/>
                        <a:pt x="-8288" y="67692"/>
                        <a:pt x="9529" y="47692"/>
                      </a:cubicBezTo>
                      <a:cubicBezTo>
                        <a:pt x="27347" y="27692"/>
                        <a:pt x="119999" y="0"/>
                        <a:pt x="119999" y="0"/>
                      </a:cubicBezTo>
                    </a:path>
                  </a:pathLst>
                </a:custGeom>
                <a:noFill/>
                <a:ln w="28575" cap="flat" cmpd="sng">
                  <a:solidFill>
                    <a:schemeClr val="accent3"/>
                  </a:solidFill>
                  <a:prstDash val="dash"/>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sp>
              <p:nvSpPr>
                <p:cNvPr id="4" name="Freeform 3"/>
                <p:cNvSpPr/>
                <p:nvPr/>
              </p:nvSpPr>
              <p:spPr>
                <a:xfrm>
                  <a:off x="974036" y="1818862"/>
                  <a:ext cx="3071192" cy="471180"/>
                </a:xfrm>
                <a:custGeom>
                  <a:avLst/>
                  <a:gdLst>
                    <a:gd name="connsiteX0" fmla="*/ 3071192 w 3071192"/>
                    <a:gd name="connsiteY0" fmla="*/ 0 h 471180"/>
                    <a:gd name="connsiteX1" fmla="*/ 1123122 w 3071192"/>
                    <a:gd name="connsiteY1" fmla="*/ 427382 h 471180"/>
                    <a:gd name="connsiteX2" fmla="*/ 0 w 3071192"/>
                    <a:gd name="connsiteY2" fmla="*/ 457200 h 471180"/>
                  </a:gdLst>
                  <a:ahLst/>
                  <a:cxnLst>
                    <a:cxn ang="0">
                      <a:pos x="connsiteX0" y="connsiteY0"/>
                    </a:cxn>
                    <a:cxn ang="0">
                      <a:pos x="connsiteX1" y="connsiteY1"/>
                    </a:cxn>
                    <a:cxn ang="0">
                      <a:pos x="connsiteX2" y="connsiteY2"/>
                    </a:cxn>
                  </a:cxnLst>
                  <a:rect l="l" t="t" r="r" b="b"/>
                  <a:pathLst>
                    <a:path w="3071192" h="471180">
                      <a:moveTo>
                        <a:pt x="3071192" y="0"/>
                      </a:moveTo>
                      <a:cubicBezTo>
                        <a:pt x="2353089" y="175591"/>
                        <a:pt x="1634987" y="351182"/>
                        <a:pt x="1123122" y="427382"/>
                      </a:cubicBezTo>
                      <a:cubicBezTo>
                        <a:pt x="611257" y="503582"/>
                        <a:pt x="0" y="457200"/>
                        <a:pt x="0" y="457200"/>
                      </a:cubicBezTo>
                    </a:path>
                  </a:pathLst>
                </a:custGeom>
                <a:noFill/>
                <a:ln w="28575" cap="flat" cmpd="sng">
                  <a:solidFill>
                    <a:schemeClr val="accent3"/>
                  </a:solidFill>
                  <a:prstDash val="dash"/>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lang="en-US" kern="0">
                    <a:solidFill>
                      <a:srgbClr val="FFFFFF"/>
                    </a:solidFill>
                    <a:ea typeface="Arial"/>
                    <a:cs typeface="Arial"/>
                  </a:endParaRPr>
                </a:p>
              </p:txBody>
            </p:sp>
            <p:sp>
              <p:nvSpPr>
                <p:cNvPr id="9" name="Freeform 8"/>
                <p:cNvSpPr/>
                <p:nvPr/>
              </p:nvSpPr>
              <p:spPr>
                <a:xfrm>
                  <a:off x="2252761" y="2050681"/>
                  <a:ext cx="1780848" cy="1898388"/>
                </a:xfrm>
                <a:custGeom>
                  <a:avLst/>
                  <a:gdLst>
                    <a:gd name="connsiteX0" fmla="*/ 856508 w 1780848"/>
                    <a:gd name="connsiteY0" fmla="*/ 1679714 h 1898388"/>
                    <a:gd name="connsiteX1" fmla="*/ 488761 w 1780848"/>
                    <a:gd name="connsiteY1" fmla="*/ 1898374 h 1898388"/>
                    <a:gd name="connsiteX2" fmla="*/ 121013 w 1780848"/>
                    <a:gd name="connsiteY2" fmla="*/ 1689653 h 1898388"/>
                    <a:gd name="connsiteX3" fmla="*/ 41500 w 1780848"/>
                    <a:gd name="connsiteY3" fmla="*/ 1470992 h 1898388"/>
                    <a:gd name="connsiteX4" fmla="*/ 170708 w 1780848"/>
                    <a:gd name="connsiteY4" fmla="*/ 437322 h 1898388"/>
                    <a:gd name="connsiteX5" fmla="*/ 1780848 w 1780848"/>
                    <a:gd name="connsiteY5" fmla="*/ 0 h 189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0848" h="1898388">
                      <a:moveTo>
                        <a:pt x="856508" y="1679714"/>
                      </a:moveTo>
                      <a:cubicBezTo>
                        <a:pt x="733925" y="1788216"/>
                        <a:pt x="611343" y="1896718"/>
                        <a:pt x="488761" y="1898374"/>
                      </a:cubicBezTo>
                      <a:cubicBezTo>
                        <a:pt x="366179" y="1900030"/>
                        <a:pt x="195556" y="1760883"/>
                        <a:pt x="121013" y="1689653"/>
                      </a:cubicBezTo>
                      <a:cubicBezTo>
                        <a:pt x="46470" y="1618423"/>
                        <a:pt x="33218" y="1679714"/>
                        <a:pt x="41500" y="1470992"/>
                      </a:cubicBezTo>
                      <a:cubicBezTo>
                        <a:pt x="49782" y="1262270"/>
                        <a:pt x="-119183" y="682487"/>
                        <a:pt x="170708" y="437322"/>
                      </a:cubicBezTo>
                      <a:cubicBezTo>
                        <a:pt x="460599" y="192157"/>
                        <a:pt x="1780848" y="0"/>
                        <a:pt x="1780848" y="0"/>
                      </a:cubicBezTo>
                    </a:path>
                  </a:pathLst>
                </a:custGeom>
                <a:noFill/>
                <a:ln w="28575" cap="flat" cmpd="sng">
                  <a:solidFill>
                    <a:schemeClr val="accent3"/>
                  </a:solidFill>
                  <a:prstDash val="dash"/>
                  <a:round/>
                  <a:headEnd type="none" w="med" len="med"/>
                  <a:tailEnd type="none" w="med" len="med"/>
                </a:ln>
                <a:effectLst>
                  <a:outerShdw blurRad="39999" dist="23000" dir="5400000" rotWithShape="0">
                    <a:srgbClr val="000000">
                      <a:alpha val="34901"/>
                    </a:srgbClr>
                  </a:outerShdw>
                </a:effectLst>
              </p:spPr>
              <p:txBody>
                <a:bodyPr lIns="121900" tIns="60933" rIns="121900" bIns="60933" anchor="ctr" anchorCtr="0">
                  <a:noAutofit/>
                </a:bodyPr>
                <a:lstStyle/>
                <a:p>
                  <a:pPr algn="ctr" defTabSz="1219170"/>
                  <a:endParaRPr lang="en-US" kern="0">
                    <a:solidFill>
                      <a:srgbClr val="FFFFFF"/>
                    </a:solidFill>
                    <a:ea typeface="Arial"/>
                    <a:cs typeface="Arial"/>
                  </a:endParaRPr>
                </a:p>
              </p:txBody>
            </p:sp>
          </p:grpSp>
        </p:grpSp>
      </p:grpSp>
      <p:pic>
        <p:nvPicPr>
          <p:cNvPr id="58" name="Shape 1168" descr="InternetAsWAN.png"/>
          <p:cNvPicPr preferRelativeResize="0"/>
          <p:nvPr/>
        </p:nvPicPr>
        <p:blipFill rotWithShape="1">
          <a:blip r:embed="rId12">
            <a:alphaModFix/>
          </a:blip>
          <a:srcRect/>
          <a:stretch/>
        </p:blipFill>
        <p:spPr>
          <a:xfrm rot="-5400000">
            <a:off x="2976115" y="3954993"/>
            <a:ext cx="453791" cy="320648"/>
          </a:xfrm>
          <a:prstGeom prst="rect">
            <a:avLst/>
          </a:prstGeom>
          <a:noFill/>
          <a:ln>
            <a:noFill/>
          </a:ln>
        </p:spPr>
      </p:pic>
      <p:sp>
        <p:nvSpPr>
          <p:cNvPr id="59" name="Shape 1081"/>
          <p:cNvSpPr txBox="1"/>
          <p:nvPr/>
        </p:nvSpPr>
        <p:spPr>
          <a:xfrm>
            <a:off x="3719695" y="4550650"/>
            <a:ext cx="1308423" cy="287257"/>
          </a:xfrm>
          <a:prstGeom prst="rect">
            <a:avLst/>
          </a:prstGeom>
          <a:noFill/>
          <a:ln>
            <a:noFill/>
          </a:ln>
        </p:spPr>
        <p:txBody>
          <a:bodyPr lIns="121900" tIns="60933" rIns="121900" bIns="60933" anchor="t" anchorCtr="0">
            <a:noAutofit/>
          </a:bodyPr>
          <a:lstStyle/>
          <a:p>
            <a:pPr algn="ctr" defTabSz="1219170">
              <a:buSzPct val="25000"/>
            </a:pPr>
            <a:r>
              <a:rPr lang="en-US" sz="1333" b="1" kern="0" dirty="0">
                <a:solidFill>
                  <a:srgbClr val="E85F1A"/>
                </a:solidFill>
                <a:ea typeface="Arial"/>
                <a:cs typeface="Arial"/>
                <a:sym typeface="Arial"/>
              </a:rPr>
              <a:t>Edge</a:t>
            </a:r>
          </a:p>
        </p:txBody>
      </p:sp>
      <p:sp>
        <p:nvSpPr>
          <p:cNvPr id="60" name="Shape 1081"/>
          <p:cNvSpPr txBox="1"/>
          <p:nvPr/>
        </p:nvSpPr>
        <p:spPr>
          <a:xfrm>
            <a:off x="5354378" y="2132213"/>
            <a:ext cx="1308423" cy="287257"/>
          </a:xfrm>
          <a:prstGeom prst="rect">
            <a:avLst/>
          </a:prstGeom>
          <a:noFill/>
          <a:ln>
            <a:noFill/>
          </a:ln>
        </p:spPr>
        <p:txBody>
          <a:bodyPr lIns="121900" tIns="60933" rIns="121900" bIns="60933" anchor="t" anchorCtr="0">
            <a:noAutofit/>
          </a:bodyPr>
          <a:lstStyle/>
          <a:p>
            <a:pPr algn="ctr" defTabSz="1219170">
              <a:buSzPct val="25000"/>
            </a:pPr>
            <a:r>
              <a:rPr lang="en-US" sz="1333" b="1" kern="0">
                <a:solidFill>
                  <a:srgbClr val="E85F1A"/>
                </a:solidFill>
                <a:ea typeface="Arial"/>
                <a:cs typeface="Arial"/>
                <a:sym typeface="Arial"/>
              </a:rPr>
              <a:t>HUB</a:t>
            </a:r>
            <a:endParaRPr lang="en-US" sz="1333" b="1" kern="0" dirty="0">
              <a:solidFill>
                <a:srgbClr val="E85F1A"/>
              </a:solidFill>
              <a:ea typeface="Arial"/>
              <a:cs typeface="Arial"/>
              <a:sym typeface="Arial"/>
            </a:endParaRPr>
          </a:p>
        </p:txBody>
      </p:sp>
      <p:pic>
        <p:nvPicPr>
          <p:cNvPr id="61" name="Picture 6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18184" y="2044521"/>
            <a:ext cx="942552" cy="730987"/>
          </a:xfrm>
          <a:prstGeom prst="rect">
            <a:avLst/>
          </a:prstGeom>
        </p:spPr>
      </p:pic>
      <p:sp>
        <p:nvSpPr>
          <p:cNvPr id="63" name="Shape 1079"/>
          <p:cNvSpPr txBox="1"/>
          <p:nvPr/>
        </p:nvSpPr>
        <p:spPr>
          <a:xfrm>
            <a:off x="2370031" y="1991057"/>
            <a:ext cx="1630173" cy="287257"/>
          </a:xfrm>
          <a:prstGeom prst="rect">
            <a:avLst/>
          </a:prstGeom>
          <a:noFill/>
          <a:ln>
            <a:noFill/>
          </a:ln>
        </p:spPr>
        <p:txBody>
          <a:bodyPr lIns="121900" tIns="60933" rIns="121900" bIns="60933" anchor="t" anchorCtr="0">
            <a:noAutofit/>
          </a:bodyPr>
          <a:lstStyle/>
          <a:p>
            <a:pPr defTabSz="1219170">
              <a:buSzPct val="25000"/>
            </a:pPr>
            <a:r>
              <a:rPr lang="en-US" sz="1067" b="1" kern="0" dirty="0" err="1">
                <a:solidFill>
                  <a:srgbClr val="EF764D"/>
                </a:solidFill>
                <a:ea typeface="Arial"/>
                <a:cs typeface="Arial"/>
                <a:sym typeface="Arial"/>
              </a:rPr>
              <a:t>VeloCloud</a:t>
            </a:r>
            <a:r>
              <a:rPr lang="en-US" sz="1067" b="1" kern="0" dirty="0">
                <a:solidFill>
                  <a:srgbClr val="EF764D"/>
                </a:solidFill>
                <a:ea typeface="Arial"/>
                <a:cs typeface="Arial"/>
                <a:sym typeface="Arial"/>
              </a:rPr>
              <a:t> Controller</a:t>
            </a:r>
          </a:p>
        </p:txBody>
      </p:sp>
    </p:spTree>
    <p:extLst>
      <p:ext uri="{BB962C8B-B14F-4D97-AF65-F5344CB8AC3E}">
        <p14:creationId xmlns:p14="http://schemas.microsoft.com/office/powerpoint/2010/main" val="4041784005"/>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69"/>
                                        </p:tgtEl>
                                        <p:attrNameLst>
                                          <p:attrName>style.visibility</p:attrName>
                                        </p:attrNameLst>
                                      </p:cBhvr>
                                      <p:to>
                                        <p:strVal val="visible"/>
                                      </p:to>
                                    </p:set>
                                    <p:animEffect transition="in" filter="dissolve">
                                      <p:cBhvr>
                                        <p:cTn id="22" dur="500"/>
                                        <p:tgtEl>
                                          <p:spTgt spid="1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Shape 1679"/>
          <p:cNvSpPr txBox="1">
            <a:spLocks noGrp="1"/>
          </p:cNvSpPr>
          <p:nvPr>
            <p:ph type="title"/>
          </p:nvPr>
        </p:nvSpPr>
        <p:spPr>
          <a:prstGeom prst="rect">
            <a:avLst/>
          </a:prstGeom>
          <a:noFill/>
          <a:ln>
            <a:noFill/>
          </a:ln>
        </p:spPr>
        <p:txBody>
          <a:bodyPr vert="horz" wrap="square" lIns="121900" tIns="60933" rIns="121900" bIns="60933" numCol="1" rtlCol="0" anchor="ctr" anchorCtr="0" compatLnSpc="1">
            <a:prstTxWarp prst="textNoShape">
              <a:avLst/>
            </a:prstTxWarp>
            <a:noAutofit/>
          </a:bodyPr>
          <a:lstStyle/>
          <a:p>
            <a:pPr>
              <a:spcBef>
                <a:spcPts val="0"/>
              </a:spcBef>
              <a:buClr>
                <a:schemeClr val="lt1"/>
              </a:buClr>
              <a:buSzPct val="25000"/>
            </a:pPr>
            <a:r>
              <a:rPr lang="en-US" b="0" dirty="0">
                <a:solidFill>
                  <a:schemeClr val="lt1"/>
                </a:solidFill>
                <a:latin typeface="Arial"/>
                <a:ea typeface="Arial"/>
                <a:cs typeface="Arial"/>
                <a:sym typeface="Arial"/>
              </a:rPr>
              <a:t>Datacenter Scalability</a:t>
            </a:r>
            <a:endParaRPr lang="en-US" dirty="0">
              <a:solidFill>
                <a:schemeClr val="lt1"/>
              </a:solidFill>
              <a:latin typeface="Arial"/>
              <a:ea typeface="Arial"/>
              <a:cs typeface="Arial"/>
              <a:sym typeface="Arial"/>
            </a:endParaRPr>
          </a:p>
        </p:txBody>
      </p:sp>
      <p:cxnSp>
        <p:nvCxnSpPr>
          <p:cNvPr id="1680" name="Shape 1680"/>
          <p:cNvCxnSpPr/>
          <p:nvPr/>
        </p:nvCxnSpPr>
        <p:spPr>
          <a:xfrm>
            <a:off x="7879549" y="4792549"/>
            <a:ext cx="501600" cy="0"/>
          </a:xfrm>
          <a:prstGeom prst="straightConnector1">
            <a:avLst/>
          </a:prstGeom>
          <a:noFill/>
          <a:ln w="12700" cap="flat" cmpd="sng">
            <a:solidFill>
              <a:srgbClr val="FF0000"/>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81" name="Shape 1681"/>
          <p:cNvCxnSpPr/>
          <p:nvPr/>
        </p:nvCxnSpPr>
        <p:spPr>
          <a:xfrm>
            <a:off x="7879547" y="4683761"/>
            <a:ext cx="501600" cy="0"/>
          </a:xfrm>
          <a:prstGeom prst="straightConnector1">
            <a:avLst/>
          </a:prstGeom>
          <a:noFill/>
          <a:ln w="12700" cap="flat" cmpd="sng">
            <a:solidFill>
              <a:schemeClr val="dk1"/>
            </a:solidFill>
            <a:prstDash val="solid"/>
            <a:round/>
            <a:headEnd type="none" w="med" len="med"/>
            <a:tailEnd type="none" w="med" len="med"/>
          </a:ln>
          <a:effectLst>
            <a:outerShdw blurRad="39999" dist="20000" dir="5400000" rotWithShape="0">
              <a:srgbClr val="000000">
                <a:alpha val="37650"/>
              </a:srgbClr>
            </a:outerShdw>
          </a:effectLst>
        </p:spPr>
      </p:cxnSp>
      <p:sp>
        <p:nvSpPr>
          <p:cNvPr id="1682" name="Shape 1682"/>
          <p:cNvSpPr txBox="1"/>
          <p:nvPr/>
        </p:nvSpPr>
        <p:spPr>
          <a:xfrm>
            <a:off x="8405521" y="4417021"/>
            <a:ext cx="3542800" cy="533600"/>
          </a:xfrm>
          <a:prstGeom prst="rect">
            <a:avLst/>
          </a:prstGeom>
          <a:noFill/>
          <a:ln w="9525" cap="flat" cmpd="sng">
            <a:solidFill>
              <a:schemeClr val="dk1"/>
            </a:solidFill>
            <a:prstDash val="solid"/>
            <a:round/>
            <a:headEnd type="none" w="med" len="med"/>
            <a:tailEnd type="none" w="med" len="med"/>
          </a:ln>
        </p:spPr>
        <p:txBody>
          <a:bodyPr lIns="121900" tIns="60933" rIns="121900" bIns="60933" anchor="t" anchorCtr="0">
            <a:noAutofit/>
          </a:bodyPr>
          <a:lstStyle/>
          <a:p>
            <a:pPr defTabSz="1219170">
              <a:buSzPct val="25000"/>
            </a:pPr>
            <a:r>
              <a:rPr lang="en-US" sz="1333" kern="0">
                <a:solidFill>
                  <a:srgbClr val="256396"/>
                </a:solidFill>
                <a:ea typeface="Arial"/>
                <a:cs typeface="Arial"/>
                <a:sym typeface="Arial"/>
              </a:rPr>
              <a:t>Data plane session  from Branch VCE to Hub cluster over MPLS / Internet</a:t>
            </a:r>
          </a:p>
        </p:txBody>
      </p:sp>
      <p:cxnSp>
        <p:nvCxnSpPr>
          <p:cNvPr id="1683" name="Shape 1683"/>
          <p:cNvCxnSpPr/>
          <p:nvPr/>
        </p:nvCxnSpPr>
        <p:spPr>
          <a:xfrm>
            <a:off x="7860252" y="5358707"/>
            <a:ext cx="496800" cy="64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sp>
        <p:nvSpPr>
          <p:cNvPr id="1684" name="Shape 1684"/>
          <p:cNvSpPr txBox="1"/>
          <p:nvPr/>
        </p:nvSpPr>
        <p:spPr>
          <a:xfrm>
            <a:off x="8381197" y="5075797"/>
            <a:ext cx="3542800" cy="533600"/>
          </a:xfrm>
          <a:prstGeom prst="rect">
            <a:avLst/>
          </a:prstGeom>
          <a:noFill/>
          <a:ln w="9525" cap="flat" cmpd="sng">
            <a:solidFill>
              <a:schemeClr val="dk1"/>
            </a:solidFill>
            <a:prstDash val="solid"/>
            <a:round/>
            <a:headEnd type="none" w="med" len="med"/>
            <a:tailEnd type="none" w="med" len="med"/>
          </a:ln>
        </p:spPr>
        <p:txBody>
          <a:bodyPr lIns="121900" tIns="60933" rIns="121900" bIns="60933" anchor="t" anchorCtr="0">
            <a:noAutofit/>
          </a:bodyPr>
          <a:lstStyle/>
          <a:p>
            <a:pPr defTabSz="1219170">
              <a:buSzPct val="25000"/>
            </a:pPr>
            <a:r>
              <a:rPr lang="en-US" sz="1333" kern="0">
                <a:solidFill>
                  <a:srgbClr val="256396"/>
                </a:solidFill>
                <a:ea typeface="Arial"/>
                <a:cs typeface="Arial"/>
                <a:sym typeface="Arial"/>
              </a:rPr>
              <a:t>Control plane session  from Branch and Hub VCEs to the Controller</a:t>
            </a:r>
          </a:p>
        </p:txBody>
      </p:sp>
      <p:pic>
        <p:nvPicPr>
          <p:cNvPr id="1685" name="Shape 1685" descr="Cloud_MPLS.png"/>
          <p:cNvPicPr preferRelativeResize="0"/>
          <p:nvPr/>
        </p:nvPicPr>
        <p:blipFill rotWithShape="1">
          <a:blip r:embed="rId3">
            <a:alphaModFix/>
          </a:blip>
          <a:srcRect/>
          <a:stretch/>
        </p:blipFill>
        <p:spPr>
          <a:xfrm>
            <a:off x="126441" y="4370492"/>
            <a:ext cx="2034400" cy="1108000"/>
          </a:xfrm>
          <a:prstGeom prst="rect">
            <a:avLst/>
          </a:prstGeom>
          <a:noFill/>
          <a:ln>
            <a:noFill/>
          </a:ln>
        </p:spPr>
      </p:pic>
      <p:pic>
        <p:nvPicPr>
          <p:cNvPr id="1686" name="Shape 1686" descr="Router_B.png"/>
          <p:cNvPicPr preferRelativeResize="0"/>
          <p:nvPr/>
        </p:nvPicPr>
        <p:blipFill rotWithShape="1">
          <a:blip r:embed="rId4">
            <a:alphaModFix/>
          </a:blip>
          <a:srcRect/>
          <a:stretch/>
        </p:blipFill>
        <p:spPr>
          <a:xfrm>
            <a:off x="774672" y="3198515"/>
            <a:ext cx="781200" cy="628000"/>
          </a:xfrm>
          <a:prstGeom prst="rect">
            <a:avLst/>
          </a:prstGeom>
          <a:noFill/>
          <a:ln>
            <a:noFill/>
          </a:ln>
        </p:spPr>
      </p:pic>
      <p:grpSp>
        <p:nvGrpSpPr>
          <p:cNvPr id="1688" name="Shape 1688"/>
          <p:cNvGrpSpPr/>
          <p:nvPr/>
        </p:nvGrpSpPr>
        <p:grpSpPr>
          <a:xfrm>
            <a:off x="3854585" y="1458714"/>
            <a:ext cx="1009099" cy="2054057"/>
            <a:chOff x="3418739" y="1031699"/>
            <a:chExt cx="756824" cy="1540543"/>
          </a:xfrm>
        </p:grpSpPr>
        <p:pic>
          <p:nvPicPr>
            <p:cNvPr id="1689" name="Shape 1689" descr="VeloCloud1000_Angle.png"/>
            <p:cNvPicPr preferRelativeResize="0"/>
            <p:nvPr/>
          </p:nvPicPr>
          <p:blipFill rotWithShape="1">
            <a:blip r:embed="rId5">
              <a:alphaModFix/>
            </a:blip>
            <a:srcRect/>
            <a:stretch/>
          </p:blipFill>
          <p:spPr>
            <a:xfrm rot="-713570">
              <a:off x="3500636" y="1092497"/>
              <a:ext cx="636155" cy="442402"/>
            </a:xfrm>
            <a:prstGeom prst="rect">
              <a:avLst/>
            </a:prstGeom>
            <a:noFill/>
            <a:ln>
              <a:noFill/>
            </a:ln>
          </p:spPr>
        </p:pic>
        <p:pic>
          <p:nvPicPr>
            <p:cNvPr id="1690" name="Shape 1690" descr="VeloCloud1000_Angle.png"/>
            <p:cNvPicPr preferRelativeResize="0"/>
            <p:nvPr/>
          </p:nvPicPr>
          <p:blipFill rotWithShape="1">
            <a:blip r:embed="rId5">
              <a:alphaModFix/>
            </a:blip>
            <a:srcRect/>
            <a:stretch/>
          </p:blipFill>
          <p:spPr>
            <a:xfrm rot="-713570">
              <a:off x="3469007" y="1405642"/>
              <a:ext cx="636155" cy="442402"/>
            </a:xfrm>
            <a:prstGeom prst="rect">
              <a:avLst/>
            </a:prstGeom>
            <a:noFill/>
            <a:ln>
              <a:noFill/>
            </a:ln>
          </p:spPr>
        </p:pic>
        <p:pic>
          <p:nvPicPr>
            <p:cNvPr id="1691" name="Shape 1691" descr="VeloCloud1000_Angle.png"/>
            <p:cNvPicPr preferRelativeResize="0"/>
            <p:nvPr/>
          </p:nvPicPr>
          <p:blipFill rotWithShape="1">
            <a:blip r:embed="rId5">
              <a:alphaModFix/>
            </a:blip>
            <a:srcRect/>
            <a:stretch/>
          </p:blipFill>
          <p:spPr>
            <a:xfrm rot="-713570">
              <a:off x="3457511" y="1715040"/>
              <a:ext cx="636155" cy="442402"/>
            </a:xfrm>
            <a:prstGeom prst="rect">
              <a:avLst/>
            </a:prstGeom>
            <a:noFill/>
            <a:ln>
              <a:noFill/>
            </a:ln>
          </p:spPr>
        </p:pic>
        <p:sp>
          <p:nvSpPr>
            <p:cNvPr id="1692" name="Shape 1692"/>
            <p:cNvSpPr/>
            <p:nvPr/>
          </p:nvSpPr>
          <p:spPr>
            <a:xfrm>
              <a:off x="3441821" y="1071362"/>
              <a:ext cx="713400" cy="1449299"/>
            </a:xfrm>
            <a:prstGeom prst="rect">
              <a:avLst/>
            </a:prstGeom>
            <a:noFill/>
            <a:ln w="12700" cap="flat" cmpd="sng">
              <a:solidFill>
                <a:srgbClr val="005286"/>
              </a:solidFill>
              <a:prstDash val="dot"/>
              <a:round/>
              <a:headEnd type="none" w="med" len="med"/>
              <a:tailEnd type="none" w="med" len="med"/>
            </a:ln>
            <a:effectLst>
              <a:outerShdw blurRad="39999" dist="23000" dir="5400000" rotWithShape="0">
                <a:srgbClr val="000000">
                  <a:alpha val="34900"/>
                </a:srgbClr>
              </a:outerShdw>
            </a:effectLst>
          </p:spPr>
          <p:txBody>
            <a:bodyPr lIns="121900" tIns="60933" rIns="121900" bIns="60933" anchor="ctr" anchorCtr="0">
              <a:noAutofit/>
            </a:bodyPr>
            <a:lstStyle/>
            <a:p>
              <a:pPr algn="ctr" defTabSz="1219170"/>
              <a:endParaRPr kern="0">
                <a:solidFill>
                  <a:srgbClr val="FFFFFF"/>
                </a:solidFill>
                <a:ea typeface="Arial"/>
                <a:cs typeface="Arial"/>
                <a:sym typeface="Arial"/>
              </a:endParaRPr>
            </a:p>
          </p:txBody>
        </p:sp>
        <p:pic>
          <p:nvPicPr>
            <p:cNvPr id="1693" name="Shape 1693" descr="VeloCloud1000_Angle.png"/>
            <p:cNvPicPr preferRelativeResize="0"/>
            <p:nvPr/>
          </p:nvPicPr>
          <p:blipFill rotWithShape="1">
            <a:blip r:embed="rId5">
              <a:alphaModFix/>
            </a:blip>
            <a:srcRect/>
            <a:stretch/>
          </p:blipFill>
          <p:spPr>
            <a:xfrm rot="-713570">
              <a:off x="3480593" y="2069041"/>
              <a:ext cx="636155" cy="442402"/>
            </a:xfrm>
            <a:prstGeom prst="rect">
              <a:avLst/>
            </a:prstGeom>
            <a:noFill/>
            <a:ln>
              <a:noFill/>
            </a:ln>
          </p:spPr>
        </p:pic>
      </p:grpSp>
      <p:cxnSp>
        <p:nvCxnSpPr>
          <p:cNvPr id="1694" name="Shape 1694"/>
          <p:cNvCxnSpPr>
            <a:endCxn id="1689" idx="1"/>
          </p:cNvCxnSpPr>
          <p:nvPr/>
        </p:nvCxnSpPr>
        <p:spPr>
          <a:xfrm rot="10800000" flipH="1">
            <a:off x="1344636" y="1922173"/>
            <a:ext cx="2628400" cy="6700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95" name="Shape 1695"/>
          <p:cNvCxnSpPr>
            <a:endCxn id="1690" idx="1"/>
          </p:cNvCxnSpPr>
          <p:nvPr/>
        </p:nvCxnSpPr>
        <p:spPr>
          <a:xfrm rot="10800000" flipH="1">
            <a:off x="1344636" y="2339773"/>
            <a:ext cx="2586000" cy="2524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96" name="Shape 1696"/>
          <p:cNvCxnSpPr>
            <a:endCxn id="1691" idx="1"/>
          </p:cNvCxnSpPr>
          <p:nvPr/>
        </p:nvCxnSpPr>
        <p:spPr>
          <a:xfrm>
            <a:off x="1344636" y="2592173"/>
            <a:ext cx="2570800" cy="1600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97" name="Shape 1697"/>
          <p:cNvCxnSpPr>
            <a:endCxn id="1693" idx="1"/>
          </p:cNvCxnSpPr>
          <p:nvPr/>
        </p:nvCxnSpPr>
        <p:spPr>
          <a:xfrm>
            <a:off x="1344636" y="2592173"/>
            <a:ext cx="2601600" cy="6320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98" name="Shape 1698"/>
          <p:cNvCxnSpPr>
            <a:endCxn id="1686" idx="0"/>
          </p:cNvCxnSpPr>
          <p:nvPr/>
        </p:nvCxnSpPr>
        <p:spPr>
          <a:xfrm>
            <a:off x="1165272" y="2808915"/>
            <a:ext cx="0" cy="3896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699" name="Shape 1699"/>
          <p:cNvCxnSpPr>
            <a:stCxn id="1685" idx="0"/>
          </p:cNvCxnSpPr>
          <p:nvPr/>
        </p:nvCxnSpPr>
        <p:spPr>
          <a:xfrm rot="10800000">
            <a:off x="1143641" y="3818492"/>
            <a:ext cx="0" cy="5520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pic>
        <p:nvPicPr>
          <p:cNvPr id="1700" name="Shape 1700" descr="VeloCloud5x0_Angle.png"/>
          <p:cNvPicPr preferRelativeResize="0"/>
          <p:nvPr/>
        </p:nvPicPr>
        <p:blipFill rotWithShape="1">
          <a:blip r:embed="rId6">
            <a:alphaModFix/>
          </a:blip>
          <a:srcRect/>
          <a:stretch/>
        </p:blipFill>
        <p:spPr>
          <a:xfrm>
            <a:off x="2373777" y="5943588"/>
            <a:ext cx="686800" cy="477200"/>
          </a:xfrm>
          <a:prstGeom prst="rect">
            <a:avLst/>
          </a:prstGeom>
          <a:noFill/>
          <a:ln>
            <a:noFill/>
          </a:ln>
        </p:spPr>
      </p:pic>
      <p:pic>
        <p:nvPicPr>
          <p:cNvPr id="1701" name="Shape 1701" descr="VeloCloud5x0_Angle.png"/>
          <p:cNvPicPr preferRelativeResize="0"/>
          <p:nvPr/>
        </p:nvPicPr>
        <p:blipFill rotWithShape="1">
          <a:blip r:embed="rId6">
            <a:alphaModFix/>
          </a:blip>
          <a:srcRect/>
          <a:stretch/>
        </p:blipFill>
        <p:spPr>
          <a:xfrm>
            <a:off x="3541864" y="5943588"/>
            <a:ext cx="686800" cy="477200"/>
          </a:xfrm>
          <a:prstGeom prst="rect">
            <a:avLst/>
          </a:prstGeom>
          <a:noFill/>
          <a:ln>
            <a:noFill/>
          </a:ln>
        </p:spPr>
      </p:pic>
      <p:cxnSp>
        <p:nvCxnSpPr>
          <p:cNvPr id="1702" name="Shape 1702"/>
          <p:cNvCxnSpPr/>
          <p:nvPr/>
        </p:nvCxnSpPr>
        <p:spPr>
          <a:xfrm rot="10800000">
            <a:off x="4777407" y="3114288"/>
            <a:ext cx="925200" cy="224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pic>
        <p:nvPicPr>
          <p:cNvPr id="1703" name="Shape 1703" descr="http://www.psdgraphics.com/wp-content/uploads/2012/05/firewall-security.jpg"/>
          <p:cNvPicPr preferRelativeResize="0"/>
          <p:nvPr/>
        </p:nvPicPr>
        <p:blipFill rotWithShape="1">
          <a:blip r:embed="rId7">
            <a:alphaModFix/>
          </a:blip>
          <a:srcRect/>
          <a:stretch/>
        </p:blipFill>
        <p:spPr>
          <a:xfrm>
            <a:off x="6231119" y="3117891"/>
            <a:ext cx="800800" cy="601200"/>
          </a:xfrm>
          <a:prstGeom prst="rect">
            <a:avLst/>
          </a:prstGeom>
          <a:noFill/>
          <a:ln>
            <a:noFill/>
          </a:ln>
        </p:spPr>
      </p:pic>
      <p:pic>
        <p:nvPicPr>
          <p:cNvPr id="1704" name="Shape 1704" descr="Cloud_Internet.png"/>
          <p:cNvPicPr preferRelativeResize="0"/>
          <p:nvPr/>
        </p:nvPicPr>
        <p:blipFill rotWithShape="1">
          <a:blip r:embed="rId8">
            <a:alphaModFix/>
          </a:blip>
          <a:srcRect/>
          <a:stretch/>
        </p:blipFill>
        <p:spPr>
          <a:xfrm>
            <a:off x="5931392" y="4291276"/>
            <a:ext cx="1732800" cy="881200"/>
          </a:xfrm>
          <a:prstGeom prst="rect">
            <a:avLst/>
          </a:prstGeom>
          <a:noFill/>
          <a:ln>
            <a:noFill/>
          </a:ln>
        </p:spPr>
      </p:pic>
      <p:cxnSp>
        <p:nvCxnSpPr>
          <p:cNvPr id="1705" name="Shape 1705"/>
          <p:cNvCxnSpPr/>
          <p:nvPr/>
        </p:nvCxnSpPr>
        <p:spPr>
          <a:xfrm rot="10800000" flipH="1">
            <a:off x="6658964" y="3612476"/>
            <a:ext cx="6800" cy="6788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pic>
        <p:nvPicPr>
          <p:cNvPr id="1706" name="Shape 1706" descr="VeloCloud5x0_Angle.png"/>
          <p:cNvPicPr preferRelativeResize="0"/>
          <p:nvPr/>
        </p:nvPicPr>
        <p:blipFill rotWithShape="1">
          <a:blip r:embed="rId6">
            <a:alphaModFix/>
          </a:blip>
          <a:srcRect/>
          <a:stretch/>
        </p:blipFill>
        <p:spPr>
          <a:xfrm>
            <a:off x="5553159" y="5943588"/>
            <a:ext cx="686800" cy="477200"/>
          </a:xfrm>
          <a:prstGeom prst="rect">
            <a:avLst/>
          </a:prstGeom>
          <a:noFill/>
          <a:ln>
            <a:noFill/>
          </a:ln>
        </p:spPr>
      </p:pic>
      <p:grpSp>
        <p:nvGrpSpPr>
          <p:cNvPr id="1707" name="Shape 1707"/>
          <p:cNvGrpSpPr/>
          <p:nvPr/>
        </p:nvGrpSpPr>
        <p:grpSpPr>
          <a:xfrm rot="-5400000">
            <a:off x="4822978" y="5802169"/>
            <a:ext cx="124853" cy="747315"/>
            <a:chOff x="1202512" y="3109763"/>
            <a:chExt cx="110100" cy="494299"/>
          </a:xfrm>
        </p:grpSpPr>
        <p:sp>
          <p:nvSpPr>
            <p:cNvPr id="1708" name="Shape 1708"/>
            <p:cNvSpPr/>
            <p:nvPr/>
          </p:nvSpPr>
          <p:spPr>
            <a:xfrm>
              <a:off x="1202512" y="3109763"/>
              <a:ext cx="110100" cy="87900"/>
            </a:xfrm>
            <a:prstGeom prst="ellipse">
              <a:avLst/>
            </a:prstGeom>
            <a:gradFill>
              <a:gsLst>
                <a:gs pos="0">
                  <a:srgbClr val="00BDFF"/>
                </a:gs>
                <a:gs pos="100000">
                  <a:srgbClr val="6DE1FF"/>
                </a:gs>
              </a:gsLst>
              <a:lin ang="16200038" scaled="0"/>
            </a:gradFill>
            <a:ln w="9525" cap="flat" cmpd="sng">
              <a:solidFill>
                <a:srgbClr val="00ABED"/>
              </a:solidFill>
              <a:prstDash val="solid"/>
              <a:round/>
              <a:headEnd type="none" w="med" len="med"/>
              <a:tailEnd type="none" w="med" len="med"/>
            </a:ln>
            <a:effectLst>
              <a:outerShdw blurRad="39999" dist="23000" dir="5400000" rotWithShape="0">
                <a:srgbClr val="000000">
                  <a:alpha val="34900"/>
                </a:srgbClr>
              </a:outerShdw>
            </a:effectLst>
          </p:spPr>
          <p:txBody>
            <a:bodyPr lIns="121900" tIns="60933" rIns="121900" bIns="60933" anchor="ctr" anchorCtr="0">
              <a:noAutofit/>
            </a:bodyPr>
            <a:lstStyle/>
            <a:p>
              <a:pPr algn="ctr" defTabSz="1219170"/>
              <a:endParaRPr sz="3200" kern="0">
                <a:solidFill>
                  <a:srgbClr val="FFFFFF"/>
                </a:solidFill>
                <a:ea typeface="Arial"/>
                <a:cs typeface="Arial"/>
                <a:sym typeface="Arial"/>
              </a:endParaRPr>
            </a:p>
          </p:txBody>
        </p:sp>
        <p:sp>
          <p:nvSpPr>
            <p:cNvPr id="1709" name="Shape 1709"/>
            <p:cNvSpPr/>
            <p:nvPr/>
          </p:nvSpPr>
          <p:spPr>
            <a:xfrm>
              <a:off x="1202512" y="3312962"/>
              <a:ext cx="110100" cy="87900"/>
            </a:xfrm>
            <a:prstGeom prst="ellipse">
              <a:avLst/>
            </a:prstGeom>
            <a:gradFill>
              <a:gsLst>
                <a:gs pos="0">
                  <a:srgbClr val="00BDFF"/>
                </a:gs>
                <a:gs pos="100000">
                  <a:srgbClr val="6DE1FF"/>
                </a:gs>
              </a:gsLst>
              <a:lin ang="16200038" scaled="0"/>
            </a:gradFill>
            <a:ln w="9525" cap="flat" cmpd="sng">
              <a:solidFill>
                <a:srgbClr val="00ABED"/>
              </a:solidFill>
              <a:prstDash val="solid"/>
              <a:round/>
              <a:headEnd type="none" w="med" len="med"/>
              <a:tailEnd type="none" w="med" len="med"/>
            </a:ln>
            <a:effectLst>
              <a:outerShdw blurRad="39999" dist="23000" dir="5400000" rotWithShape="0">
                <a:srgbClr val="000000">
                  <a:alpha val="34900"/>
                </a:srgbClr>
              </a:outerShdw>
            </a:effectLst>
          </p:spPr>
          <p:txBody>
            <a:bodyPr lIns="121900" tIns="60933" rIns="121900" bIns="60933" anchor="ctr" anchorCtr="0">
              <a:noAutofit/>
            </a:bodyPr>
            <a:lstStyle/>
            <a:p>
              <a:pPr algn="ctr" defTabSz="1219170"/>
              <a:endParaRPr sz="3200" kern="0">
                <a:solidFill>
                  <a:srgbClr val="FFFFFF"/>
                </a:solidFill>
                <a:ea typeface="Arial"/>
                <a:cs typeface="Arial"/>
                <a:sym typeface="Arial"/>
              </a:endParaRPr>
            </a:p>
          </p:txBody>
        </p:sp>
        <p:sp>
          <p:nvSpPr>
            <p:cNvPr id="1710" name="Shape 1710"/>
            <p:cNvSpPr/>
            <p:nvPr/>
          </p:nvSpPr>
          <p:spPr>
            <a:xfrm>
              <a:off x="1202512" y="3516162"/>
              <a:ext cx="110100" cy="87900"/>
            </a:xfrm>
            <a:prstGeom prst="ellipse">
              <a:avLst/>
            </a:prstGeom>
            <a:gradFill>
              <a:gsLst>
                <a:gs pos="0">
                  <a:srgbClr val="00BDFF"/>
                </a:gs>
                <a:gs pos="100000">
                  <a:srgbClr val="6DE1FF"/>
                </a:gs>
              </a:gsLst>
              <a:lin ang="16200038" scaled="0"/>
            </a:gradFill>
            <a:ln w="9525" cap="flat" cmpd="sng">
              <a:solidFill>
                <a:srgbClr val="00ABED"/>
              </a:solidFill>
              <a:prstDash val="solid"/>
              <a:round/>
              <a:headEnd type="none" w="med" len="med"/>
              <a:tailEnd type="none" w="med" len="med"/>
            </a:ln>
            <a:effectLst>
              <a:outerShdw blurRad="39999" dist="23000" dir="5400000" rotWithShape="0">
                <a:srgbClr val="000000">
                  <a:alpha val="34900"/>
                </a:srgbClr>
              </a:outerShdw>
            </a:effectLst>
          </p:spPr>
          <p:txBody>
            <a:bodyPr lIns="121900" tIns="60933" rIns="121900" bIns="60933" anchor="ctr" anchorCtr="0">
              <a:noAutofit/>
            </a:bodyPr>
            <a:lstStyle/>
            <a:p>
              <a:pPr algn="ctr" defTabSz="1219170"/>
              <a:endParaRPr sz="3200" kern="0">
                <a:solidFill>
                  <a:srgbClr val="FFFFFF"/>
                </a:solidFill>
                <a:ea typeface="Arial"/>
                <a:cs typeface="Arial"/>
                <a:sym typeface="Arial"/>
              </a:endParaRPr>
            </a:p>
          </p:txBody>
        </p:sp>
      </p:grpSp>
      <p:cxnSp>
        <p:nvCxnSpPr>
          <p:cNvPr id="1711" name="Shape 1711"/>
          <p:cNvCxnSpPr/>
          <p:nvPr/>
        </p:nvCxnSpPr>
        <p:spPr>
          <a:xfrm rot="10800000" flipH="1">
            <a:off x="6040011" y="5035261"/>
            <a:ext cx="626000" cy="948000"/>
          </a:xfrm>
          <a:prstGeom prst="straightConnector1">
            <a:avLst/>
          </a:prstGeom>
          <a:noFill/>
          <a:ln w="12700" cap="flat" cmpd="sng">
            <a:solidFill>
              <a:srgbClr val="FF0000"/>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2" name="Shape 1712"/>
          <p:cNvCxnSpPr/>
          <p:nvPr/>
        </p:nvCxnSpPr>
        <p:spPr>
          <a:xfrm rot="10800000" flipH="1">
            <a:off x="3896096" y="5017700"/>
            <a:ext cx="2700800" cy="943600"/>
          </a:xfrm>
          <a:prstGeom prst="straightConnector1">
            <a:avLst/>
          </a:prstGeom>
          <a:noFill/>
          <a:ln w="12700" cap="flat" cmpd="sng">
            <a:solidFill>
              <a:srgbClr val="FF0000"/>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3" name="Shape 1713"/>
          <p:cNvCxnSpPr/>
          <p:nvPr/>
        </p:nvCxnSpPr>
        <p:spPr>
          <a:xfrm rot="10800000" flipH="1">
            <a:off x="2709703" y="5017701"/>
            <a:ext cx="3437199" cy="943600"/>
          </a:xfrm>
          <a:prstGeom prst="straightConnector1">
            <a:avLst/>
          </a:prstGeom>
          <a:noFill/>
          <a:ln w="12700" cap="flat" cmpd="sng">
            <a:solidFill>
              <a:srgbClr val="FF0000"/>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4" name="Shape 1714"/>
          <p:cNvCxnSpPr/>
          <p:nvPr/>
        </p:nvCxnSpPr>
        <p:spPr>
          <a:xfrm>
            <a:off x="1667273" y="5306271"/>
            <a:ext cx="4066400" cy="706800"/>
          </a:xfrm>
          <a:prstGeom prst="straightConnector1">
            <a:avLst/>
          </a:prstGeom>
          <a:noFill/>
          <a:ln w="12700" cap="flat" cmpd="sng">
            <a:solidFill>
              <a:schemeClr val="dk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5" name="Shape 1715"/>
          <p:cNvCxnSpPr/>
          <p:nvPr/>
        </p:nvCxnSpPr>
        <p:spPr>
          <a:xfrm>
            <a:off x="1275048" y="5314223"/>
            <a:ext cx="2482000" cy="716800"/>
          </a:xfrm>
          <a:prstGeom prst="straightConnector1">
            <a:avLst/>
          </a:prstGeom>
          <a:noFill/>
          <a:ln w="12700" cap="flat" cmpd="sng">
            <a:solidFill>
              <a:schemeClr val="dk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6" name="Shape 1716"/>
          <p:cNvCxnSpPr/>
          <p:nvPr/>
        </p:nvCxnSpPr>
        <p:spPr>
          <a:xfrm>
            <a:off x="634172" y="5314223"/>
            <a:ext cx="1886000" cy="716800"/>
          </a:xfrm>
          <a:prstGeom prst="straightConnector1">
            <a:avLst/>
          </a:prstGeom>
          <a:noFill/>
          <a:ln w="12700" cap="flat" cmpd="sng">
            <a:solidFill>
              <a:schemeClr val="dk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18" name="Shape 1718"/>
          <p:cNvCxnSpPr/>
          <p:nvPr/>
        </p:nvCxnSpPr>
        <p:spPr>
          <a:xfrm rot="10800000" flipH="1">
            <a:off x="2912097" y="4511456"/>
            <a:ext cx="2981600" cy="15664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cxnSp>
        <p:nvCxnSpPr>
          <p:cNvPr id="1719" name="Shape 1719"/>
          <p:cNvCxnSpPr/>
          <p:nvPr/>
        </p:nvCxnSpPr>
        <p:spPr>
          <a:xfrm rot="10800000" flipH="1">
            <a:off x="4122097" y="4511456"/>
            <a:ext cx="1771600" cy="15664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cxnSp>
        <p:nvCxnSpPr>
          <p:cNvPr id="1720" name="Shape 1720"/>
          <p:cNvCxnSpPr/>
          <p:nvPr/>
        </p:nvCxnSpPr>
        <p:spPr>
          <a:xfrm rot="10800000" flipH="1">
            <a:off x="5880097" y="4511456"/>
            <a:ext cx="13600" cy="14544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sp>
        <p:nvSpPr>
          <p:cNvPr id="1721" name="Shape 1721"/>
          <p:cNvSpPr txBox="1"/>
          <p:nvPr/>
        </p:nvSpPr>
        <p:spPr>
          <a:xfrm>
            <a:off x="3946237" y="3997944"/>
            <a:ext cx="1839519" cy="293333"/>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200" b="1">
                <a:solidFill>
                  <a:schemeClr val="accent2"/>
                </a:solidFill>
                <a:latin typeface="Arial"/>
                <a:ea typeface="Arial"/>
                <a:cs typeface="Arial"/>
              </a:defRPr>
            </a:lvl1pPr>
          </a:lstStyle>
          <a:p>
            <a:r>
              <a:rPr lang="en-US" sz="1333" dirty="0">
                <a:solidFill>
                  <a:srgbClr val="EF764D"/>
                </a:solidFill>
                <a:sym typeface="Arial"/>
              </a:rPr>
              <a:t>Controller </a:t>
            </a:r>
          </a:p>
          <a:p>
            <a:r>
              <a:rPr lang="en-US" sz="1333" dirty="0">
                <a:solidFill>
                  <a:srgbClr val="EF764D"/>
                </a:solidFill>
                <a:sym typeface="Arial"/>
              </a:rPr>
              <a:t>(VCG Function)</a:t>
            </a:r>
          </a:p>
        </p:txBody>
      </p:sp>
      <p:sp>
        <p:nvSpPr>
          <p:cNvPr id="1722" name="Shape 1722"/>
          <p:cNvSpPr txBox="1"/>
          <p:nvPr/>
        </p:nvSpPr>
        <p:spPr>
          <a:xfrm>
            <a:off x="865910" y="6056705"/>
            <a:ext cx="1670559" cy="338400"/>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Branch Edges</a:t>
            </a:r>
          </a:p>
        </p:txBody>
      </p:sp>
      <p:sp>
        <p:nvSpPr>
          <p:cNvPr id="1723" name="Shape 1723"/>
          <p:cNvSpPr txBox="1"/>
          <p:nvPr/>
        </p:nvSpPr>
        <p:spPr>
          <a:xfrm>
            <a:off x="4788676" y="1233040"/>
            <a:ext cx="1858800" cy="451600"/>
          </a:xfrm>
          <a:prstGeom prst="rect">
            <a:avLst/>
          </a:prstGeom>
          <a:noFill/>
          <a:ln>
            <a:noFill/>
          </a:ln>
        </p:spPr>
        <p:txBody>
          <a:bodyPr lIns="121900" tIns="60933" rIns="121900" bIns="60933" anchor="t" anchorCtr="0">
            <a:noAutofit/>
          </a:bodyPr>
          <a:lstStyle/>
          <a:p>
            <a:pPr defTabSz="1219170">
              <a:buSzPct val="25000"/>
            </a:pPr>
            <a:r>
              <a:rPr lang="en-US" sz="1067" kern="0" dirty="0">
                <a:solidFill>
                  <a:srgbClr val="256396"/>
                </a:solidFill>
                <a:ea typeface="Arial"/>
                <a:cs typeface="Arial"/>
                <a:sym typeface="Arial"/>
              </a:rPr>
              <a:t>(Unique private and public IP Address per Hub)</a:t>
            </a:r>
          </a:p>
        </p:txBody>
      </p:sp>
      <p:sp>
        <p:nvSpPr>
          <p:cNvPr id="1724" name="Shape 1724"/>
          <p:cNvSpPr txBox="1"/>
          <p:nvPr/>
        </p:nvSpPr>
        <p:spPr>
          <a:xfrm>
            <a:off x="53285" y="3276819"/>
            <a:ext cx="861200" cy="554000"/>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CE Router</a:t>
            </a:r>
          </a:p>
        </p:txBody>
      </p:sp>
      <p:cxnSp>
        <p:nvCxnSpPr>
          <p:cNvPr id="1725" name="Shape 1725"/>
          <p:cNvCxnSpPr/>
          <p:nvPr/>
        </p:nvCxnSpPr>
        <p:spPr>
          <a:xfrm>
            <a:off x="4732497" y="1927856"/>
            <a:ext cx="1161200" cy="21068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cxnSp>
        <p:nvCxnSpPr>
          <p:cNvPr id="1726" name="Shape 1726"/>
          <p:cNvCxnSpPr/>
          <p:nvPr/>
        </p:nvCxnSpPr>
        <p:spPr>
          <a:xfrm>
            <a:off x="4660897" y="2354656"/>
            <a:ext cx="1232800" cy="16800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cxnSp>
        <p:nvCxnSpPr>
          <p:cNvPr id="1727" name="Shape 1727"/>
          <p:cNvCxnSpPr/>
          <p:nvPr/>
        </p:nvCxnSpPr>
        <p:spPr>
          <a:xfrm>
            <a:off x="4674340" y="2791309"/>
            <a:ext cx="1235600" cy="12488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cxnSp>
        <p:nvCxnSpPr>
          <p:cNvPr id="1728" name="Shape 1728"/>
          <p:cNvCxnSpPr/>
          <p:nvPr/>
        </p:nvCxnSpPr>
        <p:spPr>
          <a:xfrm>
            <a:off x="4677697" y="3265056"/>
            <a:ext cx="1216000" cy="769600"/>
          </a:xfrm>
          <a:prstGeom prst="straightConnector1">
            <a:avLst/>
          </a:prstGeom>
          <a:noFill/>
          <a:ln w="9525" cap="flat" cmpd="sng">
            <a:solidFill>
              <a:schemeClr val="accent1"/>
            </a:solidFill>
            <a:prstDash val="dash"/>
            <a:round/>
            <a:headEnd type="none" w="med" len="med"/>
            <a:tailEnd type="none" w="med" len="med"/>
          </a:ln>
          <a:effectLst>
            <a:outerShdw blurRad="39999" dist="20000" dir="5400000" rotWithShape="0">
              <a:srgbClr val="000000">
                <a:alpha val="37650"/>
              </a:srgbClr>
            </a:outerShdw>
          </a:effectLst>
        </p:spPr>
      </p:cxnSp>
      <p:sp>
        <p:nvSpPr>
          <p:cNvPr id="1729" name="Shape 1729"/>
          <p:cNvSpPr txBox="1"/>
          <p:nvPr/>
        </p:nvSpPr>
        <p:spPr>
          <a:xfrm>
            <a:off x="7387224" y="1228915"/>
            <a:ext cx="4661901" cy="2688000"/>
          </a:xfrm>
          <a:prstGeom prst="rect">
            <a:avLst/>
          </a:prstGeom>
          <a:noFill/>
          <a:ln w="9525" cap="flat" cmpd="sng">
            <a:noFill/>
            <a:prstDash val="solid"/>
            <a:round/>
            <a:headEnd type="none" w="med" len="med"/>
            <a:tailEnd type="none" w="med" len="med"/>
          </a:ln>
        </p:spPr>
        <p:txBody>
          <a:bodyPr lIns="121900" tIns="60933" rIns="121900" bIns="60933" anchor="t" anchorCtr="0">
            <a:noAutofit/>
          </a:bodyPr>
          <a:lstStyle/>
          <a:p>
            <a:pPr marL="228594" indent="-228594" defTabSz="1219170">
              <a:spcBef>
                <a:spcPts val="800"/>
              </a:spcBef>
              <a:buClr>
                <a:srgbClr val="000000"/>
              </a:buClr>
              <a:buSzPct val="95454"/>
              <a:buFont typeface="Arial"/>
              <a:buChar char="-"/>
            </a:pPr>
            <a:r>
              <a:rPr lang="en-US" sz="1867" kern="0" dirty="0">
                <a:solidFill>
                  <a:srgbClr val="256396"/>
                </a:solidFill>
                <a:ea typeface="Arial"/>
                <a:cs typeface="Arial"/>
                <a:sym typeface="Arial"/>
              </a:rPr>
              <a:t>The Controller load balances tunnels from the branch edges to the hubs within the cluster</a:t>
            </a:r>
          </a:p>
          <a:p>
            <a:pPr marL="228594" indent="-228594" defTabSz="1219170">
              <a:spcBef>
                <a:spcPts val="800"/>
              </a:spcBef>
              <a:buClr>
                <a:srgbClr val="000000"/>
              </a:buClr>
              <a:buSzPct val="95454"/>
              <a:buFont typeface="Arial"/>
              <a:buChar char="-"/>
            </a:pPr>
            <a:r>
              <a:rPr lang="en-US" sz="1867" kern="0" dirty="0">
                <a:solidFill>
                  <a:srgbClr val="256396"/>
                </a:solidFill>
                <a:ea typeface="Arial"/>
                <a:cs typeface="Arial"/>
                <a:sym typeface="Arial"/>
              </a:rPr>
              <a:t>Hubs report usage to the VCC periodically</a:t>
            </a:r>
          </a:p>
          <a:p>
            <a:pPr marL="228594" indent="-228594" defTabSz="1219170">
              <a:spcBef>
                <a:spcPts val="800"/>
              </a:spcBef>
              <a:buClr>
                <a:srgbClr val="000000"/>
              </a:buClr>
              <a:buSzPct val="95454"/>
              <a:buFont typeface="Arial"/>
              <a:buChar char="-"/>
            </a:pPr>
            <a:r>
              <a:rPr lang="en-US" sz="1867" kern="0" dirty="0">
                <a:solidFill>
                  <a:srgbClr val="256396"/>
                </a:solidFill>
                <a:ea typeface="Arial"/>
                <a:cs typeface="Arial"/>
                <a:sym typeface="Arial"/>
              </a:rPr>
              <a:t>In case of a hub failure, the VCC re-balances the tunnels to remaining active hubs in the cluster</a:t>
            </a:r>
          </a:p>
        </p:txBody>
      </p:sp>
      <p:sp>
        <p:nvSpPr>
          <p:cNvPr id="1730" name="Shape 1730"/>
          <p:cNvSpPr txBox="1"/>
          <p:nvPr/>
        </p:nvSpPr>
        <p:spPr>
          <a:xfrm>
            <a:off x="582937" y="2088154"/>
            <a:ext cx="1038799" cy="338399"/>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L3 Switch</a:t>
            </a:r>
          </a:p>
        </p:txBody>
      </p:sp>
      <p:sp>
        <p:nvSpPr>
          <p:cNvPr id="1731" name="Shape 1731"/>
          <p:cNvSpPr txBox="1"/>
          <p:nvPr/>
        </p:nvSpPr>
        <p:spPr>
          <a:xfrm rot="-5400000">
            <a:off x="5217901" y="2089508"/>
            <a:ext cx="1148800" cy="338400"/>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L2  Switch</a:t>
            </a:r>
          </a:p>
        </p:txBody>
      </p:sp>
      <p:sp>
        <p:nvSpPr>
          <p:cNvPr id="1732" name="Shape 1732"/>
          <p:cNvSpPr txBox="1"/>
          <p:nvPr/>
        </p:nvSpPr>
        <p:spPr>
          <a:xfrm>
            <a:off x="6102992" y="3004544"/>
            <a:ext cx="528400" cy="338400"/>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FW</a:t>
            </a:r>
          </a:p>
        </p:txBody>
      </p:sp>
      <p:cxnSp>
        <p:nvCxnSpPr>
          <p:cNvPr id="1733" name="Shape 1733"/>
          <p:cNvCxnSpPr/>
          <p:nvPr/>
        </p:nvCxnSpPr>
        <p:spPr>
          <a:xfrm rot="10800000">
            <a:off x="4732983" y="2651415"/>
            <a:ext cx="956000" cy="124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34" name="Shape 1734"/>
          <p:cNvCxnSpPr/>
          <p:nvPr/>
        </p:nvCxnSpPr>
        <p:spPr>
          <a:xfrm rot="10800000">
            <a:off x="4764204" y="2242973"/>
            <a:ext cx="926000" cy="156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35" name="Shape 1735"/>
          <p:cNvCxnSpPr/>
          <p:nvPr/>
        </p:nvCxnSpPr>
        <p:spPr>
          <a:xfrm rot="10800000">
            <a:off x="4807004" y="1824727"/>
            <a:ext cx="883200" cy="236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36" name="Shape 1736"/>
          <p:cNvCxnSpPr/>
          <p:nvPr/>
        </p:nvCxnSpPr>
        <p:spPr>
          <a:xfrm rot="10800000">
            <a:off x="5690204" y="1664112"/>
            <a:ext cx="0" cy="1672800"/>
          </a:xfrm>
          <a:prstGeom prst="straightConnector1">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cxnSp>
        <p:nvCxnSpPr>
          <p:cNvPr id="1737" name="Shape 1737"/>
          <p:cNvCxnSpPr>
            <a:endCxn id="1703" idx="0"/>
          </p:cNvCxnSpPr>
          <p:nvPr/>
        </p:nvCxnSpPr>
        <p:spPr>
          <a:xfrm>
            <a:off x="5675119" y="2459091"/>
            <a:ext cx="956400" cy="658800"/>
          </a:xfrm>
          <a:prstGeom prst="bentConnector2">
            <a:avLst/>
          </a:prstGeom>
          <a:noFill/>
          <a:ln w="9525" cap="flat" cmpd="sng">
            <a:solidFill>
              <a:schemeClr val="accent1"/>
            </a:solidFill>
            <a:prstDash val="solid"/>
            <a:round/>
            <a:headEnd type="none" w="med" len="med"/>
            <a:tailEnd type="none" w="med" len="med"/>
          </a:ln>
          <a:effectLst>
            <a:outerShdw blurRad="39999" dist="20000" dir="5400000" rotWithShape="0">
              <a:srgbClr val="000000">
                <a:alpha val="37650"/>
              </a:srgbClr>
            </a:outerShdw>
          </a:effectLst>
        </p:spPr>
      </p:cxnSp>
      <p:sp>
        <p:nvSpPr>
          <p:cNvPr id="1738" name="Shape 1738"/>
          <p:cNvSpPr txBox="1"/>
          <p:nvPr/>
        </p:nvSpPr>
        <p:spPr>
          <a:xfrm>
            <a:off x="2551093" y="1509927"/>
            <a:ext cx="1319297" cy="338400"/>
          </a:xfrm>
          <a:prstGeom prst="rect">
            <a:avLst/>
          </a:prstGeom>
          <a:noFill/>
          <a:ln>
            <a:noFill/>
          </a:ln>
        </p:spPr>
        <p:txBody>
          <a:bodyPr lIns="121900" tIns="60933" rIns="121900" bIns="60933" anchor="t" anchorCtr="0">
            <a:noAutofit/>
          </a:bodyPr>
          <a:lstStyle>
            <a:defPPr>
              <a:defRPr lang="en-US"/>
            </a:defPPr>
            <a:lvl1pPr marR="0" lvl="0" indent="0" algn="ctr">
              <a:spcBef>
                <a:spcPts val="0"/>
              </a:spcBef>
              <a:buSzPct val="25000"/>
              <a:buNone/>
              <a:defRPr sz="1000" b="1">
                <a:solidFill>
                  <a:schemeClr val="accent2"/>
                </a:solidFill>
                <a:latin typeface="Arial"/>
                <a:ea typeface="Arial"/>
                <a:cs typeface="Arial"/>
              </a:defRPr>
            </a:lvl1pPr>
          </a:lstStyle>
          <a:p>
            <a:r>
              <a:rPr lang="en-US" sz="1333" dirty="0">
                <a:solidFill>
                  <a:srgbClr val="EF764D"/>
                </a:solidFill>
                <a:sym typeface="Arial"/>
              </a:rPr>
              <a:t>Hub Cluster</a:t>
            </a:r>
          </a:p>
        </p:txBody>
      </p:sp>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6675" y="3861875"/>
            <a:ext cx="1051476" cy="631991"/>
          </a:xfrm>
          <a:prstGeom prst="rect">
            <a:avLst/>
          </a:prstGeom>
        </p:spPr>
      </p:pic>
      <p:pic>
        <p:nvPicPr>
          <p:cNvPr id="65" name="Shape 842"/>
          <p:cNvPicPr preferRelativeResize="0"/>
          <p:nvPr/>
        </p:nvPicPr>
        <p:blipFill rotWithShape="1">
          <a:blip r:embed="rId10">
            <a:alphaModFix/>
            <a:extLst>
              <a:ext uri="{BEBA8EAE-BF5A-486C-A8C5-ECC9F3942E4B}">
                <a14:imgProps xmlns:a14="http://schemas.microsoft.com/office/drawing/2010/main">
                  <a14:imgLayer r:embed="rId11">
                    <a14:imgEffect>
                      <a14:saturation sat="0"/>
                    </a14:imgEffect>
                  </a14:imgLayer>
                </a14:imgProps>
              </a:ext>
            </a:extLst>
          </a:blip>
          <a:srcRect/>
          <a:stretch/>
        </p:blipFill>
        <p:spPr>
          <a:xfrm>
            <a:off x="918943" y="2348711"/>
            <a:ext cx="444400" cy="434000"/>
          </a:xfrm>
          <a:prstGeom prst="rect">
            <a:avLst/>
          </a:prstGeom>
          <a:noFill/>
          <a:ln>
            <a:noFill/>
          </a:ln>
        </p:spPr>
      </p:pic>
      <p:grpSp>
        <p:nvGrpSpPr>
          <p:cNvPr id="62" name="Group 61"/>
          <p:cNvGrpSpPr/>
          <p:nvPr/>
        </p:nvGrpSpPr>
        <p:grpSpPr>
          <a:xfrm>
            <a:off x="2008226" y="1147601"/>
            <a:ext cx="672684" cy="558995"/>
            <a:chOff x="323177" y="2187635"/>
            <a:chExt cx="504513" cy="419246"/>
          </a:xfrm>
        </p:grpSpPr>
        <p:sp>
          <p:nvSpPr>
            <p:cNvPr id="64" name="Explosion 1 63"/>
            <p:cNvSpPr/>
            <p:nvPr/>
          </p:nvSpPr>
          <p:spPr>
            <a:xfrm>
              <a:off x="354724" y="2187635"/>
              <a:ext cx="472966" cy="419246"/>
            </a:xfrm>
            <a:prstGeom prst="irregularSeal1">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6" name="TextBox 65"/>
            <p:cNvSpPr txBox="1"/>
            <p:nvPr/>
          </p:nvSpPr>
          <p:spPr>
            <a:xfrm>
              <a:off x="323177" y="2290914"/>
              <a:ext cx="467917" cy="238575"/>
            </a:xfrm>
            <a:prstGeom prst="rect">
              <a:avLst/>
            </a:prstGeom>
            <a:noFill/>
          </p:spPr>
          <p:txBody>
            <a:bodyPr wrap="none" rtlCol="0">
              <a:spAutoFit/>
            </a:bodyPr>
            <a:lstStyle/>
            <a:p>
              <a:r>
                <a:rPr lang="en-US" sz="1467" b="1" i="1" dirty="0">
                  <a:solidFill>
                    <a:srgbClr val="666666"/>
                  </a:solidFill>
                </a:rPr>
                <a:t>NEW</a:t>
              </a:r>
            </a:p>
          </p:txBody>
        </p:sp>
      </p:grpSp>
    </p:spTree>
    <p:extLst>
      <p:ext uri="{BB962C8B-B14F-4D97-AF65-F5344CB8AC3E}">
        <p14:creationId xmlns:p14="http://schemas.microsoft.com/office/powerpoint/2010/main" val="2904634414"/>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the Branch Network? Before… </a:t>
            </a:r>
          </a:p>
        </p:txBody>
      </p:sp>
      <p:sp>
        <p:nvSpPr>
          <p:cNvPr id="3" name="Freeform 17">
            <a:extLst/>
          </p:cNvPr>
          <p:cNvSpPr>
            <a:spLocks noEditPoints="1"/>
          </p:cNvSpPr>
          <p:nvPr/>
        </p:nvSpPr>
        <p:spPr bwMode="auto">
          <a:xfrm>
            <a:off x="6733781" y="2840553"/>
            <a:ext cx="419797" cy="626758"/>
          </a:xfrm>
          <a:custGeom>
            <a:avLst/>
            <a:gdLst>
              <a:gd name="T0" fmla="*/ 167 w 482"/>
              <a:gd name="T1" fmla="*/ 118 h 720"/>
              <a:gd name="T2" fmla="*/ 153 w 482"/>
              <a:gd name="T3" fmla="*/ 132 h 720"/>
              <a:gd name="T4" fmla="*/ 167 w 482"/>
              <a:gd name="T5" fmla="*/ 147 h 720"/>
              <a:gd name="T6" fmla="*/ 182 w 482"/>
              <a:gd name="T7" fmla="*/ 132 h 720"/>
              <a:gd name="T8" fmla="*/ 167 w 482"/>
              <a:gd name="T9" fmla="*/ 118 h 720"/>
              <a:gd name="T10" fmla="*/ 199 w 482"/>
              <a:gd name="T11" fmla="*/ 67 h 720"/>
              <a:gd name="T12" fmla="*/ 185 w 482"/>
              <a:gd name="T13" fmla="*/ 82 h 720"/>
              <a:gd name="T14" fmla="*/ 199 w 482"/>
              <a:gd name="T15" fmla="*/ 96 h 720"/>
              <a:gd name="T16" fmla="*/ 213 w 482"/>
              <a:gd name="T17" fmla="*/ 82 h 720"/>
              <a:gd name="T18" fmla="*/ 199 w 482"/>
              <a:gd name="T19" fmla="*/ 67 h 720"/>
              <a:gd name="T20" fmla="*/ 247 w 482"/>
              <a:gd name="T21" fmla="*/ 132 h 720"/>
              <a:gd name="T22" fmla="*/ 232 w 482"/>
              <a:gd name="T23" fmla="*/ 118 h 720"/>
              <a:gd name="T24" fmla="*/ 218 w 482"/>
              <a:gd name="T25" fmla="*/ 132 h 720"/>
              <a:gd name="T26" fmla="*/ 232 w 482"/>
              <a:gd name="T27" fmla="*/ 147 h 720"/>
              <a:gd name="T28" fmla="*/ 247 w 482"/>
              <a:gd name="T29" fmla="*/ 132 h 720"/>
              <a:gd name="T30" fmla="*/ 154 w 482"/>
              <a:gd name="T31" fmla="*/ 536 h 720"/>
              <a:gd name="T32" fmla="*/ 241 w 482"/>
              <a:gd name="T33" fmla="*/ 401 h 720"/>
              <a:gd name="T34" fmla="*/ 328 w 482"/>
              <a:gd name="T35" fmla="*/ 536 h 720"/>
              <a:gd name="T36" fmla="*/ 154 w 482"/>
              <a:gd name="T37" fmla="*/ 536 h 720"/>
              <a:gd name="T38" fmla="*/ 64 w 482"/>
              <a:gd name="T39" fmla="*/ 45 h 720"/>
              <a:gd name="T40" fmla="*/ 417 w 482"/>
              <a:gd name="T41" fmla="*/ 45 h 720"/>
              <a:gd name="T42" fmla="*/ 241 w 482"/>
              <a:gd name="T43" fmla="*/ 319 h 720"/>
              <a:gd name="T44" fmla="*/ 64 w 482"/>
              <a:gd name="T45" fmla="*/ 45 h 720"/>
              <a:gd name="T46" fmla="*/ 267 w 482"/>
              <a:gd name="T47" fmla="*/ 360 h 720"/>
              <a:gd name="T48" fmla="*/ 477 w 482"/>
              <a:gd name="T49" fmla="*/ 34 h 720"/>
              <a:gd name="T50" fmla="*/ 478 w 482"/>
              <a:gd name="T51" fmla="*/ 12 h 720"/>
              <a:gd name="T52" fmla="*/ 458 w 482"/>
              <a:gd name="T53" fmla="*/ 0 h 720"/>
              <a:gd name="T54" fmla="*/ 23 w 482"/>
              <a:gd name="T55" fmla="*/ 0 h 720"/>
              <a:gd name="T56" fmla="*/ 4 w 482"/>
              <a:gd name="T57" fmla="*/ 12 h 720"/>
              <a:gd name="T58" fmla="*/ 5 w 482"/>
              <a:gd name="T59" fmla="*/ 34 h 720"/>
              <a:gd name="T60" fmla="*/ 214 w 482"/>
              <a:gd name="T61" fmla="*/ 360 h 720"/>
              <a:gd name="T62" fmla="*/ 5 w 482"/>
              <a:gd name="T63" fmla="*/ 686 h 720"/>
              <a:gd name="T64" fmla="*/ 4 w 482"/>
              <a:gd name="T65" fmla="*/ 708 h 720"/>
              <a:gd name="T66" fmla="*/ 23 w 482"/>
              <a:gd name="T67" fmla="*/ 720 h 720"/>
              <a:gd name="T68" fmla="*/ 458 w 482"/>
              <a:gd name="T69" fmla="*/ 720 h 720"/>
              <a:gd name="T70" fmla="*/ 478 w 482"/>
              <a:gd name="T71" fmla="*/ 708 h 720"/>
              <a:gd name="T72" fmla="*/ 477 w 482"/>
              <a:gd name="T73" fmla="*/ 686 h 720"/>
              <a:gd name="T74" fmla="*/ 267 w 482"/>
              <a:gd name="T75" fmla="*/ 360 h 720"/>
              <a:gd name="T76" fmla="*/ 330 w 482"/>
              <a:gd name="T77" fmla="*/ 96 h 720"/>
              <a:gd name="T78" fmla="*/ 344 w 482"/>
              <a:gd name="T79" fmla="*/ 82 h 720"/>
              <a:gd name="T80" fmla="*/ 330 w 482"/>
              <a:gd name="T81" fmla="*/ 67 h 720"/>
              <a:gd name="T82" fmla="*/ 315 w 482"/>
              <a:gd name="T83" fmla="*/ 82 h 720"/>
              <a:gd name="T84" fmla="*/ 330 w 482"/>
              <a:gd name="T85" fmla="*/ 96 h 720"/>
              <a:gd name="T86" fmla="*/ 264 w 482"/>
              <a:gd name="T87" fmla="*/ 96 h 720"/>
              <a:gd name="T88" fmla="*/ 279 w 482"/>
              <a:gd name="T89" fmla="*/ 82 h 720"/>
              <a:gd name="T90" fmla="*/ 264 w 482"/>
              <a:gd name="T91" fmla="*/ 67 h 720"/>
              <a:gd name="T92" fmla="*/ 250 w 482"/>
              <a:gd name="T93" fmla="*/ 82 h 720"/>
              <a:gd name="T94" fmla="*/ 264 w 482"/>
              <a:gd name="T95" fmla="*/ 96 h 720"/>
              <a:gd name="T96" fmla="*/ 298 w 482"/>
              <a:gd name="T97" fmla="*/ 147 h 720"/>
              <a:gd name="T98" fmla="*/ 312 w 482"/>
              <a:gd name="T99" fmla="*/ 132 h 720"/>
              <a:gd name="T100" fmla="*/ 298 w 482"/>
              <a:gd name="T101" fmla="*/ 118 h 720"/>
              <a:gd name="T102" fmla="*/ 283 w 482"/>
              <a:gd name="T103" fmla="*/ 132 h 720"/>
              <a:gd name="T104" fmla="*/ 298 w 482"/>
              <a:gd name="T105" fmla="*/ 147 h 720"/>
              <a:gd name="T106" fmla="*/ 134 w 482"/>
              <a:gd name="T107" fmla="*/ 67 h 720"/>
              <a:gd name="T108" fmla="*/ 119 w 482"/>
              <a:gd name="T109" fmla="*/ 82 h 720"/>
              <a:gd name="T110" fmla="*/ 134 w 482"/>
              <a:gd name="T111" fmla="*/ 96 h 720"/>
              <a:gd name="T112" fmla="*/ 148 w 482"/>
              <a:gd name="T113" fmla="*/ 82 h 720"/>
              <a:gd name="T114" fmla="*/ 134 w 482"/>
              <a:gd name="T115" fmla="*/ 6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720">
                <a:moveTo>
                  <a:pt x="167" y="118"/>
                </a:moveTo>
                <a:cubicBezTo>
                  <a:pt x="159" y="118"/>
                  <a:pt x="153" y="124"/>
                  <a:pt x="153" y="132"/>
                </a:cubicBezTo>
                <a:cubicBezTo>
                  <a:pt x="153" y="140"/>
                  <a:pt x="159" y="147"/>
                  <a:pt x="167" y="147"/>
                </a:cubicBezTo>
                <a:cubicBezTo>
                  <a:pt x="175" y="147"/>
                  <a:pt x="182" y="140"/>
                  <a:pt x="182" y="132"/>
                </a:cubicBezTo>
                <a:cubicBezTo>
                  <a:pt x="182" y="124"/>
                  <a:pt x="175" y="118"/>
                  <a:pt x="167" y="118"/>
                </a:cubicBezTo>
                <a:close/>
                <a:moveTo>
                  <a:pt x="199" y="67"/>
                </a:moveTo>
                <a:cubicBezTo>
                  <a:pt x="191" y="67"/>
                  <a:pt x="185" y="74"/>
                  <a:pt x="185" y="82"/>
                </a:cubicBezTo>
                <a:cubicBezTo>
                  <a:pt x="185" y="90"/>
                  <a:pt x="191" y="96"/>
                  <a:pt x="199" y="96"/>
                </a:cubicBezTo>
                <a:cubicBezTo>
                  <a:pt x="207" y="96"/>
                  <a:pt x="213" y="90"/>
                  <a:pt x="213" y="82"/>
                </a:cubicBezTo>
                <a:cubicBezTo>
                  <a:pt x="213" y="74"/>
                  <a:pt x="207" y="67"/>
                  <a:pt x="199" y="67"/>
                </a:cubicBezTo>
                <a:close/>
                <a:moveTo>
                  <a:pt x="247" y="132"/>
                </a:moveTo>
                <a:cubicBezTo>
                  <a:pt x="247" y="124"/>
                  <a:pt x="240" y="118"/>
                  <a:pt x="232" y="118"/>
                </a:cubicBezTo>
                <a:cubicBezTo>
                  <a:pt x="224" y="118"/>
                  <a:pt x="218" y="124"/>
                  <a:pt x="218" y="132"/>
                </a:cubicBezTo>
                <a:cubicBezTo>
                  <a:pt x="218" y="140"/>
                  <a:pt x="224" y="147"/>
                  <a:pt x="232" y="147"/>
                </a:cubicBezTo>
                <a:cubicBezTo>
                  <a:pt x="240" y="147"/>
                  <a:pt x="247" y="140"/>
                  <a:pt x="247" y="132"/>
                </a:cubicBezTo>
                <a:close/>
                <a:moveTo>
                  <a:pt x="154" y="536"/>
                </a:moveTo>
                <a:cubicBezTo>
                  <a:pt x="241" y="401"/>
                  <a:pt x="241" y="401"/>
                  <a:pt x="241" y="401"/>
                </a:cubicBezTo>
                <a:cubicBezTo>
                  <a:pt x="328" y="536"/>
                  <a:pt x="328" y="536"/>
                  <a:pt x="328" y="536"/>
                </a:cubicBezTo>
                <a:lnTo>
                  <a:pt x="154" y="536"/>
                </a:lnTo>
                <a:close/>
                <a:moveTo>
                  <a:pt x="64" y="45"/>
                </a:moveTo>
                <a:cubicBezTo>
                  <a:pt x="417" y="45"/>
                  <a:pt x="417" y="45"/>
                  <a:pt x="417" y="45"/>
                </a:cubicBezTo>
                <a:cubicBezTo>
                  <a:pt x="241" y="319"/>
                  <a:pt x="241" y="319"/>
                  <a:pt x="241" y="319"/>
                </a:cubicBezTo>
                <a:lnTo>
                  <a:pt x="64" y="45"/>
                </a:lnTo>
                <a:close/>
                <a:moveTo>
                  <a:pt x="267" y="360"/>
                </a:moveTo>
                <a:cubicBezTo>
                  <a:pt x="477" y="34"/>
                  <a:pt x="477" y="34"/>
                  <a:pt x="477" y="34"/>
                </a:cubicBezTo>
                <a:cubicBezTo>
                  <a:pt x="481" y="28"/>
                  <a:pt x="482" y="19"/>
                  <a:pt x="478" y="12"/>
                </a:cubicBezTo>
                <a:cubicBezTo>
                  <a:pt x="474" y="4"/>
                  <a:pt x="466" y="0"/>
                  <a:pt x="458" y="0"/>
                </a:cubicBezTo>
                <a:cubicBezTo>
                  <a:pt x="23" y="0"/>
                  <a:pt x="23" y="0"/>
                  <a:pt x="23" y="0"/>
                </a:cubicBezTo>
                <a:cubicBezTo>
                  <a:pt x="15" y="0"/>
                  <a:pt x="8" y="4"/>
                  <a:pt x="4" y="12"/>
                </a:cubicBezTo>
                <a:cubicBezTo>
                  <a:pt x="0" y="19"/>
                  <a:pt x="0" y="28"/>
                  <a:pt x="5" y="34"/>
                </a:cubicBezTo>
                <a:cubicBezTo>
                  <a:pt x="214" y="360"/>
                  <a:pt x="214" y="360"/>
                  <a:pt x="214" y="360"/>
                </a:cubicBezTo>
                <a:cubicBezTo>
                  <a:pt x="5" y="686"/>
                  <a:pt x="5" y="686"/>
                  <a:pt x="5" y="686"/>
                </a:cubicBezTo>
                <a:cubicBezTo>
                  <a:pt x="0" y="692"/>
                  <a:pt x="0" y="701"/>
                  <a:pt x="4" y="708"/>
                </a:cubicBezTo>
                <a:cubicBezTo>
                  <a:pt x="8" y="716"/>
                  <a:pt x="15" y="720"/>
                  <a:pt x="23" y="720"/>
                </a:cubicBezTo>
                <a:cubicBezTo>
                  <a:pt x="458" y="720"/>
                  <a:pt x="458" y="720"/>
                  <a:pt x="458" y="720"/>
                </a:cubicBezTo>
                <a:cubicBezTo>
                  <a:pt x="466" y="720"/>
                  <a:pt x="474" y="716"/>
                  <a:pt x="478" y="708"/>
                </a:cubicBezTo>
                <a:cubicBezTo>
                  <a:pt x="482" y="701"/>
                  <a:pt x="481" y="692"/>
                  <a:pt x="477" y="686"/>
                </a:cubicBezTo>
                <a:lnTo>
                  <a:pt x="267" y="360"/>
                </a:lnTo>
                <a:close/>
                <a:moveTo>
                  <a:pt x="330" y="96"/>
                </a:moveTo>
                <a:cubicBezTo>
                  <a:pt x="338" y="96"/>
                  <a:pt x="344" y="90"/>
                  <a:pt x="344" y="82"/>
                </a:cubicBezTo>
                <a:cubicBezTo>
                  <a:pt x="344" y="74"/>
                  <a:pt x="338" y="67"/>
                  <a:pt x="330" y="67"/>
                </a:cubicBezTo>
                <a:cubicBezTo>
                  <a:pt x="322" y="67"/>
                  <a:pt x="315" y="74"/>
                  <a:pt x="315" y="82"/>
                </a:cubicBezTo>
                <a:cubicBezTo>
                  <a:pt x="315" y="90"/>
                  <a:pt x="322" y="96"/>
                  <a:pt x="330" y="96"/>
                </a:cubicBezTo>
                <a:close/>
                <a:moveTo>
                  <a:pt x="264" y="96"/>
                </a:moveTo>
                <a:cubicBezTo>
                  <a:pt x="272" y="96"/>
                  <a:pt x="279" y="90"/>
                  <a:pt x="279" y="82"/>
                </a:cubicBezTo>
                <a:cubicBezTo>
                  <a:pt x="279" y="74"/>
                  <a:pt x="272" y="67"/>
                  <a:pt x="264" y="67"/>
                </a:cubicBezTo>
                <a:cubicBezTo>
                  <a:pt x="256" y="67"/>
                  <a:pt x="250" y="74"/>
                  <a:pt x="250" y="82"/>
                </a:cubicBezTo>
                <a:cubicBezTo>
                  <a:pt x="250" y="90"/>
                  <a:pt x="256" y="96"/>
                  <a:pt x="264" y="96"/>
                </a:cubicBezTo>
                <a:close/>
                <a:moveTo>
                  <a:pt x="298" y="147"/>
                </a:moveTo>
                <a:cubicBezTo>
                  <a:pt x="306" y="147"/>
                  <a:pt x="312" y="140"/>
                  <a:pt x="312" y="132"/>
                </a:cubicBezTo>
                <a:cubicBezTo>
                  <a:pt x="312" y="124"/>
                  <a:pt x="306" y="118"/>
                  <a:pt x="298" y="118"/>
                </a:cubicBezTo>
                <a:cubicBezTo>
                  <a:pt x="290" y="118"/>
                  <a:pt x="283" y="124"/>
                  <a:pt x="283" y="132"/>
                </a:cubicBezTo>
                <a:cubicBezTo>
                  <a:pt x="283" y="140"/>
                  <a:pt x="290" y="147"/>
                  <a:pt x="298" y="147"/>
                </a:cubicBezTo>
                <a:close/>
                <a:moveTo>
                  <a:pt x="134" y="67"/>
                </a:moveTo>
                <a:cubicBezTo>
                  <a:pt x="126" y="67"/>
                  <a:pt x="119" y="74"/>
                  <a:pt x="119" y="82"/>
                </a:cubicBezTo>
                <a:cubicBezTo>
                  <a:pt x="119" y="90"/>
                  <a:pt x="126" y="96"/>
                  <a:pt x="134" y="96"/>
                </a:cubicBezTo>
                <a:cubicBezTo>
                  <a:pt x="142" y="96"/>
                  <a:pt x="148" y="90"/>
                  <a:pt x="148" y="82"/>
                </a:cubicBezTo>
                <a:cubicBezTo>
                  <a:pt x="148" y="74"/>
                  <a:pt x="142" y="67"/>
                  <a:pt x="134" y="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p:cNvPr>
          <p:cNvSpPr txBox="1"/>
          <p:nvPr/>
        </p:nvSpPr>
        <p:spPr>
          <a:xfrm>
            <a:off x="7589520" y="3030822"/>
            <a:ext cx="4297680" cy="246221"/>
          </a:xfrm>
          <a:prstGeom prst="rect">
            <a:avLst/>
          </a:prstGeom>
          <a:noFill/>
        </p:spPr>
        <p:txBody>
          <a:bodyPr wrap="none" lIns="0" tIns="0" rIns="0" bIns="0" rtlCol="0">
            <a:noAutofit/>
          </a:bodyPr>
          <a:lstStyle/>
          <a:p>
            <a:r>
              <a:rPr lang="en-US" dirty="0"/>
              <a:t>Applications Run Slow</a:t>
            </a:r>
          </a:p>
        </p:txBody>
      </p:sp>
      <p:sp>
        <p:nvSpPr>
          <p:cNvPr id="5" name="TextBox 4">
            <a:extLst/>
          </p:cNvPr>
          <p:cNvSpPr txBox="1"/>
          <p:nvPr/>
        </p:nvSpPr>
        <p:spPr>
          <a:xfrm>
            <a:off x="1206679" y="3030822"/>
            <a:ext cx="4575868" cy="246221"/>
          </a:xfrm>
          <a:prstGeom prst="rect">
            <a:avLst/>
          </a:prstGeom>
          <a:noFill/>
        </p:spPr>
        <p:txBody>
          <a:bodyPr wrap="none" lIns="0" tIns="0" rIns="0" bIns="0" rtlCol="0">
            <a:noAutofit/>
          </a:bodyPr>
          <a:lstStyle/>
          <a:p>
            <a:r>
              <a:rPr lang="en-US" dirty="0"/>
              <a:t>Capex of $20K-$50K per Branch</a:t>
            </a:r>
          </a:p>
        </p:txBody>
      </p:sp>
      <p:sp>
        <p:nvSpPr>
          <p:cNvPr id="6" name="TextBox 5">
            <a:extLst/>
          </p:cNvPr>
          <p:cNvSpPr txBox="1"/>
          <p:nvPr/>
        </p:nvSpPr>
        <p:spPr>
          <a:xfrm>
            <a:off x="1206679" y="1598630"/>
            <a:ext cx="4575868" cy="246221"/>
          </a:xfrm>
          <a:prstGeom prst="rect">
            <a:avLst/>
          </a:prstGeom>
          <a:noFill/>
        </p:spPr>
        <p:txBody>
          <a:bodyPr wrap="none" lIns="0" tIns="0" rIns="0" bIns="0" rtlCol="0">
            <a:noAutofit/>
          </a:bodyPr>
          <a:lstStyle/>
          <a:p>
            <a:r>
              <a:rPr lang="en-US" dirty="0"/>
              <a:t>Private Line Is 100X the Cost of Broadband</a:t>
            </a:r>
          </a:p>
        </p:txBody>
      </p:sp>
      <p:sp>
        <p:nvSpPr>
          <p:cNvPr id="7" name="TextBox 6">
            <a:extLst/>
          </p:cNvPr>
          <p:cNvSpPr txBox="1"/>
          <p:nvPr/>
        </p:nvSpPr>
        <p:spPr>
          <a:xfrm>
            <a:off x="7589520" y="1598630"/>
            <a:ext cx="4297680" cy="246221"/>
          </a:xfrm>
          <a:prstGeom prst="rect">
            <a:avLst/>
          </a:prstGeom>
          <a:noFill/>
        </p:spPr>
        <p:txBody>
          <a:bodyPr wrap="none" lIns="0" tIns="0" rIns="0" bIns="0" rtlCol="0">
            <a:noAutofit/>
          </a:bodyPr>
          <a:lstStyle/>
          <a:p>
            <a:r>
              <a:rPr lang="en-US" dirty="0"/>
              <a:t>Deployment Takes Months</a:t>
            </a:r>
          </a:p>
        </p:txBody>
      </p:sp>
      <p:cxnSp>
        <p:nvCxnSpPr>
          <p:cNvPr id="8" name="Straight Connector 7">
            <a:extLst/>
          </p:cNvPr>
          <p:cNvCxnSpPr>
            <a:cxnSpLocks/>
          </p:cNvCxnSpPr>
          <p:nvPr/>
        </p:nvCxnSpPr>
        <p:spPr>
          <a:xfrm flipH="1">
            <a:off x="304799" y="3889441"/>
            <a:ext cx="1158240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01752" y="4079550"/>
            <a:ext cx="11787329" cy="2101698"/>
            <a:chOff x="1123852" y="3859123"/>
            <a:chExt cx="10086924" cy="1798514"/>
          </a:xfrm>
        </p:grpSpPr>
        <p:pic>
          <p:nvPicPr>
            <p:cNvPr id="10" name="Picture 9" descr="icon-laptop.png">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852" y="4468436"/>
              <a:ext cx="779369" cy="779369"/>
            </a:xfrm>
            <a:prstGeom prst="rect">
              <a:avLst/>
            </a:prstGeom>
          </p:spPr>
        </p:pic>
        <p:grpSp>
          <p:nvGrpSpPr>
            <p:cNvPr id="11" name="Group 10"/>
            <p:cNvGrpSpPr/>
            <p:nvPr/>
          </p:nvGrpSpPr>
          <p:grpSpPr>
            <a:xfrm>
              <a:off x="2160633" y="3903885"/>
              <a:ext cx="911095" cy="1738155"/>
              <a:chOff x="2254152" y="3575657"/>
              <a:chExt cx="911095" cy="1738155"/>
            </a:xfrm>
          </p:grpSpPr>
          <p:pic>
            <p:nvPicPr>
              <p:cNvPr id="23" name="Picture 22" descr="icon-servers.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52" y="3889210"/>
                <a:ext cx="911095" cy="911096"/>
              </a:xfrm>
              <a:prstGeom prst="rect">
                <a:avLst/>
              </a:prstGeom>
            </p:spPr>
          </p:pic>
          <p:pic>
            <p:nvPicPr>
              <p:cNvPr id="24" name="Picture 23" descr="icon-servers.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52" y="4402716"/>
                <a:ext cx="911095" cy="911096"/>
              </a:xfrm>
              <a:prstGeom prst="rect">
                <a:avLst/>
              </a:prstGeom>
            </p:spPr>
          </p:pic>
          <p:pic>
            <p:nvPicPr>
              <p:cNvPr id="25" name="Picture 24" descr="icon-servers.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52" y="3575657"/>
                <a:ext cx="911095" cy="911096"/>
              </a:xfrm>
              <a:prstGeom prst="rect">
                <a:avLst/>
              </a:prstGeom>
            </p:spPr>
          </p:pic>
        </p:grpSp>
        <p:grpSp>
          <p:nvGrpSpPr>
            <p:cNvPr id="12" name="Group 11"/>
            <p:cNvGrpSpPr/>
            <p:nvPr/>
          </p:nvGrpSpPr>
          <p:grpSpPr>
            <a:xfrm>
              <a:off x="8486875" y="3859123"/>
              <a:ext cx="1297928" cy="1798514"/>
              <a:chOff x="8393356" y="3530895"/>
              <a:chExt cx="1297928" cy="1798514"/>
            </a:xfrm>
          </p:grpSpPr>
          <p:pic>
            <p:nvPicPr>
              <p:cNvPr id="21" name="Picture 20" descr="icon-servers.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356" y="3530895"/>
                <a:ext cx="1297928" cy="1165880"/>
              </a:xfrm>
              <a:prstGeom prst="rect">
                <a:avLst/>
              </a:prstGeom>
            </p:spPr>
          </p:pic>
          <p:pic>
            <p:nvPicPr>
              <p:cNvPr id="22" name="Picture 21" descr="icon-servers.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356" y="4163529"/>
                <a:ext cx="1297928" cy="1165880"/>
              </a:xfrm>
              <a:prstGeom prst="rect">
                <a:avLst/>
              </a:prstGeom>
            </p:spPr>
          </p:pic>
        </p:grpSp>
        <p:sp>
          <p:nvSpPr>
            <p:cNvPr id="13" name="Can 43">
              <a:extLst/>
            </p:cNvPr>
            <p:cNvSpPr/>
            <p:nvPr/>
          </p:nvSpPr>
          <p:spPr>
            <a:xfrm rot="5400000" flipH="1">
              <a:off x="5701757" y="2497373"/>
              <a:ext cx="161581" cy="5026652"/>
            </a:xfrm>
            <a:prstGeom prst="can">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chemeClr val="bg1"/>
                </a:solidFill>
              </a:endParaRPr>
            </a:p>
          </p:txBody>
        </p:sp>
        <p:grpSp>
          <p:nvGrpSpPr>
            <p:cNvPr id="14" name="Group 13">
              <a:extLst/>
            </p:cNvPr>
            <p:cNvGrpSpPr/>
            <p:nvPr/>
          </p:nvGrpSpPr>
          <p:grpSpPr>
            <a:xfrm>
              <a:off x="5089175" y="4554437"/>
              <a:ext cx="1127015" cy="972851"/>
              <a:chOff x="3302001" y="3712603"/>
              <a:chExt cx="806365" cy="696062"/>
            </a:xfrm>
          </p:grpSpPr>
          <p:pic>
            <p:nvPicPr>
              <p:cNvPr id="19" name="Picture 18">
                <a:extLst/>
              </p:cNvPr>
              <p:cNvPicPr>
                <a:picLocks noChangeAspect="1"/>
              </p:cNvPicPr>
              <p:nvPr/>
            </p:nvPicPr>
            <p:blipFill>
              <a:blip r:embed="rId5"/>
              <a:stretch>
                <a:fillRect/>
              </a:stretch>
            </p:blipFill>
            <p:spPr>
              <a:xfrm>
                <a:off x="3302001" y="3712603"/>
                <a:ext cx="696062" cy="696062"/>
              </a:xfrm>
              <a:prstGeom prst="rect">
                <a:avLst/>
              </a:prstGeom>
            </p:spPr>
          </p:pic>
          <p:pic>
            <p:nvPicPr>
              <p:cNvPr id="20" name="Picture 19" descr="icon-security-small.png">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7310" y="3810314"/>
                <a:ext cx="481056" cy="481056"/>
              </a:xfrm>
              <a:prstGeom prst="rect">
                <a:avLst/>
              </a:prstGeom>
            </p:spPr>
          </p:pic>
        </p:grpSp>
        <p:pic>
          <p:nvPicPr>
            <p:cNvPr id="15" name="Picture 14" descr="icon-datacenter.png">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5914" y="4277179"/>
              <a:ext cx="1364862" cy="1364862"/>
            </a:xfrm>
            <a:prstGeom prst="rect">
              <a:avLst/>
            </a:prstGeom>
          </p:spPr>
        </p:pic>
        <p:sp>
          <p:nvSpPr>
            <p:cNvPr id="16" name="TextBox 15">
              <a:extLst/>
            </p:cNvPr>
            <p:cNvSpPr txBox="1"/>
            <p:nvPr/>
          </p:nvSpPr>
          <p:spPr>
            <a:xfrm>
              <a:off x="1188336" y="4059314"/>
              <a:ext cx="650819" cy="646331"/>
            </a:xfrm>
            <a:prstGeom prst="rect">
              <a:avLst/>
            </a:prstGeom>
            <a:noFill/>
          </p:spPr>
          <p:txBody>
            <a:bodyPr wrap="none" lIns="0" tIns="0" rIns="0" bIns="0" rtlCol="0">
              <a:noAutofit/>
            </a:bodyPr>
            <a:lstStyle/>
            <a:p>
              <a:pPr algn="ctr"/>
              <a:r>
                <a:rPr lang="en-US" sz="1400" dirty="0"/>
                <a:t>Branch</a:t>
              </a:r>
            </a:p>
            <a:p>
              <a:pPr algn="ctr"/>
              <a:r>
                <a:rPr lang="en-US" sz="1400" dirty="0"/>
                <a:t>100s to </a:t>
              </a:r>
              <a:br>
                <a:rPr lang="en-US" sz="1400" dirty="0"/>
              </a:br>
              <a:r>
                <a:rPr lang="en-US" sz="1400" dirty="0"/>
                <a:t>1000s</a:t>
              </a:r>
            </a:p>
          </p:txBody>
        </p:sp>
        <p:sp>
          <p:nvSpPr>
            <p:cNvPr id="17" name="TextBox 16">
              <a:extLst/>
            </p:cNvPr>
            <p:cNvSpPr txBox="1"/>
            <p:nvPr/>
          </p:nvSpPr>
          <p:spPr>
            <a:xfrm>
              <a:off x="5186208" y="4060870"/>
              <a:ext cx="932948" cy="430887"/>
            </a:xfrm>
            <a:prstGeom prst="rect">
              <a:avLst/>
            </a:prstGeom>
            <a:noFill/>
          </p:spPr>
          <p:txBody>
            <a:bodyPr wrap="none" lIns="0" tIns="0" rIns="0" bIns="0" rtlCol="0">
              <a:noAutofit/>
            </a:bodyPr>
            <a:lstStyle/>
            <a:p>
              <a:pPr algn="ctr"/>
              <a:r>
                <a:rPr lang="en-US" sz="1400" dirty="0"/>
                <a:t>Private Line</a:t>
              </a:r>
              <a:br>
                <a:rPr lang="en-US" sz="1400" dirty="0"/>
              </a:br>
              <a:r>
                <a:rPr lang="en-US" sz="1400" dirty="0"/>
                <a:t>(MPLS)</a:t>
              </a:r>
            </a:p>
          </p:txBody>
        </p:sp>
        <p:sp>
          <p:nvSpPr>
            <p:cNvPr id="18" name="TextBox 17">
              <a:extLst/>
            </p:cNvPr>
            <p:cNvSpPr txBox="1"/>
            <p:nvPr/>
          </p:nvSpPr>
          <p:spPr>
            <a:xfrm>
              <a:off x="10081107" y="4416499"/>
              <a:ext cx="894476" cy="215444"/>
            </a:xfrm>
            <a:prstGeom prst="rect">
              <a:avLst/>
            </a:prstGeom>
            <a:noFill/>
          </p:spPr>
          <p:txBody>
            <a:bodyPr wrap="none" lIns="0" tIns="0" rIns="0" bIns="0" rtlCol="0">
              <a:noAutofit/>
            </a:bodyPr>
            <a:lstStyle/>
            <a:p>
              <a:pPr algn="ctr"/>
              <a:r>
                <a:rPr lang="en-US" sz="1400" dirty="0"/>
                <a:t>Datacenter</a:t>
              </a:r>
            </a:p>
          </p:txBody>
        </p:sp>
      </p:grpSp>
      <p:sp>
        <p:nvSpPr>
          <p:cNvPr id="26" name="Freeform 5">
            <a:extLst/>
          </p:cNvPr>
          <p:cNvSpPr>
            <a:spLocks noEditPoints="1"/>
          </p:cNvSpPr>
          <p:nvPr/>
        </p:nvSpPr>
        <p:spPr bwMode="auto">
          <a:xfrm>
            <a:off x="403262" y="1408520"/>
            <a:ext cx="466688" cy="626440"/>
          </a:xfrm>
          <a:custGeom>
            <a:avLst/>
            <a:gdLst>
              <a:gd name="T0" fmla="*/ 51 w 260"/>
              <a:gd name="T1" fmla="*/ 305 h 349"/>
              <a:gd name="T2" fmla="*/ 94 w 260"/>
              <a:gd name="T3" fmla="*/ 339 h 349"/>
              <a:gd name="T4" fmla="*/ 137 w 260"/>
              <a:gd name="T5" fmla="*/ 305 h 349"/>
              <a:gd name="T6" fmla="*/ 179 w 260"/>
              <a:gd name="T7" fmla="*/ 345 h 349"/>
              <a:gd name="T8" fmla="*/ 222 w 260"/>
              <a:gd name="T9" fmla="*/ 305 h 349"/>
              <a:gd name="T10" fmla="*/ 260 w 260"/>
              <a:gd name="T11" fmla="*/ 349 h 349"/>
              <a:gd name="T12" fmla="*/ 260 w 260"/>
              <a:gd name="T13" fmla="*/ 0 h 349"/>
              <a:gd name="T14" fmla="*/ 0 w 260"/>
              <a:gd name="T15" fmla="*/ 0 h 349"/>
              <a:gd name="T16" fmla="*/ 0 w 260"/>
              <a:gd name="T17" fmla="*/ 349 h 349"/>
              <a:gd name="T18" fmla="*/ 51 w 260"/>
              <a:gd name="T19" fmla="*/ 305 h 349"/>
              <a:gd name="T20" fmla="*/ 130 w 260"/>
              <a:gd name="T21" fmla="*/ 38 h 349"/>
              <a:gd name="T22" fmla="*/ 193 w 260"/>
              <a:gd name="T23" fmla="*/ 101 h 349"/>
              <a:gd name="T24" fmla="*/ 166 w 260"/>
              <a:gd name="T25" fmla="*/ 101 h 349"/>
              <a:gd name="T26" fmla="*/ 166 w 260"/>
              <a:gd name="T27" fmla="*/ 185 h 349"/>
              <a:gd name="T28" fmla="*/ 94 w 260"/>
              <a:gd name="T29" fmla="*/ 185 h 349"/>
              <a:gd name="T30" fmla="*/ 94 w 260"/>
              <a:gd name="T31" fmla="*/ 101 h 349"/>
              <a:gd name="T32" fmla="*/ 67 w 260"/>
              <a:gd name="T33" fmla="*/ 101 h 349"/>
              <a:gd name="T34" fmla="*/ 130 w 260"/>
              <a:gd name="T35" fmla="*/ 38 h 349"/>
              <a:gd name="T36" fmla="*/ 59 w 260"/>
              <a:gd name="T37" fmla="*/ 219 h 349"/>
              <a:gd name="T38" fmla="*/ 201 w 260"/>
              <a:gd name="T39" fmla="*/ 219 h 349"/>
              <a:gd name="T40" fmla="*/ 201 w 260"/>
              <a:gd name="T41" fmla="*/ 230 h 349"/>
              <a:gd name="T42" fmla="*/ 59 w 260"/>
              <a:gd name="T43" fmla="*/ 230 h 349"/>
              <a:gd name="T44" fmla="*/ 59 w 260"/>
              <a:gd name="T45" fmla="*/ 219 h 349"/>
              <a:gd name="T46" fmla="*/ 59 w 260"/>
              <a:gd name="T47" fmla="*/ 252 h 349"/>
              <a:gd name="T48" fmla="*/ 201 w 260"/>
              <a:gd name="T49" fmla="*/ 252 h 349"/>
              <a:gd name="T50" fmla="*/ 201 w 260"/>
              <a:gd name="T51" fmla="*/ 263 h 349"/>
              <a:gd name="T52" fmla="*/ 59 w 260"/>
              <a:gd name="T53" fmla="*/ 263 h 349"/>
              <a:gd name="T54" fmla="*/ 59 w 260"/>
              <a:gd name="T55" fmla="*/ 25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349">
                <a:moveTo>
                  <a:pt x="51" y="305"/>
                </a:moveTo>
                <a:lnTo>
                  <a:pt x="94" y="339"/>
                </a:lnTo>
                <a:lnTo>
                  <a:pt x="137" y="305"/>
                </a:lnTo>
                <a:lnTo>
                  <a:pt x="179" y="345"/>
                </a:lnTo>
                <a:lnTo>
                  <a:pt x="222" y="305"/>
                </a:lnTo>
                <a:lnTo>
                  <a:pt x="260" y="349"/>
                </a:lnTo>
                <a:lnTo>
                  <a:pt x="260" y="0"/>
                </a:lnTo>
                <a:lnTo>
                  <a:pt x="0" y="0"/>
                </a:lnTo>
                <a:lnTo>
                  <a:pt x="0" y="349"/>
                </a:lnTo>
                <a:lnTo>
                  <a:pt x="51" y="305"/>
                </a:lnTo>
                <a:close/>
                <a:moveTo>
                  <a:pt x="130" y="38"/>
                </a:moveTo>
                <a:lnTo>
                  <a:pt x="193" y="101"/>
                </a:lnTo>
                <a:lnTo>
                  <a:pt x="166" y="101"/>
                </a:lnTo>
                <a:lnTo>
                  <a:pt x="166" y="185"/>
                </a:lnTo>
                <a:lnTo>
                  <a:pt x="94" y="185"/>
                </a:lnTo>
                <a:lnTo>
                  <a:pt x="94" y="101"/>
                </a:lnTo>
                <a:lnTo>
                  <a:pt x="67" y="101"/>
                </a:lnTo>
                <a:lnTo>
                  <a:pt x="130" y="38"/>
                </a:lnTo>
                <a:close/>
                <a:moveTo>
                  <a:pt x="59" y="219"/>
                </a:moveTo>
                <a:lnTo>
                  <a:pt x="201" y="219"/>
                </a:lnTo>
                <a:lnTo>
                  <a:pt x="201" y="230"/>
                </a:lnTo>
                <a:lnTo>
                  <a:pt x="59" y="230"/>
                </a:lnTo>
                <a:lnTo>
                  <a:pt x="59" y="219"/>
                </a:lnTo>
                <a:close/>
                <a:moveTo>
                  <a:pt x="59" y="252"/>
                </a:moveTo>
                <a:lnTo>
                  <a:pt x="201" y="252"/>
                </a:lnTo>
                <a:lnTo>
                  <a:pt x="201" y="263"/>
                </a:lnTo>
                <a:lnTo>
                  <a:pt x="59" y="263"/>
                </a:lnTo>
                <a:lnTo>
                  <a:pt x="59" y="2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
            <a:extLst/>
          </p:cNvPr>
          <p:cNvSpPr>
            <a:spLocks noEditPoints="1"/>
          </p:cNvSpPr>
          <p:nvPr/>
        </p:nvSpPr>
        <p:spPr bwMode="auto">
          <a:xfrm>
            <a:off x="421102" y="2840712"/>
            <a:ext cx="431007" cy="626440"/>
          </a:xfrm>
          <a:custGeom>
            <a:avLst/>
            <a:gdLst>
              <a:gd name="T0" fmla="*/ 252 w 504"/>
              <a:gd name="T1" fmla="*/ 800 h 800"/>
              <a:gd name="T2" fmla="*/ 504 w 504"/>
              <a:gd name="T3" fmla="*/ 606 h 800"/>
              <a:gd name="T4" fmla="*/ 504 w 504"/>
              <a:gd name="T5" fmla="*/ 0 h 800"/>
              <a:gd name="T6" fmla="*/ 0 w 504"/>
              <a:gd name="T7" fmla="*/ 0 h 800"/>
              <a:gd name="T8" fmla="*/ 1 w 504"/>
              <a:gd name="T9" fmla="*/ 605 h 800"/>
              <a:gd name="T10" fmla="*/ 252 w 504"/>
              <a:gd name="T11" fmla="*/ 800 h 800"/>
              <a:gd name="T12" fmla="*/ 252 w 504"/>
              <a:gd name="T13" fmla="*/ 650 h 800"/>
              <a:gd name="T14" fmla="*/ 208 w 504"/>
              <a:gd name="T15" fmla="*/ 606 h 800"/>
              <a:gd name="T16" fmla="*/ 252 w 504"/>
              <a:gd name="T17" fmla="*/ 562 h 800"/>
              <a:gd name="T18" fmla="*/ 296 w 504"/>
              <a:gd name="T19" fmla="*/ 606 h 800"/>
              <a:gd name="T20" fmla="*/ 252 w 504"/>
              <a:gd name="T21" fmla="*/ 650 h 800"/>
              <a:gd name="T22" fmla="*/ 254 w 504"/>
              <a:gd name="T23" fmla="*/ 289 h 800"/>
              <a:gd name="T24" fmla="*/ 181 w 504"/>
              <a:gd name="T25" fmla="*/ 212 h 800"/>
              <a:gd name="T26" fmla="*/ 248 w 504"/>
              <a:gd name="T27" fmla="*/ 141 h 800"/>
              <a:gd name="T28" fmla="*/ 248 w 504"/>
              <a:gd name="T29" fmla="*/ 96 h 800"/>
              <a:gd name="T30" fmla="*/ 276 w 504"/>
              <a:gd name="T31" fmla="*/ 96 h 800"/>
              <a:gd name="T32" fmla="*/ 276 w 504"/>
              <a:gd name="T33" fmla="*/ 139 h 800"/>
              <a:gd name="T34" fmla="*/ 333 w 504"/>
              <a:gd name="T35" fmla="*/ 154 h 800"/>
              <a:gd name="T36" fmla="*/ 322 w 504"/>
              <a:gd name="T37" fmla="*/ 184 h 800"/>
              <a:gd name="T38" fmla="*/ 266 w 504"/>
              <a:gd name="T39" fmla="*/ 169 h 800"/>
              <a:gd name="T40" fmla="*/ 219 w 504"/>
              <a:gd name="T41" fmla="*/ 207 h 800"/>
              <a:gd name="T42" fmla="*/ 274 w 504"/>
              <a:gd name="T43" fmla="*/ 258 h 800"/>
              <a:gd name="T44" fmla="*/ 343 w 504"/>
              <a:gd name="T45" fmla="*/ 339 h 800"/>
              <a:gd name="T46" fmla="*/ 273 w 504"/>
              <a:gd name="T47" fmla="*/ 415 h 800"/>
              <a:gd name="T48" fmla="*/ 273 w 504"/>
              <a:gd name="T49" fmla="*/ 461 h 800"/>
              <a:gd name="T50" fmla="*/ 245 w 504"/>
              <a:gd name="T51" fmla="*/ 461 h 800"/>
              <a:gd name="T52" fmla="*/ 245 w 504"/>
              <a:gd name="T53" fmla="*/ 416 h 800"/>
              <a:gd name="T54" fmla="*/ 177 w 504"/>
              <a:gd name="T55" fmla="*/ 397 h 800"/>
              <a:gd name="T56" fmla="*/ 188 w 504"/>
              <a:gd name="T57" fmla="*/ 367 h 800"/>
              <a:gd name="T58" fmla="*/ 252 w 504"/>
              <a:gd name="T59" fmla="*/ 386 h 800"/>
              <a:gd name="T60" fmla="*/ 305 w 504"/>
              <a:gd name="T61" fmla="*/ 342 h 800"/>
              <a:gd name="T62" fmla="*/ 254 w 504"/>
              <a:gd name="T63" fmla="*/ 28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4" h="800">
                <a:moveTo>
                  <a:pt x="252" y="800"/>
                </a:moveTo>
                <a:cubicBezTo>
                  <a:pt x="504" y="606"/>
                  <a:pt x="504" y="606"/>
                  <a:pt x="504" y="606"/>
                </a:cubicBezTo>
                <a:cubicBezTo>
                  <a:pt x="504" y="0"/>
                  <a:pt x="504" y="0"/>
                  <a:pt x="504" y="0"/>
                </a:cubicBezTo>
                <a:cubicBezTo>
                  <a:pt x="0" y="0"/>
                  <a:pt x="0" y="0"/>
                  <a:pt x="0" y="0"/>
                </a:cubicBezTo>
                <a:cubicBezTo>
                  <a:pt x="1" y="605"/>
                  <a:pt x="1" y="605"/>
                  <a:pt x="1" y="605"/>
                </a:cubicBezTo>
                <a:lnTo>
                  <a:pt x="252" y="800"/>
                </a:lnTo>
                <a:close/>
                <a:moveTo>
                  <a:pt x="252" y="650"/>
                </a:moveTo>
                <a:cubicBezTo>
                  <a:pt x="228" y="650"/>
                  <a:pt x="208" y="630"/>
                  <a:pt x="208" y="606"/>
                </a:cubicBezTo>
                <a:cubicBezTo>
                  <a:pt x="208" y="582"/>
                  <a:pt x="228" y="562"/>
                  <a:pt x="252" y="562"/>
                </a:cubicBezTo>
                <a:cubicBezTo>
                  <a:pt x="276" y="562"/>
                  <a:pt x="296" y="582"/>
                  <a:pt x="296" y="606"/>
                </a:cubicBezTo>
                <a:cubicBezTo>
                  <a:pt x="296" y="630"/>
                  <a:pt x="276" y="650"/>
                  <a:pt x="252" y="650"/>
                </a:cubicBezTo>
                <a:close/>
                <a:moveTo>
                  <a:pt x="254" y="289"/>
                </a:moveTo>
                <a:cubicBezTo>
                  <a:pt x="209" y="272"/>
                  <a:pt x="181" y="251"/>
                  <a:pt x="181" y="212"/>
                </a:cubicBezTo>
                <a:cubicBezTo>
                  <a:pt x="181" y="175"/>
                  <a:pt x="207" y="147"/>
                  <a:pt x="248" y="141"/>
                </a:cubicBezTo>
                <a:cubicBezTo>
                  <a:pt x="248" y="96"/>
                  <a:pt x="248" y="96"/>
                  <a:pt x="248" y="96"/>
                </a:cubicBezTo>
                <a:cubicBezTo>
                  <a:pt x="276" y="96"/>
                  <a:pt x="276" y="96"/>
                  <a:pt x="276" y="96"/>
                </a:cubicBezTo>
                <a:cubicBezTo>
                  <a:pt x="276" y="139"/>
                  <a:pt x="276" y="139"/>
                  <a:pt x="276" y="139"/>
                </a:cubicBezTo>
                <a:cubicBezTo>
                  <a:pt x="302" y="140"/>
                  <a:pt x="321" y="147"/>
                  <a:pt x="333" y="154"/>
                </a:cubicBezTo>
                <a:cubicBezTo>
                  <a:pt x="322" y="184"/>
                  <a:pt x="322" y="184"/>
                  <a:pt x="322" y="184"/>
                </a:cubicBezTo>
                <a:cubicBezTo>
                  <a:pt x="313" y="179"/>
                  <a:pt x="295" y="169"/>
                  <a:pt x="266" y="169"/>
                </a:cubicBezTo>
                <a:cubicBezTo>
                  <a:pt x="232" y="169"/>
                  <a:pt x="219" y="189"/>
                  <a:pt x="219" y="207"/>
                </a:cubicBezTo>
                <a:cubicBezTo>
                  <a:pt x="219" y="230"/>
                  <a:pt x="235" y="242"/>
                  <a:pt x="274" y="258"/>
                </a:cubicBezTo>
                <a:cubicBezTo>
                  <a:pt x="320" y="276"/>
                  <a:pt x="343" y="299"/>
                  <a:pt x="343" y="339"/>
                </a:cubicBezTo>
                <a:cubicBezTo>
                  <a:pt x="343" y="374"/>
                  <a:pt x="319" y="407"/>
                  <a:pt x="273" y="415"/>
                </a:cubicBezTo>
                <a:cubicBezTo>
                  <a:pt x="273" y="461"/>
                  <a:pt x="273" y="461"/>
                  <a:pt x="273" y="461"/>
                </a:cubicBezTo>
                <a:cubicBezTo>
                  <a:pt x="245" y="461"/>
                  <a:pt x="245" y="461"/>
                  <a:pt x="245" y="461"/>
                </a:cubicBezTo>
                <a:cubicBezTo>
                  <a:pt x="245" y="416"/>
                  <a:pt x="245" y="416"/>
                  <a:pt x="245" y="416"/>
                </a:cubicBezTo>
                <a:cubicBezTo>
                  <a:pt x="219" y="416"/>
                  <a:pt x="192" y="408"/>
                  <a:pt x="177" y="397"/>
                </a:cubicBezTo>
                <a:cubicBezTo>
                  <a:pt x="188" y="367"/>
                  <a:pt x="188" y="367"/>
                  <a:pt x="188" y="367"/>
                </a:cubicBezTo>
                <a:cubicBezTo>
                  <a:pt x="204" y="378"/>
                  <a:pt x="227" y="386"/>
                  <a:pt x="252" y="386"/>
                </a:cubicBezTo>
                <a:cubicBezTo>
                  <a:pt x="283" y="386"/>
                  <a:pt x="305" y="368"/>
                  <a:pt x="305" y="342"/>
                </a:cubicBezTo>
                <a:cubicBezTo>
                  <a:pt x="305" y="318"/>
                  <a:pt x="287" y="303"/>
                  <a:pt x="254" y="28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
            <a:extLst/>
          </p:cNvPr>
          <p:cNvSpPr>
            <a:spLocks/>
          </p:cNvSpPr>
          <p:nvPr/>
        </p:nvSpPr>
        <p:spPr bwMode="auto">
          <a:xfrm>
            <a:off x="6607810" y="1501871"/>
            <a:ext cx="669925" cy="439738"/>
          </a:xfrm>
          <a:custGeom>
            <a:avLst/>
            <a:gdLst>
              <a:gd name="T0" fmla="*/ 547 w 562"/>
              <a:gd name="T1" fmla="*/ 337 h 367"/>
              <a:gd name="T2" fmla="*/ 450 w 562"/>
              <a:gd name="T3" fmla="*/ 298 h 367"/>
              <a:gd name="T4" fmla="*/ 522 w 562"/>
              <a:gd name="T5" fmla="*/ 163 h 367"/>
              <a:gd name="T6" fmla="*/ 360 w 562"/>
              <a:gd name="T7" fmla="*/ 0 h 367"/>
              <a:gd name="T8" fmla="*/ 197 w 562"/>
              <a:gd name="T9" fmla="*/ 163 h 367"/>
              <a:gd name="T10" fmla="*/ 214 w 562"/>
              <a:gd name="T11" fmla="*/ 235 h 367"/>
              <a:gd name="T12" fmla="*/ 292 w 562"/>
              <a:gd name="T13" fmla="*/ 249 h 367"/>
              <a:gd name="T14" fmla="*/ 394 w 562"/>
              <a:gd name="T15" fmla="*/ 228 h 367"/>
              <a:gd name="T16" fmla="*/ 421 w 562"/>
              <a:gd name="T17" fmla="*/ 173 h 367"/>
              <a:gd name="T18" fmla="*/ 401 w 562"/>
              <a:gd name="T19" fmla="*/ 115 h 367"/>
              <a:gd name="T20" fmla="*/ 313 w 562"/>
              <a:gd name="T21" fmla="*/ 110 h 367"/>
              <a:gd name="T22" fmla="*/ 307 w 562"/>
              <a:gd name="T23" fmla="*/ 180 h 367"/>
              <a:gd name="T24" fmla="*/ 361 w 562"/>
              <a:gd name="T25" fmla="*/ 184 h 367"/>
              <a:gd name="T26" fmla="*/ 370 w 562"/>
              <a:gd name="T27" fmla="*/ 165 h 367"/>
              <a:gd name="T28" fmla="*/ 366 w 562"/>
              <a:gd name="T29" fmla="*/ 150 h 367"/>
              <a:gd name="T30" fmla="*/ 353 w 562"/>
              <a:gd name="T31" fmla="*/ 145 h 367"/>
              <a:gd name="T32" fmla="*/ 340 w 562"/>
              <a:gd name="T33" fmla="*/ 151 h 367"/>
              <a:gd name="T34" fmla="*/ 337 w 562"/>
              <a:gd name="T35" fmla="*/ 152 h 367"/>
              <a:gd name="T36" fmla="*/ 333 w 562"/>
              <a:gd name="T37" fmla="*/ 147 h 367"/>
              <a:gd name="T38" fmla="*/ 334 w 562"/>
              <a:gd name="T39" fmla="*/ 143 h 367"/>
              <a:gd name="T40" fmla="*/ 354 w 562"/>
              <a:gd name="T41" fmla="*/ 131 h 367"/>
              <a:gd name="T42" fmla="*/ 378 w 562"/>
              <a:gd name="T43" fmla="*/ 140 h 367"/>
              <a:gd name="T44" fmla="*/ 387 w 562"/>
              <a:gd name="T45" fmla="*/ 166 h 367"/>
              <a:gd name="T46" fmla="*/ 372 w 562"/>
              <a:gd name="T47" fmla="*/ 196 h 367"/>
              <a:gd name="T48" fmla="*/ 295 w 562"/>
              <a:gd name="T49" fmla="*/ 191 h 367"/>
              <a:gd name="T50" fmla="*/ 302 w 562"/>
              <a:gd name="T51" fmla="*/ 98 h 367"/>
              <a:gd name="T52" fmla="*/ 414 w 562"/>
              <a:gd name="T53" fmla="*/ 104 h 367"/>
              <a:gd name="T54" fmla="*/ 438 w 562"/>
              <a:gd name="T55" fmla="*/ 174 h 367"/>
              <a:gd name="T56" fmla="*/ 406 w 562"/>
              <a:gd name="T57" fmla="*/ 241 h 367"/>
              <a:gd name="T58" fmla="*/ 326 w 562"/>
              <a:gd name="T59" fmla="*/ 269 h 367"/>
              <a:gd name="T60" fmla="*/ 289 w 562"/>
              <a:gd name="T61" fmla="*/ 266 h 367"/>
              <a:gd name="T62" fmla="*/ 187 w 562"/>
              <a:gd name="T63" fmla="*/ 248 h 367"/>
              <a:gd name="T64" fmla="*/ 126 w 562"/>
              <a:gd name="T65" fmla="*/ 189 h 367"/>
              <a:gd name="T66" fmla="*/ 134 w 562"/>
              <a:gd name="T67" fmla="*/ 44 h 367"/>
              <a:gd name="T68" fmla="*/ 118 w 562"/>
              <a:gd name="T69" fmla="*/ 27 h 367"/>
              <a:gd name="T70" fmla="*/ 101 w 562"/>
              <a:gd name="T71" fmla="*/ 44 h 367"/>
              <a:gd name="T72" fmla="*/ 106 w 562"/>
              <a:gd name="T73" fmla="*/ 143 h 367"/>
              <a:gd name="T74" fmla="*/ 67 w 562"/>
              <a:gd name="T75" fmla="*/ 181 h 367"/>
              <a:gd name="T76" fmla="*/ 27 w 562"/>
              <a:gd name="T77" fmla="*/ 141 h 367"/>
              <a:gd name="T78" fmla="*/ 30 w 562"/>
              <a:gd name="T79" fmla="*/ 105 h 367"/>
              <a:gd name="T80" fmla="*/ 33 w 562"/>
              <a:gd name="T81" fmla="*/ 45 h 367"/>
              <a:gd name="T82" fmla="*/ 16 w 562"/>
              <a:gd name="T83" fmla="*/ 28 h 367"/>
              <a:gd name="T84" fmla="*/ 0 w 562"/>
              <a:gd name="T85" fmla="*/ 45 h 367"/>
              <a:gd name="T86" fmla="*/ 8 w 562"/>
              <a:gd name="T87" fmla="*/ 187 h 367"/>
              <a:gd name="T88" fmla="*/ 8 w 562"/>
              <a:gd name="T89" fmla="*/ 187 h 367"/>
              <a:gd name="T90" fmla="*/ 164 w 562"/>
              <a:gd name="T91" fmla="*/ 367 h 367"/>
              <a:gd name="T92" fmla="*/ 547 w 562"/>
              <a:gd name="T93" fmla="*/ 367 h 367"/>
              <a:gd name="T94" fmla="*/ 562 w 562"/>
              <a:gd name="T95" fmla="*/ 352 h 367"/>
              <a:gd name="T96" fmla="*/ 547 w 562"/>
              <a:gd name="T97" fmla="*/ 33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2" h="367">
                <a:moveTo>
                  <a:pt x="547" y="337"/>
                </a:moveTo>
                <a:cubicBezTo>
                  <a:pt x="543" y="336"/>
                  <a:pt x="503" y="317"/>
                  <a:pt x="450" y="298"/>
                </a:cubicBezTo>
                <a:cubicBezTo>
                  <a:pt x="494" y="269"/>
                  <a:pt x="522" y="219"/>
                  <a:pt x="522" y="163"/>
                </a:cubicBezTo>
                <a:cubicBezTo>
                  <a:pt x="522" y="73"/>
                  <a:pt x="449" y="0"/>
                  <a:pt x="360" y="0"/>
                </a:cubicBezTo>
                <a:cubicBezTo>
                  <a:pt x="270" y="0"/>
                  <a:pt x="197" y="73"/>
                  <a:pt x="197" y="163"/>
                </a:cubicBezTo>
                <a:cubicBezTo>
                  <a:pt x="197" y="189"/>
                  <a:pt x="203" y="213"/>
                  <a:pt x="214" y="235"/>
                </a:cubicBezTo>
                <a:cubicBezTo>
                  <a:pt x="224" y="237"/>
                  <a:pt x="250" y="242"/>
                  <a:pt x="292" y="249"/>
                </a:cubicBezTo>
                <a:cubicBezTo>
                  <a:pt x="338" y="257"/>
                  <a:pt x="369" y="251"/>
                  <a:pt x="394" y="228"/>
                </a:cubicBezTo>
                <a:cubicBezTo>
                  <a:pt x="410" y="214"/>
                  <a:pt x="420" y="194"/>
                  <a:pt x="421" y="173"/>
                </a:cubicBezTo>
                <a:cubicBezTo>
                  <a:pt x="422" y="152"/>
                  <a:pt x="415" y="131"/>
                  <a:pt x="401" y="115"/>
                </a:cubicBezTo>
                <a:cubicBezTo>
                  <a:pt x="378" y="90"/>
                  <a:pt x="339" y="87"/>
                  <a:pt x="313" y="110"/>
                </a:cubicBezTo>
                <a:cubicBezTo>
                  <a:pt x="293" y="128"/>
                  <a:pt x="290" y="160"/>
                  <a:pt x="307" y="180"/>
                </a:cubicBezTo>
                <a:cubicBezTo>
                  <a:pt x="321" y="195"/>
                  <a:pt x="346" y="197"/>
                  <a:pt x="361" y="184"/>
                </a:cubicBezTo>
                <a:cubicBezTo>
                  <a:pt x="367" y="179"/>
                  <a:pt x="370" y="172"/>
                  <a:pt x="370" y="165"/>
                </a:cubicBezTo>
                <a:cubicBezTo>
                  <a:pt x="371" y="159"/>
                  <a:pt x="369" y="154"/>
                  <a:pt x="366" y="150"/>
                </a:cubicBezTo>
                <a:cubicBezTo>
                  <a:pt x="363" y="147"/>
                  <a:pt x="358" y="145"/>
                  <a:pt x="353" y="145"/>
                </a:cubicBezTo>
                <a:cubicBezTo>
                  <a:pt x="349" y="145"/>
                  <a:pt x="344" y="147"/>
                  <a:pt x="340" y="151"/>
                </a:cubicBezTo>
                <a:cubicBezTo>
                  <a:pt x="339" y="151"/>
                  <a:pt x="338" y="152"/>
                  <a:pt x="337" y="152"/>
                </a:cubicBezTo>
                <a:cubicBezTo>
                  <a:pt x="335" y="152"/>
                  <a:pt x="333" y="150"/>
                  <a:pt x="333" y="147"/>
                </a:cubicBezTo>
                <a:cubicBezTo>
                  <a:pt x="333" y="145"/>
                  <a:pt x="333" y="144"/>
                  <a:pt x="334" y="143"/>
                </a:cubicBezTo>
                <a:cubicBezTo>
                  <a:pt x="339" y="135"/>
                  <a:pt x="347" y="131"/>
                  <a:pt x="354" y="131"/>
                </a:cubicBezTo>
                <a:cubicBezTo>
                  <a:pt x="364" y="130"/>
                  <a:pt x="372" y="133"/>
                  <a:pt x="378" y="140"/>
                </a:cubicBezTo>
                <a:cubicBezTo>
                  <a:pt x="384" y="147"/>
                  <a:pt x="388" y="156"/>
                  <a:pt x="387" y="166"/>
                </a:cubicBezTo>
                <a:cubicBezTo>
                  <a:pt x="387" y="177"/>
                  <a:pt x="381" y="188"/>
                  <a:pt x="372" y="196"/>
                </a:cubicBezTo>
                <a:cubicBezTo>
                  <a:pt x="350" y="216"/>
                  <a:pt x="315" y="213"/>
                  <a:pt x="295" y="191"/>
                </a:cubicBezTo>
                <a:cubicBezTo>
                  <a:pt x="271" y="165"/>
                  <a:pt x="275" y="122"/>
                  <a:pt x="302" y="98"/>
                </a:cubicBezTo>
                <a:cubicBezTo>
                  <a:pt x="335" y="69"/>
                  <a:pt x="385" y="71"/>
                  <a:pt x="414" y="104"/>
                </a:cubicBezTo>
                <a:cubicBezTo>
                  <a:pt x="431" y="123"/>
                  <a:pt x="439" y="148"/>
                  <a:pt x="438" y="174"/>
                </a:cubicBezTo>
                <a:cubicBezTo>
                  <a:pt x="436" y="200"/>
                  <a:pt x="425" y="224"/>
                  <a:pt x="406" y="241"/>
                </a:cubicBezTo>
                <a:cubicBezTo>
                  <a:pt x="384" y="260"/>
                  <a:pt x="359" y="269"/>
                  <a:pt x="326" y="269"/>
                </a:cubicBezTo>
                <a:cubicBezTo>
                  <a:pt x="315" y="269"/>
                  <a:pt x="302" y="268"/>
                  <a:pt x="289" y="266"/>
                </a:cubicBezTo>
                <a:cubicBezTo>
                  <a:pt x="243" y="258"/>
                  <a:pt x="194" y="249"/>
                  <a:pt x="187" y="248"/>
                </a:cubicBezTo>
                <a:cubicBezTo>
                  <a:pt x="154" y="244"/>
                  <a:pt x="127" y="222"/>
                  <a:pt x="126" y="189"/>
                </a:cubicBezTo>
                <a:cubicBezTo>
                  <a:pt x="134" y="44"/>
                  <a:pt x="134" y="44"/>
                  <a:pt x="134" y="44"/>
                </a:cubicBezTo>
                <a:cubicBezTo>
                  <a:pt x="134" y="35"/>
                  <a:pt x="127" y="27"/>
                  <a:pt x="118" y="27"/>
                </a:cubicBezTo>
                <a:cubicBezTo>
                  <a:pt x="108" y="27"/>
                  <a:pt x="101" y="35"/>
                  <a:pt x="101" y="44"/>
                </a:cubicBezTo>
                <a:cubicBezTo>
                  <a:pt x="101" y="44"/>
                  <a:pt x="106" y="132"/>
                  <a:pt x="106" y="143"/>
                </a:cubicBezTo>
                <a:cubicBezTo>
                  <a:pt x="107" y="164"/>
                  <a:pt x="88" y="181"/>
                  <a:pt x="67" y="181"/>
                </a:cubicBezTo>
                <a:cubicBezTo>
                  <a:pt x="45" y="181"/>
                  <a:pt x="25" y="163"/>
                  <a:pt x="27" y="141"/>
                </a:cubicBezTo>
                <a:cubicBezTo>
                  <a:pt x="28" y="129"/>
                  <a:pt x="29" y="117"/>
                  <a:pt x="30" y="105"/>
                </a:cubicBezTo>
                <a:cubicBezTo>
                  <a:pt x="33" y="45"/>
                  <a:pt x="33" y="45"/>
                  <a:pt x="33" y="45"/>
                </a:cubicBezTo>
                <a:cubicBezTo>
                  <a:pt x="33" y="36"/>
                  <a:pt x="26" y="28"/>
                  <a:pt x="16" y="28"/>
                </a:cubicBezTo>
                <a:cubicBezTo>
                  <a:pt x="7" y="28"/>
                  <a:pt x="0" y="36"/>
                  <a:pt x="0" y="45"/>
                </a:cubicBezTo>
                <a:cubicBezTo>
                  <a:pt x="8" y="187"/>
                  <a:pt x="8" y="187"/>
                  <a:pt x="8" y="187"/>
                </a:cubicBezTo>
                <a:cubicBezTo>
                  <a:pt x="8" y="187"/>
                  <a:pt x="8" y="187"/>
                  <a:pt x="8" y="187"/>
                </a:cubicBezTo>
                <a:cubicBezTo>
                  <a:pt x="8" y="286"/>
                  <a:pt x="64" y="367"/>
                  <a:pt x="164" y="367"/>
                </a:cubicBezTo>
                <a:cubicBezTo>
                  <a:pt x="264" y="366"/>
                  <a:pt x="547" y="367"/>
                  <a:pt x="547" y="367"/>
                </a:cubicBezTo>
                <a:cubicBezTo>
                  <a:pt x="555" y="367"/>
                  <a:pt x="562" y="360"/>
                  <a:pt x="562" y="352"/>
                </a:cubicBezTo>
                <a:cubicBezTo>
                  <a:pt x="562" y="344"/>
                  <a:pt x="555" y="340"/>
                  <a:pt x="547" y="33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7" name="Straight Connector 46">
            <a:extLst/>
          </p:cNvPr>
          <p:cNvCxnSpPr>
            <a:cxnSpLocks/>
          </p:cNvCxnSpPr>
          <p:nvPr/>
        </p:nvCxnSpPr>
        <p:spPr>
          <a:xfrm flipV="1">
            <a:off x="6095999" y="1257301"/>
            <a:ext cx="0" cy="23541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p:cNvPr>
          <p:cNvCxnSpPr>
            <a:cxnSpLocks/>
          </p:cNvCxnSpPr>
          <p:nvPr/>
        </p:nvCxnSpPr>
        <p:spPr>
          <a:xfrm flipH="1">
            <a:off x="304799" y="2434387"/>
            <a:ext cx="5477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p:cNvPr>
          <p:cNvCxnSpPr>
            <a:cxnSpLocks/>
          </p:cNvCxnSpPr>
          <p:nvPr/>
        </p:nvCxnSpPr>
        <p:spPr>
          <a:xfrm flipH="1">
            <a:off x="6409452" y="2434387"/>
            <a:ext cx="5477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95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With SD-WAN - the Cloud </a:t>
            </a:r>
            <a:r>
              <a:rPr lang="en-US" i="1" dirty="0"/>
              <a:t>is </a:t>
            </a:r>
            <a:r>
              <a:rPr lang="en-US" dirty="0"/>
              <a:t>the Network</a:t>
            </a:r>
          </a:p>
        </p:txBody>
      </p:sp>
      <p:grpSp>
        <p:nvGrpSpPr>
          <p:cNvPr id="56" name="Group 55"/>
          <p:cNvGrpSpPr/>
          <p:nvPr/>
        </p:nvGrpSpPr>
        <p:grpSpPr>
          <a:xfrm>
            <a:off x="1202922" y="4361839"/>
            <a:ext cx="9474608" cy="2002384"/>
            <a:chOff x="1138770" y="4361839"/>
            <a:chExt cx="9474608" cy="2002384"/>
          </a:xfrm>
        </p:grpSpPr>
        <p:sp>
          <p:nvSpPr>
            <p:cNvPr id="11" name="TextBox 10">
              <a:extLst/>
            </p:cNvPr>
            <p:cNvSpPr txBox="1"/>
            <p:nvPr/>
          </p:nvSpPr>
          <p:spPr>
            <a:xfrm>
              <a:off x="1138770" y="5335252"/>
              <a:ext cx="1184541" cy="430756"/>
            </a:xfrm>
            <a:prstGeom prst="rect">
              <a:avLst/>
            </a:prstGeom>
            <a:noFill/>
          </p:spPr>
          <p:txBody>
            <a:bodyPr wrap="none" lIns="0" tIns="0" rIns="0" bIns="0" rtlCol="0">
              <a:noAutofit/>
            </a:bodyPr>
            <a:lstStyle/>
            <a:p>
              <a:pPr algn="ctr"/>
              <a:r>
                <a:rPr lang="en-US" sz="1400" dirty="0"/>
                <a:t>Branch</a:t>
              </a:r>
            </a:p>
            <a:p>
              <a:pPr algn="ctr"/>
              <a:r>
                <a:rPr lang="en-US" sz="1400" dirty="0"/>
                <a:t>10s to 1000s</a:t>
              </a:r>
            </a:p>
          </p:txBody>
        </p:sp>
        <p:sp>
          <p:nvSpPr>
            <p:cNvPr id="12" name="TextBox 11">
              <a:extLst/>
            </p:cNvPr>
            <p:cNvSpPr txBox="1"/>
            <p:nvPr/>
          </p:nvSpPr>
          <p:spPr>
            <a:xfrm>
              <a:off x="5123155" y="5616460"/>
              <a:ext cx="1954282" cy="211816"/>
            </a:xfrm>
            <a:prstGeom prst="rect">
              <a:avLst/>
            </a:prstGeom>
            <a:noFill/>
          </p:spPr>
          <p:txBody>
            <a:bodyPr wrap="none" lIns="0" tIns="0" rIns="0" bIns="0" rtlCol="0">
              <a:noAutofit/>
            </a:bodyPr>
            <a:lstStyle/>
            <a:p>
              <a:pPr algn="ctr"/>
              <a:r>
                <a:rPr lang="en-US" sz="1400" dirty="0"/>
                <a:t>MPLS | Internet | 4G | Any</a:t>
              </a:r>
            </a:p>
          </p:txBody>
        </p:sp>
        <p:sp>
          <p:nvSpPr>
            <p:cNvPr id="13" name="TextBox 12">
              <a:extLst/>
            </p:cNvPr>
            <p:cNvSpPr txBox="1"/>
            <p:nvPr/>
          </p:nvSpPr>
          <p:spPr>
            <a:xfrm>
              <a:off x="9477678" y="5109494"/>
              <a:ext cx="1065044" cy="430756"/>
            </a:xfrm>
            <a:prstGeom prst="rect">
              <a:avLst/>
            </a:prstGeom>
            <a:noFill/>
          </p:spPr>
          <p:txBody>
            <a:bodyPr wrap="none" lIns="0" tIns="0" rIns="0" bIns="0" rtlCol="0">
              <a:noAutofit/>
            </a:bodyPr>
            <a:lstStyle/>
            <a:p>
              <a:pPr algn="ctr"/>
              <a:r>
                <a:rPr lang="en-US" sz="1400" dirty="0"/>
                <a:t>Datacenter</a:t>
              </a:r>
            </a:p>
          </p:txBody>
        </p:sp>
        <p:grpSp>
          <p:nvGrpSpPr>
            <p:cNvPr id="14" name="Group 13">
              <a:extLst/>
            </p:cNvPr>
            <p:cNvGrpSpPr/>
            <p:nvPr/>
          </p:nvGrpSpPr>
          <p:grpSpPr>
            <a:xfrm>
              <a:off x="1391766" y="4361839"/>
              <a:ext cx="9221612" cy="2002384"/>
              <a:chOff x="1857776" y="3930127"/>
              <a:chExt cx="8755602" cy="1901194"/>
            </a:xfrm>
          </p:grpSpPr>
          <p:grpSp>
            <p:nvGrpSpPr>
              <p:cNvPr id="15" name="Group 14">
                <a:extLst/>
              </p:cNvPr>
              <p:cNvGrpSpPr/>
              <p:nvPr/>
            </p:nvGrpSpPr>
            <p:grpSpPr>
              <a:xfrm>
                <a:off x="1857776" y="3930127"/>
                <a:ext cx="8755602" cy="1901194"/>
                <a:chOff x="808007" y="7389223"/>
                <a:chExt cx="7087627" cy="1539011"/>
              </a:xfrm>
            </p:grpSpPr>
            <p:pic>
              <p:nvPicPr>
                <p:cNvPr id="18" name="Picture 17" descr="icon-laptop.png">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07" y="8361585"/>
                  <a:ext cx="506935" cy="506935"/>
                </a:xfrm>
                <a:prstGeom prst="rect">
                  <a:avLst/>
                </a:prstGeom>
              </p:spPr>
            </p:pic>
            <p:pic>
              <p:nvPicPr>
                <p:cNvPr id="20" name="Picture 19" descr="icon-datacenter.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094" y="7887389"/>
                  <a:ext cx="976540" cy="976542"/>
                </a:xfrm>
                <a:prstGeom prst="rect">
                  <a:avLst/>
                </a:prstGeom>
              </p:spPr>
            </p:pic>
            <p:pic>
              <p:nvPicPr>
                <p:cNvPr id="22" name="Picture 21" descr="icon-datacenter.png">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094" y="7887391"/>
                  <a:ext cx="976540" cy="976542"/>
                </a:xfrm>
                <a:prstGeom prst="rect">
                  <a:avLst/>
                </a:prstGeom>
              </p:spPr>
            </p:pic>
            <p:pic>
              <p:nvPicPr>
                <p:cNvPr id="23" name="Picture 22" descr="InternetAsWAN.png">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1716" y="8560413"/>
                  <a:ext cx="4571996" cy="367821"/>
                </a:xfrm>
                <a:prstGeom prst="rect">
                  <a:avLst/>
                </a:prstGeom>
                <a:effectLst/>
              </p:spPr>
            </p:pic>
            <p:pic>
              <p:nvPicPr>
                <p:cNvPr id="24" name="Picture 23" descr="icon-edge-appliance(2).png">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517" y="8043101"/>
                  <a:ext cx="770389" cy="770391"/>
                </a:xfrm>
                <a:prstGeom prst="rect">
                  <a:avLst/>
                </a:prstGeom>
              </p:spPr>
            </p:pic>
            <p:pic>
              <p:nvPicPr>
                <p:cNvPr id="25" name="Picture 24" descr="icon-edge.png">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5754" y="8216193"/>
                  <a:ext cx="600238" cy="600239"/>
                </a:xfrm>
                <a:prstGeom prst="rect">
                  <a:avLst/>
                </a:prstGeom>
              </p:spPr>
            </p:pic>
            <p:pic>
              <p:nvPicPr>
                <p:cNvPr id="26" name="Picture 25">
                  <a:extLst/>
                </p:cNvPr>
                <p:cNvPicPr>
                  <a:picLocks noChangeAspect="1"/>
                </p:cNvPicPr>
                <p:nvPr/>
              </p:nvPicPr>
              <p:blipFill>
                <a:blip r:embed="rId8">
                  <a:alphaModFix amt="86000"/>
                  <a:extLst>
                    <a:ext uri="{28A0092B-C50C-407E-A947-70E740481C1C}">
                      <a14:useLocalDpi xmlns:a14="http://schemas.microsoft.com/office/drawing/2010/main" val="0"/>
                    </a:ext>
                  </a:extLst>
                </a:blip>
                <a:stretch>
                  <a:fillRect/>
                </a:stretch>
              </p:blipFill>
              <p:spPr>
                <a:xfrm>
                  <a:off x="2331489" y="7389223"/>
                  <a:ext cx="4054396" cy="766680"/>
                </a:xfrm>
                <a:prstGeom prst="rect">
                  <a:avLst/>
                </a:prstGeom>
              </p:spPr>
            </p:pic>
          </p:grpSp>
          <p:cxnSp>
            <p:nvCxnSpPr>
              <p:cNvPr id="54" name="Straight Arrow Connector 53">
                <a:extLst/>
              </p:cNvPr>
              <p:cNvCxnSpPr>
                <a:cxnSpLocks/>
              </p:cNvCxnSpPr>
              <p:nvPr/>
            </p:nvCxnSpPr>
            <p:spPr>
              <a:xfrm flipH="1">
                <a:off x="3145260" y="4545529"/>
                <a:ext cx="1952212" cy="861327"/>
              </a:xfrm>
              <a:prstGeom prst="straightConnector1">
                <a:avLst/>
              </a:prstGeom>
              <a:ln w="381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Connector 51">
            <a:extLst/>
          </p:cNvPr>
          <p:cNvCxnSpPr>
            <a:cxnSpLocks/>
          </p:cNvCxnSpPr>
          <p:nvPr/>
        </p:nvCxnSpPr>
        <p:spPr>
          <a:xfrm flipH="1">
            <a:off x="304799" y="3889441"/>
            <a:ext cx="1158240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a:extLst/>
          </p:cNvPr>
          <p:cNvSpPr txBox="1"/>
          <p:nvPr/>
        </p:nvSpPr>
        <p:spPr>
          <a:xfrm>
            <a:off x="7589520" y="3030822"/>
            <a:ext cx="4297680" cy="246221"/>
          </a:xfrm>
          <a:prstGeom prst="rect">
            <a:avLst/>
          </a:prstGeom>
          <a:noFill/>
        </p:spPr>
        <p:txBody>
          <a:bodyPr wrap="none" lIns="0" tIns="0" rIns="0" bIns="0" rtlCol="0">
            <a:noAutofit/>
          </a:bodyPr>
          <a:lstStyle/>
          <a:p>
            <a:r>
              <a:rPr lang="en-US" dirty="0"/>
              <a:t>Strong Cloud-Based Security</a:t>
            </a:r>
          </a:p>
        </p:txBody>
      </p:sp>
      <p:sp>
        <p:nvSpPr>
          <p:cNvPr id="48" name="TextBox 47">
            <a:extLst/>
          </p:cNvPr>
          <p:cNvSpPr txBox="1"/>
          <p:nvPr/>
        </p:nvSpPr>
        <p:spPr>
          <a:xfrm>
            <a:off x="1206679" y="3030822"/>
            <a:ext cx="4575868" cy="246221"/>
          </a:xfrm>
          <a:prstGeom prst="rect">
            <a:avLst/>
          </a:prstGeom>
          <a:noFill/>
        </p:spPr>
        <p:txBody>
          <a:bodyPr wrap="none" lIns="0" tIns="0" rIns="0" bIns="0" rtlCol="0">
            <a:noAutofit/>
          </a:bodyPr>
          <a:lstStyle/>
          <a:p>
            <a:r>
              <a:rPr lang="en-US"/>
              <a:t>Reduce Capex by 5X; Deploy in Days</a:t>
            </a:r>
            <a:endParaRPr lang="en-US" dirty="0"/>
          </a:p>
        </p:txBody>
      </p:sp>
      <p:sp>
        <p:nvSpPr>
          <p:cNvPr id="49" name="TextBox 48">
            <a:extLst/>
          </p:cNvPr>
          <p:cNvSpPr txBox="1"/>
          <p:nvPr/>
        </p:nvSpPr>
        <p:spPr>
          <a:xfrm>
            <a:off x="1206679" y="1598630"/>
            <a:ext cx="4575868" cy="246221"/>
          </a:xfrm>
          <a:prstGeom prst="rect">
            <a:avLst/>
          </a:prstGeom>
          <a:noFill/>
        </p:spPr>
        <p:txBody>
          <a:bodyPr wrap="none" lIns="0" tIns="0" rIns="0" bIns="0" rtlCol="0">
            <a:noAutofit/>
          </a:bodyPr>
          <a:lstStyle/>
          <a:p>
            <a:r>
              <a:rPr lang="en-US" dirty="0"/>
              <a:t>Use Multiple Transports as the WAN</a:t>
            </a:r>
          </a:p>
        </p:txBody>
      </p:sp>
      <p:sp>
        <p:nvSpPr>
          <p:cNvPr id="50" name="TextBox 49">
            <a:extLst/>
          </p:cNvPr>
          <p:cNvSpPr txBox="1"/>
          <p:nvPr/>
        </p:nvSpPr>
        <p:spPr>
          <a:xfrm>
            <a:off x="7589520" y="1598630"/>
            <a:ext cx="4297680" cy="246221"/>
          </a:xfrm>
          <a:prstGeom prst="rect">
            <a:avLst/>
          </a:prstGeom>
          <a:noFill/>
        </p:spPr>
        <p:txBody>
          <a:bodyPr wrap="none" lIns="0" tIns="0" rIns="0" bIns="0" rtlCol="0">
            <a:noAutofit/>
          </a:bodyPr>
          <a:lstStyle/>
          <a:p>
            <a:r>
              <a:rPr lang="en-US" dirty="0"/>
              <a:t>Guarantee Real-Time App Performance</a:t>
            </a:r>
          </a:p>
        </p:txBody>
      </p:sp>
      <p:cxnSp>
        <p:nvCxnSpPr>
          <p:cNvPr id="57" name="Straight Connector 56">
            <a:extLst/>
          </p:cNvPr>
          <p:cNvCxnSpPr>
            <a:cxnSpLocks/>
          </p:cNvCxnSpPr>
          <p:nvPr/>
        </p:nvCxnSpPr>
        <p:spPr>
          <a:xfrm flipV="1">
            <a:off x="6095999" y="1257301"/>
            <a:ext cx="0" cy="235417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p:cNvPr>
          <p:cNvCxnSpPr>
            <a:cxnSpLocks/>
          </p:cNvCxnSpPr>
          <p:nvPr/>
        </p:nvCxnSpPr>
        <p:spPr>
          <a:xfrm flipH="1">
            <a:off x="304799" y="2434387"/>
            <a:ext cx="5477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p:cNvPr>
          <p:cNvCxnSpPr>
            <a:cxnSpLocks/>
          </p:cNvCxnSpPr>
          <p:nvPr/>
        </p:nvCxnSpPr>
        <p:spPr>
          <a:xfrm flipH="1">
            <a:off x="6409452" y="2434387"/>
            <a:ext cx="5477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0" name="Group 4">
            <a:extLst/>
          </p:cNvPr>
          <p:cNvGrpSpPr>
            <a:grpSpLocks noChangeAspect="1"/>
          </p:cNvGrpSpPr>
          <p:nvPr/>
        </p:nvGrpSpPr>
        <p:grpSpPr bwMode="auto">
          <a:xfrm>
            <a:off x="344750" y="1401353"/>
            <a:ext cx="634975" cy="633607"/>
            <a:chOff x="193" y="815"/>
            <a:chExt cx="464" cy="463"/>
          </a:xfrm>
          <a:solidFill>
            <a:schemeClr val="accent1"/>
          </a:solidFill>
        </p:grpSpPr>
        <p:sp>
          <p:nvSpPr>
            <p:cNvPr id="61" name="Freeform 5">
              <a:extLst/>
            </p:cNvPr>
            <p:cNvSpPr>
              <a:spLocks/>
            </p:cNvSpPr>
            <p:nvPr/>
          </p:nvSpPr>
          <p:spPr bwMode="auto">
            <a:xfrm>
              <a:off x="193" y="815"/>
              <a:ext cx="232" cy="162"/>
            </a:xfrm>
            <a:custGeom>
              <a:avLst/>
              <a:gdLst>
                <a:gd name="T0" fmla="*/ 66 w 333"/>
                <a:gd name="T1" fmla="*/ 233 h 233"/>
                <a:gd name="T2" fmla="*/ 266 w 333"/>
                <a:gd name="T3" fmla="*/ 233 h 233"/>
                <a:gd name="T4" fmla="*/ 333 w 333"/>
                <a:gd name="T5" fmla="*/ 166 h 233"/>
                <a:gd name="T6" fmla="*/ 300 w 333"/>
                <a:gd name="T7" fmla="*/ 110 h 233"/>
                <a:gd name="T8" fmla="*/ 300 w 333"/>
                <a:gd name="T9" fmla="*/ 100 h 233"/>
                <a:gd name="T10" fmla="*/ 233 w 333"/>
                <a:gd name="T11" fmla="*/ 33 h 233"/>
                <a:gd name="T12" fmla="*/ 193 w 333"/>
                <a:gd name="T13" fmla="*/ 46 h 233"/>
                <a:gd name="T14" fmla="*/ 116 w 333"/>
                <a:gd name="T15" fmla="*/ 0 h 233"/>
                <a:gd name="T16" fmla="*/ 33 w 333"/>
                <a:gd name="T17" fmla="*/ 83 h 233"/>
                <a:gd name="T18" fmla="*/ 36 w 333"/>
                <a:gd name="T19" fmla="*/ 106 h 233"/>
                <a:gd name="T20" fmla="*/ 0 w 333"/>
                <a:gd name="T21" fmla="*/ 166 h 233"/>
                <a:gd name="T22" fmla="*/ 66 w 333"/>
                <a:gd name="T23"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3" h="233">
                  <a:moveTo>
                    <a:pt x="66" y="233"/>
                  </a:moveTo>
                  <a:cubicBezTo>
                    <a:pt x="266" y="233"/>
                    <a:pt x="266" y="233"/>
                    <a:pt x="266" y="233"/>
                  </a:cubicBezTo>
                  <a:cubicBezTo>
                    <a:pt x="303" y="233"/>
                    <a:pt x="333" y="203"/>
                    <a:pt x="333" y="166"/>
                  </a:cubicBezTo>
                  <a:cubicBezTo>
                    <a:pt x="333" y="143"/>
                    <a:pt x="320" y="120"/>
                    <a:pt x="300" y="110"/>
                  </a:cubicBezTo>
                  <a:cubicBezTo>
                    <a:pt x="300" y="106"/>
                    <a:pt x="300" y="103"/>
                    <a:pt x="300" y="100"/>
                  </a:cubicBezTo>
                  <a:cubicBezTo>
                    <a:pt x="300" y="63"/>
                    <a:pt x="270" y="33"/>
                    <a:pt x="233" y="33"/>
                  </a:cubicBezTo>
                  <a:cubicBezTo>
                    <a:pt x="216" y="33"/>
                    <a:pt x="203" y="40"/>
                    <a:pt x="193" y="46"/>
                  </a:cubicBezTo>
                  <a:cubicBezTo>
                    <a:pt x="180" y="20"/>
                    <a:pt x="150" y="0"/>
                    <a:pt x="116" y="0"/>
                  </a:cubicBezTo>
                  <a:cubicBezTo>
                    <a:pt x="70" y="0"/>
                    <a:pt x="33" y="36"/>
                    <a:pt x="33" y="83"/>
                  </a:cubicBezTo>
                  <a:cubicBezTo>
                    <a:pt x="33" y="93"/>
                    <a:pt x="33" y="100"/>
                    <a:pt x="36" y="106"/>
                  </a:cubicBezTo>
                  <a:cubicBezTo>
                    <a:pt x="13" y="116"/>
                    <a:pt x="0" y="140"/>
                    <a:pt x="0" y="166"/>
                  </a:cubicBezTo>
                  <a:cubicBezTo>
                    <a:pt x="0" y="203"/>
                    <a:pt x="30" y="233"/>
                    <a:pt x="66"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p:cNvPr>
            <p:cNvSpPr>
              <a:spLocks/>
            </p:cNvSpPr>
            <p:nvPr/>
          </p:nvSpPr>
          <p:spPr bwMode="auto">
            <a:xfrm>
              <a:off x="193" y="1116"/>
              <a:ext cx="232" cy="162"/>
            </a:xfrm>
            <a:custGeom>
              <a:avLst/>
              <a:gdLst>
                <a:gd name="T0" fmla="*/ 300 w 333"/>
                <a:gd name="T1" fmla="*/ 110 h 233"/>
                <a:gd name="T2" fmla="*/ 300 w 333"/>
                <a:gd name="T3" fmla="*/ 100 h 233"/>
                <a:gd name="T4" fmla="*/ 233 w 333"/>
                <a:gd name="T5" fmla="*/ 33 h 233"/>
                <a:gd name="T6" fmla="*/ 193 w 333"/>
                <a:gd name="T7" fmla="*/ 47 h 233"/>
                <a:gd name="T8" fmla="*/ 116 w 333"/>
                <a:gd name="T9" fmla="*/ 0 h 233"/>
                <a:gd name="T10" fmla="*/ 33 w 333"/>
                <a:gd name="T11" fmla="*/ 83 h 233"/>
                <a:gd name="T12" fmla="*/ 36 w 333"/>
                <a:gd name="T13" fmla="*/ 107 h 233"/>
                <a:gd name="T14" fmla="*/ 0 w 333"/>
                <a:gd name="T15" fmla="*/ 167 h 233"/>
                <a:gd name="T16" fmla="*/ 66 w 333"/>
                <a:gd name="T17" fmla="*/ 233 h 233"/>
                <a:gd name="T18" fmla="*/ 266 w 333"/>
                <a:gd name="T19" fmla="*/ 233 h 233"/>
                <a:gd name="T20" fmla="*/ 333 w 333"/>
                <a:gd name="T21" fmla="*/ 167 h 233"/>
                <a:gd name="T22" fmla="*/ 300 w 333"/>
                <a:gd name="T23" fmla="*/ 1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3" h="233">
                  <a:moveTo>
                    <a:pt x="300" y="110"/>
                  </a:moveTo>
                  <a:cubicBezTo>
                    <a:pt x="300" y="107"/>
                    <a:pt x="300" y="103"/>
                    <a:pt x="300" y="100"/>
                  </a:cubicBezTo>
                  <a:cubicBezTo>
                    <a:pt x="300" y="63"/>
                    <a:pt x="270" y="33"/>
                    <a:pt x="233" y="33"/>
                  </a:cubicBezTo>
                  <a:cubicBezTo>
                    <a:pt x="216" y="33"/>
                    <a:pt x="203" y="40"/>
                    <a:pt x="193" y="47"/>
                  </a:cubicBezTo>
                  <a:cubicBezTo>
                    <a:pt x="180" y="20"/>
                    <a:pt x="150" y="0"/>
                    <a:pt x="116" y="0"/>
                  </a:cubicBezTo>
                  <a:cubicBezTo>
                    <a:pt x="70" y="0"/>
                    <a:pt x="33" y="37"/>
                    <a:pt x="33" y="83"/>
                  </a:cubicBezTo>
                  <a:cubicBezTo>
                    <a:pt x="33" y="93"/>
                    <a:pt x="33" y="100"/>
                    <a:pt x="36" y="107"/>
                  </a:cubicBezTo>
                  <a:cubicBezTo>
                    <a:pt x="13" y="117"/>
                    <a:pt x="0" y="140"/>
                    <a:pt x="0" y="167"/>
                  </a:cubicBezTo>
                  <a:cubicBezTo>
                    <a:pt x="0" y="203"/>
                    <a:pt x="30" y="233"/>
                    <a:pt x="66" y="233"/>
                  </a:cubicBezTo>
                  <a:cubicBezTo>
                    <a:pt x="266" y="233"/>
                    <a:pt x="266" y="233"/>
                    <a:pt x="266" y="233"/>
                  </a:cubicBezTo>
                  <a:cubicBezTo>
                    <a:pt x="303" y="233"/>
                    <a:pt x="333" y="203"/>
                    <a:pt x="333" y="167"/>
                  </a:cubicBezTo>
                  <a:cubicBezTo>
                    <a:pt x="333" y="143"/>
                    <a:pt x="320" y="120"/>
                    <a:pt x="300"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p:cNvPr>
            <p:cNvSpPr>
              <a:spLocks/>
            </p:cNvSpPr>
            <p:nvPr/>
          </p:nvSpPr>
          <p:spPr bwMode="auto">
            <a:xfrm>
              <a:off x="425" y="954"/>
              <a:ext cx="232" cy="162"/>
            </a:xfrm>
            <a:custGeom>
              <a:avLst/>
              <a:gdLst>
                <a:gd name="T0" fmla="*/ 300 w 333"/>
                <a:gd name="T1" fmla="*/ 110 h 233"/>
                <a:gd name="T2" fmla="*/ 300 w 333"/>
                <a:gd name="T3" fmla="*/ 100 h 233"/>
                <a:gd name="T4" fmla="*/ 233 w 333"/>
                <a:gd name="T5" fmla="*/ 33 h 233"/>
                <a:gd name="T6" fmla="*/ 193 w 333"/>
                <a:gd name="T7" fmla="*/ 46 h 233"/>
                <a:gd name="T8" fmla="*/ 117 w 333"/>
                <a:gd name="T9" fmla="*/ 0 h 233"/>
                <a:gd name="T10" fmla="*/ 33 w 333"/>
                <a:gd name="T11" fmla="*/ 83 h 233"/>
                <a:gd name="T12" fmla="*/ 37 w 333"/>
                <a:gd name="T13" fmla="*/ 106 h 233"/>
                <a:gd name="T14" fmla="*/ 0 w 333"/>
                <a:gd name="T15" fmla="*/ 166 h 233"/>
                <a:gd name="T16" fmla="*/ 67 w 333"/>
                <a:gd name="T17" fmla="*/ 233 h 233"/>
                <a:gd name="T18" fmla="*/ 267 w 333"/>
                <a:gd name="T19" fmla="*/ 233 h 233"/>
                <a:gd name="T20" fmla="*/ 333 w 333"/>
                <a:gd name="T21" fmla="*/ 166 h 233"/>
                <a:gd name="T22" fmla="*/ 300 w 333"/>
                <a:gd name="T23" fmla="*/ 1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3" h="233">
                  <a:moveTo>
                    <a:pt x="300" y="110"/>
                  </a:moveTo>
                  <a:cubicBezTo>
                    <a:pt x="300" y="106"/>
                    <a:pt x="300" y="103"/>
                    <a:pt x="300" y="100"/>
                  </a:cubicBezTo>
                  <a:cubicBezTo>
                    <a:pt x="300" y="63"/>
                    <a:pt x="270" y="33"/>
                    <a:pt x="233" y="33"/>
                  </a:cubicBezTo>
                  <a:cubicBezTo>
                    <a:pt x="217" y="33"/>
                    <a:pt x="203" y="40"/>
                    <a:pt x="193" y="46"/>
                  </a:cubicBezTo>
                  <a:cubicBezTo>
                    <a:pt x="180" y="20"/>
                    <a:pt x="150" y="0"/>
                    <a:pt x="117" y="0"/>
                  </a:cubicBezTo>
                  <a:cubicBezTo>
                    <a:pt x="70" y="0"/>
                    <a:pt x="33" y="36"/>
                    <a:pt x="33" y="83"/>
                  </a:cubicBezTo>
                  <a:cubicBezTo>
                    <a:pt x="33" y="93"/>
                    <a:pt x="33" y="100"/>
                    <a:pt x="37" y="106"/>
                  </a:cubicBezTo>
                  <a:cubicBezTo>
                    <a:pt x="17" y="116"/>
                    <a:pt x="0" y="140"/>
                    <a:pt x="0" y="166"/>
                  </a:cubicBezTo>
                  <a:cubicBezTo>
                    <a:pt x="0" y="203"/>
                    <a:pt x="30" y="233"/>
                    <a:pt x="67" y="233"/>
                  </a:cubicBezTo>
                  <a:cubicBezTo>
                    <a:pt x="267" y="233"/>
                    <a:pt x="267" y="233"/>
                    <a:pt x="267" y="233"/>
                  </a:cubicBezTo>
                  <a:cubicBezTo>
                    <a:pt x="303" y="233"/>
                    <a:pt x="333" y="203"/>
                    <a:pt x="333" y="166"/>
                  </a:cubicBezTo>
                  <a:cubicBezTo>
                    <a:pt x="333" y="143"/>
                    <a:pt x="320" y="120"/>
                    <a:pt x="300"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p:cNvPr>
            <p:cNvSpPr>
              <a:spLocks/>
            </p:cNvSpPr>
            <p:nvPr/>
          </p:nvSpPr>
          <p:spPr bwMode="auto">
            <a:xfrm>
              <a:off x="285" y="1000"/>
              <a:ext cx="135" cy="116"/>
            </a:xfrm>
            <a:custGeom>
              <a:avLst/>
              <a:gdLst>
                <a:gd name="T0" fmla="*/ 0 w 193"/>
                <a:gd name="T1" fmla="*/ 0 h 167"/>
                <a:gd name="T2" fmla="*/ 0 w 193"/>
                <a:gd name="T3" fmla="*/ 134 h 167"/>
                <a:gd name="T4" fmla="*/ 67 w 193"/>
                <a:gd name="T5" fmla="*/ 167 h 167"/>
                <a:gd name="T6" fmla="*/ 67 w 193"/>
                <a:gd name="T7" fmla="*/ 100 h 167"/>
                <a:gd name="T8" fmla="*/ 167 w 193"/>
                <a:gd name="T9" fmla="*/ 100 h 167"/>
                <a:gd name="T10" fmla="*/ 193 w 193"/>
                <a:gd name="T11" fmla="*/ 34 h 167"/>
                <a:gd name="T12" fmla="*/ 67 w 193"/>
                <a:gd name="T13" fmla="*/ 34 h 167"/>
                <a:gd name="T14" fmla="*/ 67 w 193"/>
                <a:gd name="T15" fmla="*/ 0 h 167"/>
                <a:gd name="T16" fmla="*/ 0 w 193"/>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0" y="0"/>
                  </a:moveTo>
                  <a:cubicBezTo>
                    <a:pt x="0" y="134"/>
                    <a:pt x="0" y="134"/>
                    <a:pt x="0" y="134"/>
                  </a:cubicBezTo>
                  <a:cubicBezTo>
                    <a:pt x="27" y="137"/>
                    <a:pt x="50" y="150"/>
                    <a:pt x="67" y="167"/>
                  </a:cubicBezTo>
                  <a:cubicBezTo>
                    <a:pt x="67" y="100"/>
                    <a:pt x="67" y="100"/>
                    <a:pt x="67" y="100"/>
                  </a:cubicBezTo>
                  <a:cubicBezTo>
                    <a:pt x="167" y="100"/>
                    <a:pt x="167" y="100"/>
                    <a:pt x="167" y="100"/>
                  </a:cubicBezTo>
                  <a:cubicBezTo>
                    <a:pt x="167" y="77"/>
                    <a:pt x="177" y="50"/>
                    <a:pt x="193" y="34"/>
                  </a:cubicBezTo>
                  <a:cubicBezTo>
                    <a:pt x="67" y="34"/>
                    <a:pt x="67" y="34"/>
                    <a:pt x="67" y="34"/>
                  </a:cubicBezTo>
                  <a:cubicBezTo>
                    <a:pt x="67" y="0"/>
                    <a:pt x="67" y="0"/>
                    <a:pt x="6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Freeform 12">
            <a:extLst/>
          </p:cNvPr>
          <p:cNvSpPr>
            <a:spLocks noEditPoints="1"/>
          </p:cNvSpPr>
          <p:nvPr/>
        </p:nvSpPr>
        <p:spPr bwMode="auto">
          <a:xfrm>
            <a:off x="315722" y="2763555"/>
            <a:ext cx="577505" cy="702486"/>
          </a:xfrm>
          <a:custGeom>
            <a:avLst/>
            <a:gdLst>
              <a:gd name="T0" fmla="*/ 646 w 647"/>
              <a:gd name="T1" fmla="*/ 477 h 785"/>
              <a:gd name="T2" fmla="*/ 593 w 647"/>
              <a:gd name="T3" fmla="*/ 437 h 785"/>
              <a:gd name="T4" fmla="*/ 528 w 647"/>
              <a:gd name="T5" fmla="*/ 247 h 785"/>
              <a:gd name="T6" fmla="*/ 510 w 647"/>
              <a:gd name="T7" fmla="*/ 221 h 785"/>
              <a:gd name="T8" fmla="*/ 373 w 647"/>
              <a:gd name="T9" fmla="*/ 258 h 785"/>
              <a:gd name="T10" fmla="*/ 244 w 647"/>
              <a:gd name="T11" fmla="*/ 535 h 785"/>
              <a:gd name="T12" fmla="*/ 46 w 647"/>
              <a:gd name="T13" fmla="*/ 512 h 785"/>
              <a:gd name="T14" fmla="*/ 153 w 647"/>
              <a:gd name="T15" fmla="*/ 740 h 785"/>
              <a:gd name="T16" fmla="*/ 169 w 647"/>
              <a:gd name="T17" fmla="*/ 785 h 785"/>
              <a:gd name="T18" fmla="*/ 283 w 647"/>
              <a:gd name="T19" fmla="*/ 769 h 785"/>
              <a:gd name="T20" fmla="*/ 289 w 647"/>
              <a:gd name="T21" fmla="*/ 744 h 785"/>
              <a:gd name="T22" fmla="*/ 360 w 647"/>
              <a:gd name="T23" fmla="*/ 769 h 785"/>
              <a:gd name="T24" fmla="*/ 473 w 647"/>
              <a:gd name="T25" fmla="*/ 785 h 785"/>
              <a:gd name="T26" fmla="*/ 489 w 647"/>
              <a:gd name="T27" fmla="*/ 747 h 785"/>
              <a:gd name="T28" fmla="*/ 594 w 647"/>
              <a:gd name="T29" fmla="*/ 564 h 785"/>
              <a:gd name="T30" fmla="*/ 646 w 647"/>
              <a:gd name="T31" fmla="*/ 525 h 785"/>
              <a:gd name="T32" fmla="*/ 472 w 647"/>
              <a:gd name="T33" fmla="*/ 416 h 785"/>
              <a:gd name="T34" fmla="*/ 520 w 647"/>
              <a:gd name="T35" fmla="*/ 416 h 785"/>
              <a:gd name="T36" fmla="*/ 190 w 647"/>
              <a:gd name="T37" fmla="*/ 116 h 785"/>
              <a:gd name="T38" fmla="*/ 423 w 647"/>
              <a:gd name="T39" fmla="*/ 119 h 785"/>
              <a:gd name="T40" fmla="*/ 190 w 647"/>
              <a:gd name="T41" fmla="*/ 116 h 785"/>
              <a:gd name="T42" fmla="*/ 168 w 647"/>
              <a:gd name="T43" fmla="*/ 499 h 785"/>
              <a:gd name="T44" fmla="*/ 168 w 647"/>
              <a:gd name="T45" fmla="*/ 162 h 785"/>
              <a:gd name="T46" fmla="*/ 0 w 647"/>
              <a:gd name="T47" fmla="*/ 331 h 785"/>
              <a:gd name="T48" fmla="*/ 181 w 647"/>
              <a:gd name="T49" fmla="*/ 243 h 785"/>
              <a:gd name="T50" fmla="*/ 216 w 647"/>
              <a:gd name="T51" fmla="*/ 267 h 785"/>
              <a:gd name="T52" fmla="*/ 198 w 647"/>
              <a:gd name="T53" fmla="*/ 277 h 785"/>
              <a:gd name="T54" fmla="*/ 150 w 647"/>
              <a:gd name="T55" fmla="*/ 289 h 785"/>
              <a:gd name="T56" fmla="*/ 229 w 647"/>
              <a:gd name="T57" fmla="*/ 364 h 785"/>
              <a:gd name="T58" fmla="*/ 180 w 647"/>
              <a:gd name="T59" fmla="*/ 429 h 785"/>
              <a:gd name="T60" fmla="*/ 153 w 647"/>
              <a:gd name="T61" fmla="*/ 429 h 785"/>
              <a:gd name="T62" fmla="*/ 120 w 647"/>
              <a:gd name="T63" fmla="*/ 411 h 785"/>
              <a:gd name="T64" fmla="*/ 109 w 647"/>
              <a:gd name="T65" fmla="*/ 390 h 785"/>
              <a:gd name="T66" fmla="*/ 130 w 647"/>
              <a:gd name="T67" fmla="*/ 380 h 785"/>
              <a:gd name="T68" fmla="*/ 186 w 647"/>
              <a:gd name="T69" fmla="*/ 368 h 785"/>
              <a:gd name="T70" fmla="*/ 108 w 647"/>
              <a:gd name="T71" fmla="*/ 294 h 785"/>
              <a:gd name="T72" fmla="*/ 154 w 647"/>
              <a:gd name="T73" fmla="*/ 232 h 785"/>
              <a:gd name="T74" fmla="*/ 181 w 647"/>
              <a:gd name="T75" fmla="*/ 23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7" h="785">
                <a:moveTo>
                  <a:pt x="646" y="525"/>
                </a:moveTo>
                <a:cubicBezTo>
                  <a:pt x="646" y="477"/>
                  <a:pt x="646" y="477"/>
                  <a:pt x="646" y="477"/>
                </a:cubicBezTo>
                <a:cubicBezTo>
                  <a:pt x="647" y="457"/>
                  <a:pt x="633" y="440"/>
                  <a:pt x="614" y="436"/>
                </a:cubicBezTo>
                <a:cubicBezTo>
                  <a:pt x="607" y="434"/>
                  <a:pt x="600" y="434"/>
                  <a:pt x="593" y="437"/>
                </a:cubicBezTo>
                <a:cubicBezTo>
                  <a:pt x="580" y="389"/>
                  <a:pt x="552" y="346"/>
                  <a:pt x="514" y="314"/>
                </a:cubicBezTo>
                <a:cubicBezTo>
                  <a:pt x="510" y="291"/>
                  <a:pt x="515" y="267"/>
                  <a:pt x="528" y="247"/>
                </a:cubicBezTo>
                <a:cubicBezTo>
                  <a:pt x="533" y="239"/>
                  <a:pt x="531" y="228"/>
                  <a:pt x="522" y="223"/>
                </a:cubicBezTo>
                <a:cubicBezTo>
                  <a:pt x="519" y="221"/>
                  <a:pt x="515" y="220"/>
                  <a:pt x="510" y="221"/>
                </a:cubicBezTo>
                <a:cubicBezTo>
                  <a:pt x="465" y="226"/>
                  <a:pt x="439" y="247"/>
                  <a:pt x="425" y="266"/>
                </a:cubicBezTo>
                <a:cubicBezTo>
                  <a:pt x="408" y="262"/>
                  <a:pt x="390" y="259"/>
                  <a:pt x="373" y="258"/>
                </a:cubicBezTo>
                <a:cubicBezTo>
                  <a:pt x="372" y="258"/>
                  <a:pt x="372" y="258"/>
                  <a:pt x="372" y="258"/>
                </a:cubicBezTo>
                <a:cubicBezTo>
                  <a:pt x="413" y="370"/>
                  <a:pt x="356" y="494"/>
                  <a:pt x="244" y="535"/>
                </a:cubicBezTo>
                <a:cubicBezTo>
                  <a:pt x="178" y="559"/>
                  <a:pt x="104" y="550"/>
                  <a:pt x="46" y="510"/>
                </a:cubicBezTo>
                <a:cubicBezTo>
                  <a:pt x="46" y="511"/>
                  <a:pt x="46" y="512"/>
                  <a:pt x="46" y="512"/>
                </a:cubicBezTo>
                <a:cubicBezTo>
                  <a:pt x="49" y="578"/>
                  <a:pt x="78" y="639"/>
                  <a:pt x="127" y="683"/>
                </a:cubicBezTo>
                <a:cubicBezTo>
                  <a:pt x="144" y="697"/>
                  <a:pt x="153" y="718"/>
                  <a:pt x="153" y="740"/>
                </a:cubicBezTo>
                <a:cubicBezTo>
                  <a:pt x="153" y="769"/>
                  <a:pt x="153" y="769"/>
                  <a:pt x="153" y="769"/>
                </a:cubicBezTo>
                <a:cubicBezTo>
                  <a:pt x="153" y="778"/>
                  <a:pt x="161" y="785"/>
                  <a:pt x="169" y="785"/>
                </a:cubicBezTo>
                <a:cubicBezTo>
                  <a:pt x="267" y="785"/>
                  <a:pt x="267" y="785"/>
                  <a:pt x="267" y="785"/>
                </a:cubicBezTo>
                <a:cubicBezTo>
                  <a:pt x="275" y="785"/>
                  <a:pt x="283" y="778"/>
                  <a:pt x="283" y="769"/>
                </a:cubicBezTo>
                <a:cubicBezTo>
                  <a:pt x="283" y="744"/>
                  <a:pt x="283" y="744"/>
                  <a:pt x="283" y="744"/>
                </a:cubicBezTo>
                <a:cubicBezTo>
                  <a:pt x="289" y="744"/>
                  <a:pt x="289" y="744"/>
                  <a:pt x="289" y="744"/>
                </a:cubicBezTo>
                <a:cubicBezTo>
                  <a:pt x="360" y="744"/>
                  <a:pt x="360" y="744"/>
                  <a:pt x="360" y="744"/>
                </a:cubicBezTo>
                <a:cubicBezTo>
                  <a:pt x="360" y="769"/>
                  <a:pt x="360" y="769"/>
                  <a:pt x="360" y="769"/>
                </a:cubicBezTo>
                <a:cubicBezTo>
                  <a:pt x="360" y="778"/>
                  <a:pt x="367" y="785"/>
                  <a:pt x="376" y="785"/>
                </a:cubicBezTo>
                <a:cubicBezTo>
                  <a:pt x="473" y="785"/>
                  <a:pt x="473" y="785"/>
                  <a:pt x="473" y="785"/>
                </a:cubicBezTo>
                <a:cubicBezTo>
                  <a:pt x="482" y="785"/>
                  <a:pt x="489" y="778"/>
                  <a:pt x="489" y="769"/>
                </a:cubicBezTo>
                <a:cubicBezTo>
                  <a:pt x="489" y="747"/>
                  <a:pt x="489" y="747"/>
                  <a:pt x="489" y="747"/>
                </a:cubicBezTo>
                <a:cubicBezTo>
                  <a:pt x="488" y="724"/>
                  <a:pt x="498" y="702"/>
                  <a:pt x="516" y="687"/>
                </a:cubicBezTo>
                <a:cubicBezTo>
                  <a:pt x="554" y="655"/>
                  <a:pt x="581" y="612"/>
                  <a:pt x="594" y="564"/>
                </a:cubicBezTo>
                <a:cubicBezTo>
                  <a:pt x="600" y="566"/>
                  <a:pt x="608" y="567"/>
                  <a:pt x="615" y="565"/>
                </a:cubicBezTo>
                <a:cubicBezTo>
                  <a:pt x="634" y="561"/>
                  <a:pt x="647" y="544"/>
                  <a:pt x="646" y="525"/>
                </a:cubicBezTo>
                <a:close/>
                <a:moveTo>
                  <a:pt x="496" y="440"/>
                </a:moveTo>
                <a:cubicBezTo>
                  <a:pt x="482" y="440"/>
                  <a:pt x="472" y="429"/>
                  <a:pt x="472" y="416"/>
                </a:cubicBezTo>
                <a:cubicBezTo>
                  <a:pt x="472" y="403"/>
                  <a:pt x="482" y="392"/>
                  <a:pt x="496" y="392"/>
                </a:cubicBezTo>
                <a:cubicBezTo>
                  <a:pt x="509" y="392"/>
                  <a:pt x="520" y="403"/>
                  <a:pt x="520" y="416"/>
                </a:cubicBezTo>
                <a:cubicBezTo>
                  <a:pt x="520" y="429"/>
                  <a:pt x="509" y="440"/>
                  <a:pt x="496" y="440"/>
                </a:cubicBezTo>
                <a:close/>
                <a:moveTo>
                  <a:pt x="190" y="116"/>
                </a:moveTo>
                <a:cubicBezTo>
                  <a:pt x="191" y="52"/>
                  <a:pt x="244" y="0"/>
                  <a:pt x="308" y="1"/>
                </a:cubicBezTo>
                <a:cubicBezTo>
                  <a:pt x="372" y="2"/>
                  <a:pt x="424" y="55"/>
                  <a:pt x="423" y="119"/>
                </a:cubicBezTo>
                <a:cubicBezTo>
                  <a:pt x="422" y="164"/>
                  <a:pt x="396" y="204"/>
                  <a:pt x="355" y="223"/>
                </a:cubicBezTo>
                <a:cubicBezTo>
                  <a:pt x="321" y="163"/>
                  <a:pt x="259" y="123"/>
                  <a:pt x="190" y="116"/>
                </a:cubicBezTo>
                <a:close/>
                <a:moveTo>
                  <a:pt x="0" y="331"/>
                </a:moveTo>
                <a:cubicBezTo>
                  <a:pt x="0" y="424"/>
                  <a:pt x="75" y="499"/>
                  <a:pt x="168" y="499"/>
                </a:cubicBezTo>
                <a:cubicBezTo>
                  <a:pt x="261" y="499"/>
                  <a:pt x="337" y="424"/>
                  <a:pt x="337" y="331"/>
                </a:cubicBezTo>
                <a:cubicBezTo>
                  <a:pt x="337" y="238"/>
                  <a:pt x="261" y="162"/>
                  <a:pt x="168" y="162"/>
                </a:cubicBezTo>
                <a:cubicBezTo>
                  <a:pt x="168" y="162"/>
                  <a:pt x="168" y="162"/>
                  <a:pt x="168" y="162"/>
                </a:cubicBezTo>
                <a:cubicBezTo>
                  <a:pt x="75" y="162"/>
                  <a:pt x="0" y="238"/>
                  <a:pt x="0" y="331"/>
                </a:cubicBezTo>
                <a:close/>
                <a:moveTo>
                  <a:pt x="181" y="232"/>
                </a:moveTo>
                <a:cubicBezTo>
                  <a:pt x="181" y="243"/>
                  <a:pt x="181" y="243"/>
                  <a:pt x="181" y="243"/>
                </a:cubicBezTo>
                <a:cubicBezTo>
                  <a:pt x="189" y="243"/>
                  <a:pt x="198" y="244"/>
                  <a:pt x="206" y="246"/>
                </a:cubicBezTo>
                <a:cubicBezTo>
                  <a:pt x="214" y="249"/>
                  <a:pt x="219" y="258"/>
                  <a:pt x="216" y="267"/>
                </a:cubicBezTo>
                <a:cubicBezTo>
                  <a:pt x="214" y="273"/>
                  <a:pt x="209" y="277"/>
                  <a:pt x="202" y="278"/>
                </a:cubicBezTo>
                <a:cubicBezTo>
                  <a:pt x="200" y="278"/>
                  <a:pt x="199" y="277"/>
                  <a:pt x="198" y="277"/>
                </a:cubicBezTo>
                <a:cubicBezTo>
                  <a:pt x="190" y="275"/>
                  <a:pt x="182" y="274"/>
                  <a:pt x="174" y="274"/>
                </a:cubicBezTo>
                <a:cubicBezTo>
                  <a:pt x="156" y="274"/>
                  <a:pt x="150" y="282"/>
                  <a:pt x="150" y="289"/>
                </a:cubicBezTo>
                <a:cubicBezTo>
                  <a:pt x="150" y="298"/>
                  <a:pt x="160" y="304"/>
                  <a:pt x="183" y="313"/>
                </a:cubicBezTo>
                <a:cubicBezTo>
                  <a:pt x="216" y="324"/>
                  <a:pt x="229" y="339"/>
                  <a:pt x="229" y="364"/>
                </a:cubicBezTo>
                <a:cubicBezTo>
                  <a:pt x="229" y="388"/>
                  <a:pt x="211" y="409"/>
                  <a:pt x="180" y="415"/>
                </a:cubicBezTo>
                <a:cubicBezTo>
                  <a:pt x="180" y="429"/>
                  <a:pt x="180" y="429"/>
                  <a:pt x="180" y="429"/>
                </a:cubicBezTo>
                <a:cubicBezTo>
                  <a:pt x="180" y="437"/>
                  <a:pt x="174" y="443"/>
                  <a:pt x="166" y="443"/>
                </a:cubicBezTo>
                <a:cubicBezTo>
                  <a:pt x="159" y="443"/>
                  <a:pt x="153" y="437"/>
                  <a:pt x="153" y="429"/>
                </a:cubicBezTo>
                <a:cubicBezTo>
                  <a:pt x="153" y="417"/>
                  <a:pt x="153" y="417"/>
                  <a:pt x="153" y="417"/>
                </a:cubicBezTo>
                <a:cubicBezTo>
                  <a:pt x="142" y="416"/>
                  <a:pt x="131" y="414"/>
                  <a:pt x="120" y="411"/>
                </a:cubicBezTo>
                <a:cubicBezTo>
                  <a:pt x="112" y="408"/>
                  <a:pt x="107" y="400"/>
                  <a:pt x="109" y="392"/>
                </a:cubicBezTo>
                <a:cubicBezTo>
                  <a:pt x="109" y="390"/>
                  <a:pt x="109" y="390"/>
                  <a:pt x="109" y="390"/>
                </a:cubicBezTo>
                <a:cubicBezTo>
                  <a:pt x="111" y="383"/>
                  <a:pt x="117" y="379"/>
                  <a:pt x="124" y="379"/>
                </a:cubicBezTo>
                <a:cubicBezTo>
                  <a:pt x="126" y="379"/>
                  <a:pt x="128" y="379"/>
                  <a:pt x="130" y="380"/>
                </a:cubicBezTo>
                <a:cubicBezTo>
                  <a:pt x="139" y="383"/>
                  <a:pt x="150" y="385"/>
                  <a:pt x="160" y="385"/>
                </a:cubicBezTo>
                <a:cubicBezTo>
                  <a:pt x="176" y="385"/>
                  <a:pt x="186" y="379"/>
                  <a:pt x="186" y="368"/>
                </a:cubicBezTo>
                <a:cubicBezTo>
                  <a:pt x="186" y="357"/>
                  <a:pt x="177" y="351"/>
                  <a:pt x="157" y="344"/>
                </a:cubicBezTo>
                <a:cubicBezTo>
                  <a:pt x="128" y="334"/>
                  <a:pt x="108" y="320"/>
                  <a:pt x="108" y="294"/>
                </a:cubicBezTo>
                <a:cubicBezTo>
                  <a:pt x="108" y="270"/>
                  <a:pt x="125" y="251"/>
                  <a:pt x="154" y="245"/>
                </a:cubicBezTo>
                <a:cubicBezTo>
                  <a:pt x="154" y="232"/>
                  <a:pt x="154" y="232"/>
                  <a:pt x="154" y="232"/>
                </a:cubicBezTo>
                <a:cubicBezTo>
                  <a:pt x="154" y="225"/>
                  <a:pt x="160" y="219"/>
                  <a:pt x="167" y="219"/>
                </a:cubicBezTo>
                <a:cubicBezTo>
                  <a:pt x="175" y="219"/>
                  <a:pt x="181" y="225"/>
                  <a:pt x="181" y="232"/>
                </a:cubicBezTo>
                <a:cubicBezTo>
                  <a:pt x="181" y="232"/>
                  <a:pt x="181" y="232"/>
                  <a:pt x="181" y="2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15">
            <a:extLst/>
          </p:cNvPr>
          <p:cNvGrpSpPr>
            <a:grpSpLocks noChangeAspect="1"/>
          </p:cNvGrpSpPr>
          <p:nvPr/>
        </p:nvGrpSpPr>
        <p:grpSpPr bwMode="auto">
          <a:xfrm>
            <a:off x="6597955" y="1386238"/>
            <a:ext cx="679780" cy="633524"/>
            <a:chOff x="4315" y="824"/>
            <a:chExt cx="338" cy="315"/>
          </a:xfrm>
          <a:solidFill>
            <a:schemeClr val="accent3"/>
          </a:solidFill>
        </p:grpSpPr>
        <p:sp>
          <p:nvSpPr>
            <p:cNvPr id="67" name="Freeform 16">
              <a:extLst/>
            </p:cNvPr>
            <p:cNvSpPr>
              <a:spLocks/>
            </p:cNvSpPr>
            <p:nvPr/>
          </p:nvSpPr>
          <p:spPr bwMode="auto">
            <a:xfrm>
              <a:off x="4315" y="824"/>
              <a:ext cx="338" cy="315"/>
            </a:xfrm>
            <a:custGeom>
              <a:avLst/>
              <a:gdLst>
                <a:gd name="T0" fmla="*/ 709 w 762"/>
                <a:gd name="T1" fmla="*/ 333 h 711"/>
                <a:gd name="T2" fmla="*/ 606 w 762"/>
                <a:gd name="T3" fmla="*/ 104 h 711"/>
                <a:gd name="T4" fmla="*/ 356 w 762"/>
                <a:gd name="T5" fmla="*/ 0 h 711"/>
                <a:gd name="T6" fmla="*/ 356 w 762"/>
                <a:gd name="T7" fmla="*/ 0 h 711"/>
                <a:gd name="T8" fmla="*/ 0 w 762"/>
                <a:gd name="T9" fmla="*/ 355 h 711"/>
                <a:gd name="T10" fmla="*/ 356 w 762"/>
                <a:gd name="T11" fmla="*/ 711 h 711"/>
                <a:gd name="T12" fmla="*/ 356 w 762"/>
                <a:gd name="T13" fmla="*/ 623 h 711"/>
                <a:gd name="T14" fmla="*/ 88 w 762"/>
                <a:gd name="T15" fmla="*/ 355 h 711"/>
                <a:gd name="T16" fmla="*/ 354 w 762"/>
                <a:gd name="T17" fmla="*/ 88 h 711"/>
                <a:gd name="T18" fmla="*/ 354 w 762"/>
                <a:gd name="T19" fmla="*/ 88 h 711"/>
                <a:gd name="T20" fmla="*/ 543 w 762"/>
                <a:gd name="T21" fmla="*/ 166 h 711"/>
                <a:gd name="T22" fmla="*/ 621 w 762"/>
                <a:gd name="T23" fmla="*/ 333 h 711"/>
                <a:gd name="T24" fmla="*/ 569 w 762"/>
                <a:gd name="T25" fmla="*/ 333 h 711"/>
                <a:gd name="T26" fmla="*/ 666 w 762"/>
                <a:gd name="T27" fmla="*/ 500 h 711"/>
                <a:gd name="T28" fmla="*/ 762 w 762"/>
                <a:gd name="T29" fmla="*/ 333 h 711"/>
                <a:gd name="T30" fmla="*/ 709 w 762"/>
                <a:gd name="T31" fmla="*/ 33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2" h="711">
                  <a:moveTo>
                    <a:pt x="709" y="333"/>
                  </a:moveTo>
                  <a:cubicBezTo>
                    <a:pt x="703" y="246"/>
                    <a:pt x="667" y="166"/>
                    <a:pt x="606" y="104"/>
                  </a:cubicBezTo>
                  <a:cubicBezTo>
                    <a:pt x="539" y="37"/>
                    <a:pt x="450" y="1"/>
                    <a:pt x="356" y="0"/>
                  </a:cubicBezTo>
                  <a:cubicBezTo>
                    <a:pt x="356" y="0"/>
                    <a:pt x="356" y="0"/>
                    <a:pt x="356" y="0"/>
                  </a:cubicBezTo>
                  <a:cubicBezTo>
                    <a:pt x="160" y="0"/>
                    <a:pt x="0" y="159"/>
                    <a:pt x="0" y="355"/>
                  </a:cubicBezTo>
                  <a:cubicBezTo>
                    <a:pt x="0" y="551"/>
                    <a:pt x="160" y="711"/>
                    <a:pt x="356" y="711"/>
                  </a:cubicBezTo>
                  <a:cubicBezTo>
                    <a:pt x="356" y="623"/>
                    <a:pt x="356" y="623"/>
                    <a:pt x="356" y="623"/>
                  </a:cubicBezTo>
                  <a:cubicBezTo>
                    <a:pt x="208" y="623"/>
                    <a:pt x="88" y="503"/>
                    <a:pt x="88" y="355"/>
                  </a:cubicBezTo>
                  <a:cubicBezTo>
                    <a:pt x="88" y="208"/>
                    <a:pt x="207" y="89"/>
                    <a:pt x="354" y="88"/>
                  </a:cubicBezTo>
                  <a:cubicBezTo>
                    <a:pt x="354" y="88"/>
                    <a:pt x="354" y="88"/>
                    <a:pt x="354" y="88"/>
                  </a:cubicBezTo>
                  <a:cubicBezTo>
                    <a:pt x="426" y="88"/>
                    <a:pt x="493" y="116"/>
                    <a:pt x="543" y="166"/>
                  </a:cubicBezTo>
                  <a:cubicBezTo>
                    <a:pt x="588" y="212"/>
                    <a:pt x="615" y="270"/>
                    <a:pt x="621" y="333"/>
                  </a:cubicBezTo>
                  <a:cubicBezTo>
                    <a:pt x="569" y="333"/>
                    <a:pt x="569" y="333"/>
                    <a:pt x="569" y="333"/>
                  </a:cubicBezTo>
                  <a:cubicBezTo>
                    <a:pt x="666" y="500"/>
                    <a:pt x="666" y="500"/>
                    <a:pt x="666" y="500"/>
                  </a:cubicBezTo>
                  <a:cubicBezTo>
                    <a:pt x="762" y="333"/>
                    <a:pt x="762" y="333"/>
                    <a:pt x="762" y="333"/>
                  </a:cubicBezTo>
                  <a:lnTo>
                    <a:pt x="70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7">
              <a:extLst/>
            </p:cNvPr>
            <p:cNvSpPr>
              <a:spLocks/>
            </p:cNvSpPr>
            <p:nvPr/>
          </p:nvSpPr>
          <p:spPr bwMode="auto">
            <a:xfrm>
              <a:off x="4371" y="878"/>
              <a:ext cx="104" cy="207"/>
            </a:xfrm>
            <a:custGeom>
              <a:avLst/>
              <a:gdLst>
                <a:gd name="T0" fmla="*/ 233 w 233"/>
                <a:gd name="T1" fmla="*/ 467 h 467"/>
                <a:gd name="T2" fmla="*/ 0 w 233"/>
                <a:gd name="T3" fmla="*/ 233 h 467"/>
                <a:gd name="T4" fmla="*/ 233 w 233"/>
                <a:gd name="T5" fmla="*/ 0 h 467"/>
              </a:gdLst>
              <a:ahLst/>
              <a:cxnLst>
                <a:cxn ang="0">
                  <a:pos x="T0" y="T1"/>
                </a:cxn>
                <a:cxn ang="0">
                  <a:pos x="T2" y="T3"/>
                </a:cxn>
                <a:cxn ang="0">
                  <a:pos x="T4" y="T5"/>
                </a:cxn>
              </a:cxnLst>
              <a:rect l="0" t="0" r="r" b="b"/>
              <a:pathLst>
                <a:path w="233" h="467">
                  <a:moveTo>
                    <a:pt x="233" y="467"/>
                  </a:moveTo>
                  <a:cubicBezTo>
                    <a:pt x="104" y="467"/>
                    <a:pt x="0" y="362"/>
                    <a:pt x="0" y="233"/>
                  </a:cubicBezTo>
                  <a:cubicBezTo>
                    <a:pt x="0" y="105"/>
                    <a:pt x="104" y="0"/>
                    <a:pt x="2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8">
              <a:extLst/>
            </p:cNvPr>
            <p:cNvSpPr>
              <a:spLocks noChangeArrowheads="1"/>
            </p:cNvSpPr>
            <p:nvPr/>
          </p:nvSpPr>
          <p:spPr bwMode="auto">
            <a:xfrm>
              <a:off x="4480" y="993"/>
              <a:ext cx="36"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9">
              <a:extLst/>
            </p:cNvPr>
            <p:cNvSpPr>
              <a:spLocks noChangeArrowheads="1"/>
            </p:cNvSpPr>
            <p:nvPr/>
          </p:nvSpPr>
          <p:spPr bwMode="auto">
            <a:xfrm>
              <a:off x="4480" y="969"/>
              <a:ext cx="72"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0">
              <a:extLst/>
            </p:cNvPr>
            <p:cNvSpPr>
              <a:spLocks noChangeArrowheads="1"/>
            </p:cNvSpPr>
            <p:nvPr/>
          </p:nvSpPr>
          <p:spPr bwMode="auto">
            <a:xfrm>
              <a:off x="4480" y="946"/>
              <a:ext cx="64"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1">
              <a:extLst/>
            </p:cNvPr>
            <p:cNvSpPr>
              <a:spLocks noChangeArrowheads="1"/>
            </p:cNvSpPr>
            <p:nvPr/>
          </p:nvSpPr>
          <p:spPr bwMode="auto">
            <a:xfrm>
              <a:off x="4480" y="901"/>
              <a:ext cx="55"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2">
              <a:extLst/>
            </p:cNvPr>
            <p:cNvSpPr>
              <a:spLocks noChangeArrowheads="1"/>
            </p:cNvSpPr>
            <p:nvPr/>
          </p:nvSpPr>
          <p:spPr bwMode="auto">
            <a:xfrm>
              <a:off x="4480" y="878"/>
              <a:ext cx="28"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3">
              <a:extLst/>
            </p:cNvPr>
            <p:cNvSpPr>
              <a:spLocks noChangeArrowheads="1"/>
            </p:cNvSpPr>
            <p:nvPr/>
          </p:nvSpPr>
          <p:spPr bwMode="auto">
            <a:xfrm>
              <a:off x="4480" y="924"/>
              <a:ext cx="21"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4">
              <a:extLst/>
            </p:cNvPr>
            <p:cNvSpPr>
              <a:spLocks noChangeArrowheads="1"/>
            </p:cNvSpPr>
            <p:nvPr/>
          </p:nvSpPr>
          <p:spPr bwMode="auto">
            <a:xfrm>
              <a:off x="4480" y="1019"/>
              <a:ext cx="61"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5">
              <a:extLst/>
            </p:cNvPr>
            <p:cNvSpPr>
              <a:spLocks noChangeArrowheads="1"/>
            </p:cNvSpPr>
            <p:nvPr/>
          </p:nvSpPr>
          <p:spPr bwMode="auto">
            <a:xfrm>
              <a:off x="4480" y="1043"/>
              <a:ext cx="84"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6">
              <a:extLst/>
            </p:cNvPr>
            <p:cNvSpPr>
              <a:spLocks noChangeArrowheads="1"/>
            </p:cNvSpPr>
            <p:nvPr/>
          </p:nvSpPr>
          <p:spPr bwMode="auto">
            <a:xfrm>
              <a:off x="4480" y="1069"/>
              <a:ext cx="72"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8" name="Freeform 30">
            <a:extLst/>
          </p:cNvPr>
          <p:cNvSpPr>
            <a:spLocks noEditPoints="1"/>
          </p:cNvSpPr>
          <p:nvPr/>
        </p:nvSpPr>
        <p:spPr bwMode="auto">
          <a:xfrm>
            <a:off x="6597955" y="2840553"/>
            <a:ext cx="679780" cy="519833"/>
          </a:xfrm>
          <a:custGeom>
            <a:avLst/>
            <a:gdLst>
              <a:gd name="T0" fmla="*/ 555 w 651"/>
              <a:gd name="T1" fmla="*/ 229 h 496"/>
              <a:gd name="T2" fmla="*/ 555 w 651"/>
              <a:gd name="T3" fmla="*/ 216 h 496"/>
              <a:gd name="T4" fmla="*/ 339 w 651"/>
              <a:gd name="T5" fmla="*/ 0 h 496"/>
              <a:gd name="T6" fmla="*/ 337 w 651"/>
              <a:gd name="T7" fmla="*/ 0 h 496"/>
              <a:gd name="T8" fmla="*/ 126 w 651"/>
              <a:gd name="T9" fmla="*/ 170 h 496"/>
              <a:gd name="T10" fmla="*/ 0 w 651"/>
              <a:gd name="T11" fmla="*/ 306 h 496"/>
              <a:gd name="T12" fmla="*/ 0 w 651"/>
              <a:gd name="T13" fmla="*/ 310 h 496"/>
              <a:gd name="T14" fmla="*/ 136 w 651"/>
              <a:gd name="T15" fmla="*/ 446 h 496"/>
              <a:gd name="T16" fmla="*/ 187 w 651"/>
              <a:gd name="T17" fmla="*/ 446 h 496"/>
              <a:gd name="T18" fmla="*/ 159 w 651"/>
              <a:gd name="T19" fmla="*/ 354 h 496"/>
              <a:gd name="T20" fmla="*/ 160 w 651"/>
              <a:gd name="T21" fmla="*/ 333 h 496"/>
              <a:gd name="T22" fmla="*/ 325 w 651"/>
              <a:gd name="T23" fmla="*/ 188 h 496"/>
              <a:gd name="T24" fmla="*/ 387 w 651"/>
              <a:gd name="T25" fmla="*/ 199 h 496"/>
              <a:gd name="T26" fmla="*/ 491 w 651"/>
              <a:gd name="T27" fmla="*/ 354 h 496"/>
              <a:gd name="T28" fmla="*/ 463 w 651"/>
              <a:gd name="T29" fmla="*/ 446 h 496"/>
              <a:gd name="T30" fmla="*/ 545 w 651"/>
              <a:gd name="T31" fmla="*/ 446 h 496"/>
              <a:gd name="T32" fmla="*/ 650 w 651"/>
              <a:gd name="T33" fmla="*/ 341 h 496"/>
              <a:gd name="T34" fmla="*/ 650 w 651"/>
              <a:gd name="T35" fmla="*/ 335 h 496"/>
              <a:gd name="T36" fmla="*/ 555 w 651"/>
              <a:gd name="T37" fmla="*/ 229 h 496"/>
              <a:gd name="T38" fmla="*/ 248 w 651"/>
              <a:gd name="T39" fmla="*/ 296 h 496"/>
              <a:gd name="T40" fmla="*/ 264 w 651"/>
              <a:gd name="T41" fmla="*/ 409 h 496"/>
              <a:gd name="T42" fmla="*/ 321 w 651"/>
              <a:gd name="T43" fmla="*/ 451 h 496"/>
              <a:gd name="T44" fmla="*/ 325 w 651"/>
              <a:gd name="T45" fmla="*/ 453 h 496"/>
              <a:gd name="T46" fmla="*/ 329 w 651"/>
              <a:gd name="T47" fmla="*/ 451 h 496"/>
              <a:gd name="T48" fmla="*/ 386 w 651"/>
              <a:gd name="T49" fmla="*/ 409 h 496"/>
              <a:gd name="T50" fmla="*/ 402 w 651"/>
              <a:gd name="T51" fmla="*/ 296 h 496"/>
              <a:gd name="T52" fmla="*/ 325 w 651"/>
              <a:gd name="T53" fmla="*/ 273 h 496"/>
              <a:gd name="T54" fmla="*/ 248 w 651"/>
              <a:gd name="T55" fmla="*/ 296 h 496"/>
              <a:gd name="T56" fmla="*/ 380 w 651"/>
              <a:gd name="T57" fmla="*/ 322 h 496"/>
              <a:gd name="T58" fmla="*/ 381 w 651"/>
              <a:gd name="T59" fmla="*/ 339 h 496"/>
              <a:gd name="T60" fmla="*/ 321 w 651"/>
              <a:gd name="T61" fmla="*/ 406 h 496"/>
              <a:gd name="T62" fmla="*/ 312 w 651"/>
              <a:gd name="T63" fmla="*/ 411 h 496"/>
              <a:gd name="T64" fmla="*/ 304 w 651"/>
              <a:gd name="T65" fmla="*/ 408 h 496"/>
              <a:gd name="T66" fmla="*/ 268 w 651"/>
              <a:gd name="T67" fmla="*/ 379 h 496"/>
              <a:gd name="T68" fmla="*/ 267 w 651"/>
              <a:gd name="T69" fmla="*/ 362 h 496"/>
              <a:gd name="T70" fmla="*/ 284 w 651"/>
              <a:gd name="T71" fmla="*/ 361 h 496"/>
              <a:gd name="T72" fmla="*/ 310 w 651"/>
              <a:gd name="T73" fmla="*/ 382 h 496"/>
              <a:gd name="T74" fmla="*/ 363 w 651"/>
              <a:gd name="T75" fmla="*/ 323 h 496"/>
              <a:gd name="T76" fmla="*/ 380 w 651"/>
              <a:gd name="T77" fmla="*/ 322 h 496"/>
              <a:gd name="T78" fmla="*/ 378 w 651"/>
              <a:gd name="T79" fmla="*/ 222 h 496"/>
              <a:gd name="T80" fmla="*/ 325 w 651"/>
              <a:gd name="T81" fmla="*/ 212 h 496"/>
              <a:gd name="T82" fmla="*/ 184 w 651"/>
              <a:gd name="T83" fmla="*/ 336 h 496"/>
              <a:gd name="T84" fmla="*/ 183 w 651"/>
              <a:gd name="T85" fmla="*/ 354 h 496"/>
              <a:gd name="T86" fmla="*/ 325 w 651"/>
              <a:gd name="T87" fmla="*/ 496 h 496"/>
              <a:gd name="T88" fmla="*/ 467 w 651"/>
              <a:gd name="T89" fmla="*/ 354 h 496"/>
              <a:gd name="T90" fmla="*/ 378 w 651"/>
              <a:gd name="T91" fmla="*/ 222 h 496"/>
              <a:gd name="T92" fmla="*/ 408 w 651"/>
              <a:gd name="T93" fmla="*/ 420 h 496"/>
              <a:gd name="T94" fmla="*/ 337 w 651"/>
              <a:gd name="T95" fmla="*/ 474 h 496"/>
              <a:gd name="T96" fmla="*/ 329 w 651"/>
              <a:gd name="T97" fmla="*/ 477 h 496"/>
              <a:gd name="T98" fmla="*/ 325 w 651"/>
              <a:gd name="T99" fmla="*/ 477 h 496"/>
              <a:gd name="T100" fmla="*/ 321 w 651"/>
              <a:gd name="T101" fmla="*/ 477 h 496"/>
              <a:gd name="T102" fmla="*/ 313 w 651"/>
              <a:gd name="T103" fmla="*/ 474 h 496"/>
              <a:gd name="T104" fmla="*/ 242 w 651"/>
              <a:gd name="T105" fmla="*/ 420 h 496"/>
              <a:gd name="T106" fmla="*/ 224 w 651"/>
              <a:gd name="T107" fmla="*/ 287 h 496"/>
              <a:gd name="T108" fmla="*/ 232 w 651"/>
              <a:gd name="T109" fmla="*/ 276 h 496"/>
              <a:gd name="T110" fmla="*/ 322 w 651"/>
              <a:gd name="T111" fmla="*/ 249 h 496"/>
              <a:gd name="T112" fmla="*/ 328 w 651"/>
              <a:gd name="T113" fmla="*/ 249 h 496"/>
              <a:gd name="T114" fmla="*/ 418 w 651"/>
              <a:gd name="T115" fmla="*/ 276 h 496"/>
              <a:gd name="T116" fmla="*/ 426 w 651"/>
              <a:gd name="T117" fmla="*/ 287 h 496"/>
              <a:gd name="T118" fmla="*/ 408 w 651"/>
              <a:gd name="T119" fmla="*/ 42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1" h="496">
                <a:moveTo>
                  <a:pt x="555" y="229"/>
                </a:moveTo>
                <a:cubicBezTo>
                  <a:pt x="555" y="216"/>
                  <a:pt x="555" y="216"/>
                  <a:pt x="555" y="216"/>
                </a:cubicBezTo>
                <a:cubicBezTo>
                  <a:pt x="555" y="97"/>
                  <a:pt x="457" y="0"/>
                  <a:pt x="339" y="0"/>
                </a:cubicBezTo>
                <a:cubicBezTo>
                  <a:pt x="337" y="0"/>
                  <a:pt x="337" y="0"/>
                  <a:pt x="337" y="0"/>
                </a:cubicBezTo>
                <a:cubicBezTo>
                  <a:pt x="235" y="0"/>
                  <a:pt x="147" y="70"/>
                  <a:pt x="126" y="170"/>
                </a:cubicBezTo>
                <a:cubicBezTo>
                  <a:pt x="56" y="175"/>
                  <a:pt x="0" y="234"/>
                  <a:pt x="0" y="306"/>
                </a:cubicBezTo>
                <a:cubicBezTo>
                  <a:pt x="0" y="310"/>
                  <a:pt x="0" y="310"/>
                  <a:pt x="0" y="310"/>
                </a:cubicBezTo>
                <a:cubicBezTo>
                  <a:pt x="0" y="386"/>
                  <a:pt x="61" y="446"/>
                  <a:pt x="136" y="446"/>
                </a:cubicBezTo>
                <a:cubicBezTo>
                  <a:pt x="187" y="446"/>
                  <a:pt x="187" y="446"/>
                  <a:pt x="187" y="446"/>
                </a:cubicBezTo>
                <a:cubicBezTo>
                  <a:pt x="169" y="420"/>
                  <a:pt x="159" y="388"/>
                  <a:pt x="159" y="354"/>
                </a:cubicBezTo>
                <a:cubicBezTo>
                  <a:pt x="159" y="347"/>
                  <a:pt x="159" y="340"/>
                  <a:pt x="160" y="333"/>
                </a:cubicBezTo>
                <a:cubicBezTo>
                  <a:pt x="170" y="250"/>
                  <a:pt x="241" y="188"/>
                  <a:pt x="325" y="188"/>
                </a:cubicBezTo>
                <a:cubicBezTo>
                  <a:pt x="346" y="188"/>
                  <a:pt x="367" y="192"/>
                  <a:pt x="387" y="199"/>
                </a:cubicBezTo>
                <a:cubicBezTo>
                  <a:pt x="450" y="225"/>
                  <a:pt x="491" y="285"/>
                  <a:pt x="491" y="354"/>
                </a:cubicBezTo>
                <a:cubicBezTo>
                  <a:pt x="491" y="388"/>
                  <a:pt x="481" y="420"/>
                  <a:pt x="463" y="446"/>
                </a:cubicBezTo>
                <a:cubicBezTo>
                  <a:pt x="545" y="446"/>
                  <a:pt x="545" y="446"/>
                  <a:pt x="545" y="446"/>
                </a:cubicBezTo>
                <a:cubicBezTo>
                  <a:pt x="603" y="446"/>
                  <a:pt x="650" y="399"/>
                  <a:pt x="650" y="341"/>
                </a:cubicBezTo>
                <a:cubicBezTo>
                  <a:pt x="650" y="335"/>
                  <a:pt x="650" y="335"/>
                  <a:pt x="650" y="335"/>
                </a:cubicBezTo>
                <a:cubicBezTo>
                  <a:pt x="651" y="279"/>
                  <a:pt x="609" y="234"/>
                  <a:pt x="555" y="229"/>
                </a:cubicBezTo>
                <a:close/>
                <a:moveTo>
                  <a:pt x="248" y="296"/>
                </a:moveTo>
                <a:cubicBezTo>
                  <a:pt x="248" y="350"/>
                  <a:pt x="251" y="384"/>
                  <a:pt x="264" y="409"/>
                </a:cubicBezTo>
                <a:cubicBezTo>
                  <a:pt x="277" y="435"/>
                  <a:pt x="299" y="443"/>
                  <a:pt x="321" y="451"/>
                </a:cubicBezTo>
                <a:cubicBezTo>
                  <a:pt x="323" y="452"/>
                  <a:pt x="324" y="452"/>
                  <a:pt x="325" y="453"/>
                </a:cubicBezTo>
                <a:cubicBezTo>
                  <a:pt x="326" y="452"/>
                  <a:pt x="327" y="452"/>
                  <a:pt x="329" y="451"/>
                </a:cubicBezTo>
                <a:cubicBezTo>
                  <a:pt x="351" y="443"/>
                  <a:pt x="373" y="435"/>
                  <a:pt x="386" y="409"/>
                </a:cubicBezTo>
                <a:cubicBezTo>
                  <a:pt x="399" y="384"/>
                  <a:pt x="402" y="350"/>
                  <a:pt x="402" y="296"/>
                </a:cubicBezTo>
                <a:cubicBezTo>
                  <a:pt x="325" y="273"/>
                  <a:pt x="325" y="273"/>
                  <a:pt x="325" y="273"/>
                </a:cubicBezTo>
                <a:lnTo>
                  <a:pt x="248" y="296"/>
                </a:lnTo>
                <a:close/>
                <a:moveTo>
                  <a:pt x="380" y="322"/>
                </a:moveTo>
                <a:cubicBezTo>
                  <a:pt x="385" y="326"/>
                  <a:pt x="385" y="334"/>
                  <a:pt x="381" y="339"/>
                </a:cubicBezTo>
                <a:cubicBezTo>
                  <a:pt x="321" y="406"/>
                  <a:pt x="321" y="406"/>
                  <a:pt x="321" y="406"/>
                </a:cubicBezTo>
                <a:cubicBezTo>
                  <a:pt x="318" y="409"/>
                  <a:pt x="315" y="411"/>
                  <a:pt x="312" y="411"/>
                </a:cubicBezTo>
                <a:cubicBezTo>
                  <a:pt x="309" y="411"/>
                  <a:pt x="306" y="410"/>
                  <a:pt x="304" y="408"/>
                </a:cubicBezTo>
                <a:cubicBezTo>
                  <a:pt x="268" y="379"/>
                  <a:pt x="268" y="379"/>
                  <a:pt x="268" y="379"/>
                </a:cubicBezTo>
                <a:cubicBezTo>
                  <a:pt x="263" y="375"/>
                  <a:pt x="262" y="367"/>
                  <a:pt x="267" y="362"/>
                </a:cubicBezTo>
                <a:cubicBezTo>
                  <a:pt x="271" y="357"/>
                  <a:pt x="278" y="356"/>
                  <a:pt x="284" y="361"/>
                </a:cubicBezTo>
                <a:cubicBezTo>
                  <a:pt x="310" y="382"/>
                  <a:pt x="310" y="382"/>
                  <a:pt x="310" y="382"/>
                </a:cubicBezTo>
                <a:cubicBezTo>
                  <a:pt x="363" y="323"/>
                  <a:pt x="363" y="323"/>
                  <a:pt x="363" y="323"/>
                </a:cubicBezTo>
                <a:cubicBezTo>
                  <a:pt x="367" y="318"/>
                  <a:pt x="375" y="318"/>
                  <a:pt x="380" y="322"/>
                </a:cubicBezTo>
                <a:close/>
                <a:moveTo>
                  <a:pt x="378" y="222"/>
                </a:moveTo>
                <a:cubicBezTo>
                  <a:pt x="361" y="215"/>
                  <a:pt x="343" y="212"/>
                  <a:pt x="325" y="212"/>
                </a:cubicBezTo>
                <a:cubicBezTo>
                  <a:pt x="253" y="212"/>
                  <a:pt x="193" y="265"/>
                  <a:pt x="184" y="336"/>
                </a:cubicBezTo>
                <a:cubicBezTo>
                  <a:pt x="183" y="342"/>
                  <a:pt x="183" y="348"/>
                  <a:pt x="183" y="354"/>
                </a:cubicBezTo>
                <a:cubicBezTo>
                  <a:pt x="183" y="432"/>
                  <a:pt x="247" y="496"/>
                  <a:pt x="325" y="496"/>
                </a:cubicBezTo>
                <a:cubicBezTo>
                  <a:pt x="403" y="496"/>
                  <a:pt x="467" y="432"/>
                  <a:pt x="467" y="354"/>
                </a:cubicBezTo>
                <a:cubicBezTo>
                  <a:pt x="467" y="295"/>
                  <a:pt x="432" y="243"/>
                  <a:pt x="378" y="222"/>
                </a:cubicBezTo>
                <a:close/>
                <a:moveTo>
                  <a:pt x="408" y="420"/>
                </a:moveTo>
                <a:cubicBezTo>
                  <a:pt x="390" y="454"/>
                  <a:pt x="362" y="464"/>
                  <a:pt x="337" y="474"/>
                </a:cubicBezTo>
                <a:cubicBezTo>
                  <a:pt x="334" y="475"/>
                  <a:pt x="332" y="476"/>
                  <a:pt x="329" y="477"/>
                </a:cubicBezTo>
                <a:cubicBezTo>
                  <a:pt x="328" y="477"/>
                  <a:pt x="326" y="477"/>
                  <a:pt x="325" y="477"/>
                </a:cubicBezTo>
                <a:cubicBezTo>
                  <a:pt x="324" y="477"/>
                  <a:pt x="322" y="477"/>
                  <a:pt x="321" y="477"/>
                </a:cubicBezTo>
                <a:cubicBezTo>
                  <a:pt x="318" y="476"/>
                  <a:pt x="316" y="475"/>
                  <a:pt x="313" y="474"/>
                </a:cubicBezTo>
                <a:cubicBezTo>
                  <a:pt x="288" y="464"/>
                  <a:pt x="260" y="454"/>
                  <a:pt x="242" y="420"/>
                </a:cubicBezTo>
                <a:cubicBezTo>
                  <a:pt x="225" y="387"/>
                  <a:pt x="224" y="340"/>
                  <a:pt x="224" y="287"/>
                </a:cubicBezTo>
                <a:cubicBezTo>
                  <a:pt x="224" y="282"/>
                  <a:pt x="227" y="277"/>
                  <a:pt x="232" y="276"/>
                </a:cubicBezTo>
                <a:cubicBezTo>
                  <a:pt x="322" y="249"/>
                  <a:pt x="322" y="249"/>
                  <a:pt x="322" y="249"/>
                </a:cubicBezTo>
                <a:cubicBezTo>
                  <a:pt x="324" y="248"/>
                  <a:pt x="326" y="248"/>
                  <a:pt x="328" y="249"/>
                </a:cubicBezTo>
                <a:cubicBezTo>
                  <a:pt x="418" y="276"/>
                  <a:pt x="418" y="276"/>
                  <a:pt x="418" y="276"/>
                </a:cubicBezTo>
                <a:cubicBezTo>
                  <a:pt x="423" y="277"/>
                  <a:pt x="426" y="282"/>
                  <a:pt x="426" y="287"/>
                </a:cubicBezTo>
                <a:cubicBezTo>
                  <a:pt x="426" y="340"/>
                  <a:pt x="425" y="387"/>
                  <a:pt x="408" y="4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28676" name="Picture 4" descr="C:\Users\mberry\AppData\Local\Temp\SNAGHTML1bddfa95.PNG">
            <a:extLst>
              <a:ext uri="{FF2B5EF4-FFF2-40B4-BE49-F238E27FC236}">
                <a16:creationId xmlns:a16="http://schemas.microsoft.com/office/drawing/2014/main" id="{6FEA6FF0-5069-488D-A2F3-6010CD378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7307" y="3551639"/>
            <a:ext cx="1694877" cy="9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6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80" y="272157"/>
            <a:ext cx="9688944" cy="519255"/>
          </a:xfrm>
        </p:spPr>
        <p:txBody>
          <a:bodyPr/>
          <a:lstStyle/>
          <a:p>
            <a:r>
              <a:rPr lang="en-US" dirty="0">
                <a:solidFill>
                  <a:schemeClr val="tx1"/>
                </a:solidFill>
                <a:latin typeface="Open Sans" charset="0"/>
                <a:ea typeface="Open Sans" charset="0"/>
                <a:cs typeface="Open Sans" charset="0"/>
              </a:rPr>
              <a:t>VeloCloud Cloud-Delivered SD-WAN</a:t>
            </a:r>
          </a:p>
        </p:txBody>
      </p:sp>
      <p:sp>
        <p:nvSpPr>
          <p:cNvPr id="3" name="Text Placeholder 2"/>
          <p:cNvSpPr>
            <a:spLocks noGrp="1"/>
          </p:cNvSpPr>
          <p:nvPr>
            <p:ph type="body" sz="quarter" idx="10"/>
          </p:nvPr>
        </p:nvSpPr>
        <p:spPr>
          <a:xfrm>
            <a:off x="304801" y="1085851"/>
            <a:ext cx="11510963" cy="342900"/>
          </a:xfrm>
        </p:spPr>
        <p:txBody>
          <a:bodyPr/>
          <a:lstStyle/>
          <a:p>
            <a:r>
              <a:rPr lang="en-US" dirty="0" err="1"/>
              <a:t>VeloCloud’s</a:t>
            </a:r>
            <a:r>
              <a:rPr lang="en-US" dirty="0"/>
              <a:t> Network Service Consists of 3 Key Components</a:t>
            </a:r>
          </a:p>
        </p:txBody>
      </p:sp>
      <p:grpSp>
        <p:nvGrpSpPr>
          <p:cNvPr id="6" name="Group 5"/>
          <p:cNvGrpSpPr/>
          <p:nvPr/>
        </p:nvGrpSpPr>
        <p:grpSpPr>
          <a:xfrm>
            <a:off x="2265615" y="1547962"/>
            <a:ext cx="9523732" cy="4627165"/>
            <a:chOff x="1659458" y="1659335"/>
            <a:chExt cx="9523732" cy="4627165"/>
          </a:xfrm>
        </p:grpSpPr>
        <p:pic>
          <p:nvPicPr>
            <p:cNvPr id="7" name="Picture 6"/>
            <p:cNvPicPr>
              <a:picLocks noChangeAspect="1"/>
            </p:cNvPicPr>
            <p:nvPr/>
          </p:nvPicPr>
          <p:blipFill>
            <a:blip r:embed="rId3"/>
            <a:stretch>
              <a:fillRect/>
            </a:stretch>
          </p:blipFill>
          <p:spPr>
            <a:xfrm>
              <a:off x="1659458" y="1832774"/>
              <a:ext cx="9284775" cy="4453726"/>
            </a:xfrm>
            <a:prstGeom prst="rect">
              <a:avLst/>
            </a:prstGeom>
          </p:spPr>
        </p:pic>
        <p:sp>
          <p:nvSpPr>
            <p:cNvPr id="13" name="Oval 12"/>
            <p:cNvSpPr>
              <a:spLocks noChangeAspect="1"/>
            </p:cNvSpPr>
            <p:nvPr/>
          </p:nvSpPr>
          <p:spPr>
            <a:xfrm>
              <a:off x="6725408" y="1659335"/>
              <a:ext cx="284979" cy="283464"/>
            </a:xfrm>
            <a:prstGeom prst="ellipse">
              <a:avLst/>
            </a:prstGeom>
            <a:solidFill>
              <a:srgbClr val="00ADEE"/>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1</a:t>
              </a:r>
            </a:p>
          </p:txBody>
        </p:sp>
        <p:sp>
          <p:nvSpPr>
            <p:cNvPr id="14" name="Oval 13"/>
            <p:cNvSpPr>
              <a:spLocks noChangeAspect="1"/>
            </p:cNvSpPr>
            <p:nvPr/>
          </p:nvSpPr>
          <p:spPr>
            <a:xfrm>
              <a:off x="8199921" y="3064933"/>
              <a:ext cx="284979" cy="283464"/>
            </a:xfrm>
            <a:prstGeom prst="ellipse">
              <a:avLst/>
            </a:prstGeom>
            <a:solidFill>
              <a:schemeClr val="accent2"/>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3</a:t>
              </a:r>
            </a:p>
          </p:txBody>
        </p:sp>
        <p:sp>
          <p:nvSpPr>
            <p:cNvPr id="15" name="Oval 14"/>
            <p:cNvSpPr>
              <a:spLocks noChangeAspect="1"/>
            </p:cNvSpPr>
            <p:nvPr/>
          </p:nvSpPr>
          <p:spPr>
            <a:xfrm>
              <a:off x="2090729" y="3536274"/>
              <a:ext cx="284979" cy="283464"/>
            </a:xfrm>
            <a:prstGeom prst="ellipse">
              <a:avLst/>
            </a:prstGeom>
            <a:solidFill>
              <a:schemeClr val="accent3"/>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2</a:t>
              </a:r>
            </a:p>
          </p:txBody>
        </p:sp>
        <p:sp>
          <p:nvSpPr>
            <p:cNvPr id="9" name="TextBox 8">
              <a:extLst/>
            </p:cNvPr>
            <p:cNvSpPr txBox="1"/>
            <p:nvPr/>
          </p:nvSpPr>
          <p:spPr>
            <a:xfrm>
              <a:off x="7010387" y="1984997"/>
              <a:ext cx="954781" cy="346576"/>
            </a:xfrm>
            <a:prstGeom prst="rect">
              <a:avLst/>
            </a:prstGeom>
            <a:noFill/>
          </p:spPr>
          <p:txBody>
            <a:bodyPr wrap="none" lIns="0" tIns="0" rIns="0" bIns="0" rtlCol="0">
              <a:noAutofit/>
            </a:bodyPr>
            <a:lstStyle/>
            <a:p>
              <a:r>
                <a:rPr lang="en-US" sz="1000" dirty="0" err="1">
                  <a:solidFill>
                    <a:schemeClr val="accent2"/>
                  </a:solidFill>
                </a:rPr>
                <a:t>VeloCloud</a:t>
              </a:r>
              <a:r>
                <a:rPr lang="en-US" sz="1000" dirty="0">
                  <a:solidFill>
                    <a:schemeClr val="accent2"/>
                  </a:solidFill>
                </a:rPr>
                <a:t> </a:t>
              </a:r>
              <a:br>
                <a:rPr lang="en-US" sz="1000" dirty="0">
                  <a:solidFill>
                    <a:schemeClr val="accent2"/>
                  </a:solidFill>
                </a:rPr>
              </a:br>
              <a:r>
                <a:rPr lang="en-US" sz="1000" dirty="0">
                  <a:solidFill>
                    <a:schemeClr val="accent2"/>
                  </a:solidFill>
                </a:rPr>
                <a:t>Orchestrator</a:t>
              </a:r>
            </a:p>
          </p:txBody>
        </p:sp>
        <p:sp>
          <p:nvSpPr>
            <p:cNvPr id="4" name="Rectangle 3"/>
            <p:cNvSpPr/>
            <p:nvPr/>
          </p:nvSpPr>
          <p:spPr>
            <a:xfrm>
              <a:off x="5478900" y="2668772"/>
              <a:ext cx="2006421"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p:cNvPr>
            <p:cNvSpPr txBox="1"/>
            <p:nvPr/>
          </p:nvSpPr>
          <p:spPr>
            <a:xfrm>
              <a:off x="6693581" y="5620135"/>
              <a:ext cx="1374094" cy="175921"/>
            </a:xfrm>
            <a:prstGeom prst="rect">
              <a:avLst/>
            </a:prstGeom>
            <a:gradFill>
              <a:gsLst>
                <a:gs pos="0">
                  <a:srgbClr val="E3E3E3"/>
                </a:gs>
                <a:gs pos="100000">
                  <a:srgbClr val="DEDEDE"/>
                </a:gs>
              </a:gsLst>
              <a:lin ang="5400000" scaled="1"/>
            </a:gradFill>
          </p:spPr>
          <p:txBody>
            <a:bodyPr wrap="square" lIns="0" tIns="0" rIns="0" bIns="0" rtlCol="0">
              <a:noAutofit/>
            </a:bodyPr>
            <a:lstStyle/>
            <a:p>
              <a:pPr algn="ctr"/>
              <a:endParaRPr lang="en-US" sz="1200" dirty="0"/>
            </a:p>
          </p:txBody>
        </p:sp>
        <p:sp>
          <p:nvSpPr>
            <p:cNvPr id="12" name="TextBox 11">
              <a:extLst/>
            </p:cNvPr>
            <p:cNvSpPr txBox="1"/>
            <p:nvPr/>
          </p:nvSpPr>
          <p:spPr>
            <a:xfrm>
              <a:off x="6895986" y="5412195"/>
              <a:ext cx="1052513" cy="416338"/>
            </a:xfrm>
            <a:prstGeom prst="rect">
              <a:avLst/>
            </a:prstGeom>
            <a:gradFill>
              <a:gsLst>
                <a:gs pos="0">
                  <a:srgbClr val="E8E8E8"/>
                </a:gs>
                <a:gs pos="100000">
                  <a:srgbClr val="DDDDDD"/>
                </a:gs>
              </a:gsLst>
              <a:lin ang="5400000" scaled="1"/>
            </a:gradFill>
          </p:spPr>
          <p:txBody>
            <a:bodyPr wrap="square" lIns="0" tIns="0" rIns="0" bIns="0" rtlCol="0">
              <a:noAutofit/>
            </a:bodyPr>
            <a:lstStyle/>
            <a:p>
              <a:pPr algn="ctr"/>
              <a:r>
                <a:rPr lang="en-US" sz="1200" dirty="0"/>
                <a:t>Private Network/MPLS</a:t>
              </a:r>
            </a:p>
          </p:txBody>
        </p:sp>
        <p:sp>
          <p:nvSpPr>
            <p:cNvPr id="17" name="TextBox 16">
              <a:extLst/>
            </p:cNvPr>
            <p:cNvSpPr txBox="1"/>
            <p:nvPr/>
          </p:nvSpPr>
          <p:spPr>
            <a:xfrm>
              <a:off x="6895986" y="3953448"/>
              <a:ext cx="1052513" cy="416338"/>
            </a:xfrm>
            <a:prstGeom prst="rect">
              <a:avLst/>
            </a:prstGeom>
            <a:gradFill>
              <a:gsLst>
                <a:gs pos="0">
                  <a:srgbClr val="E6E6E6"/>
                </a:gs>
                <a:gs pos="100000">
                  <a:srgbClr val="DEDEDE"/>
                </a:gs>
              </a:gsLst>
              <a:lin ang="5400000" scaled="1"/>
            </a:gradFill>
          </p:spPr>
          <p:txBody>
            <a:bodyPr wrap="square" lIns="0" tIns="0" rIns="0" bIns="0" rtlCol="0">
              <a:noAutofit/>
            </a:bodyPr>
            <a:lstStyle/>
            <a:p>
              <a:pPr algn="ctr"/>
              <a:r>
                <a:rPr lang="en-US" sz="1200" dirty="0"/>
                <a:t>Public</a:t>
              </a:r>
              <a:br>
                <a:rPr lang="en-US" sz="1200" dirty="0"/>
              </a:br>
              <a:r>
                <a:rPr lang="en-US" sz="1200" dirty="0"/>
                <a:t>Internet</a:t>
              </a:r>
            </a:p>
          </p:txBody>
        </p:sp>
        <p:sp>
          <p:nvSpPr>
            <p:cNvPr id="18" name="TextBox 17">
              <a:extLst/>
            </p:cNvPr>
            <p:cNvSpPr txBox="1"/>
            <p:nvPr/>
          </p:nvSpPr>
          <p:spPr>
            <a:xfrm>
              <a:off x="9737944" y="3054561"/>
              <a:ext cx="852958" cy="196850"/>
            </a:xfrm>
            <a:prstGeom prst="rect">
              <a:avLst/>
            </a:prstGeom>
            <a:solidFill>
              <a:schemeClr val="bg1"/>
            </a:solidFill>
          </p:spPr>
          <p:txBody>
            <a:bodyPr wrap="none" lIns="0" tIns="0" rIns="0" bIns="0" rtlCol="0">
              <a:noAutofit/>
            </a:bodyPr>
            <a:lstStyle/>
            <a:p>
              <a:pPr algn="ctr"/>
              <a:r>
                <a:rPr lang="en-US" sz="1200" dirty="0"/>
                <a:t>SaaS</a:t>
              </a:r>
            </a:p>
          </p:txBody>
        </p:sp>
        <p:sp>
          <p:nvSpPr>
            <p:cNvPr id="19" name="TextBox 18">
              <a:extLst/>
            </p:cNvPr>
            <p:cNvSpPr txBox="1"/>
            <p:nvPr/>
          </p:nvSpPr>
          <p:spPr>
            <a:xfrm>
              <a:off x="1901754" y="4586550"/>
              <a:ext cx="1651072" cy="369332"/>
            </a:xfrm>
            <a:prstGeom prst="rect">
              <a:avLst/>
            </a:prstGeom>
            <a:solidFill>
              <a:schemeClr val="bg1"/>
            </a:solidFill>
          </p:spPr>
          <p:txBody>
            <a:bodyPr wrap="none" lIns="0" tIns="0" rIns="0" bIns="0" rtlCol="0" anchor="ctr">
              <a:noAutofit/>
            </a:bodyPr>
            <a:lstStyle/>
            <a:p>
              <a:pPr algn="ctr"/>
              <a:r>
                <a:rPr lang="en-US" sz="1000" dirty="0"/>
                <a:t>Branch Sites</a:t>
              </a:r>
              <a:br>
                <a:rPr lang="en-US" sz="1000" dirty="0"/>
              </a:br>
              <a:r>
                <a:rPr lang="en-US" sz="1000" dirty="0"/>
                <a:t>with </a:t>
              </a:r>
              <a:r>
                <a:rPr lang="en-US" sz="1000" dirty="0" err="1"/>
                <a:t>VeloCloud</a:t>
              </a:r>
              <a:r>
                <a:rPr lang="en-US" sz="1000" dirty="0"/>
                <a:t> Edges</a:t>
              </a:r>
            </a:p>
          </p:txBody>
        </p:sp>
        <p:sp>
          <p:nvSpPr>
            <p:cNvPr id="20" name="TextBox 19">
              <a:extLst/>
            </p:cNvPr>
            <p:cNvSpPr txBox="1"/>
            <p:nvPr/>
          </p:nvSpPr>
          <p:spPr>
            <a:xfrm>
              <a:off x="3586263" y="4586550"/>
              <a:ext cx="1651072" cy="369332"/>
            </a:xfrm>
            <a:prstGeom prst="rect">
              <a:avLst/>
            </a:prstGeom>
            <a:solidFill>
              <a:schemeClr val="bg1"/>
            </a:solidFill>
          </p:spPr>
          <p:txBody>
            <a:bodyPr wrap="none" lIns="0" tIns="0" rIns="0" bIns="0" rtlCol="0" anchor="ctr">
              <a:noAutofit/>
            </a:bodyPr>
            <a:lstStyle/>
            <a:p>
              <a:pPr algn="ctr"/>
              <a:r>
                <a:rPr lang="en-US" sz="1000" dirty="0"/>
                <a:t>Dynamic Multi-Path</a:t>
              </a:r>
              <a:br>
                <a:rPr lang="en-US" sz="1000" dirty="0"/>
              </a:br>
              <a:r>
                <a:rPr lang="en-US" sz="1000" dirty="0"/>
                <a:t>Optimization</a:t>
              </a:r>
            </a:p>
          </p:txBody>
        </p:sp>
        <p:sp>
          <p:nvSpPr>
            <p:cNvPr id="21" name="TextBox 20">
              <a:extLst/>
            </p:cNvPr>
            <p:cNvSpPr txBox="1"/>
            <p:nvPr/>
          </p:nvSpPr>
          <p:spPr>
            <a:xfrm>
              <a:off x="8493540" y="3690305"/>
              <a:ext cx="836197" cy="369332"/>
            </a:xfrm>
            <a:prstGeom prst="rect">
              <a:avLst/>
            </a:prstGeom>
            <a:solidFill>
              <a:schemeClr val="bg1"/>
            </a:solidFill>
          </p:spPr>
          <p:txBody>
            <a:bodyPr wrap="none" lIns="0" tIns="0" rIns="0" bIns="0" rtlCol="0" anchor="b">
              <a:noAutofit/>
            </a:bodyPr>
            <a:lstStyle/>
            <a:p>
              <a:pPr algn="ctr"/>
              <a:endParaRPr lang="en-US" sz="1000" dirty="0"/>
            </a:p>
          </p:txBody>
        </p:sp>
        <p:sp>
          <p:nvSpPr>
            <p:cNvPr id="22" name="TextBox 21">
              <a:extLst/>
            </p:cNvPr>
            <p:cNvSpPr txBox="1"/>
            <p:nvPr/>
          </p:nvSpPr>
          <p:spPr>
            <a:xfrm>
              <a:off x="8342411" y="3678006"/>
              <a:ext cx="836197" cy="369332"/>
            </a:xfrm>
            <a:prstGeom prst="rect">
              <a:avLst/>
            </a:prstGeom>
            <a:noFill/>
          </p:spPr>
          <p:txBody>
            <a:bodyPr wrap="none" lIns="0" tIns="0" rIns="0" bIns="0" rtlCol="0" anchor="b">
              <a:noAutofit/>
            </a:bodyPr>
            <a:lstStyle/>
            <a:p>
              <a:pPr algn="ctr"/>
              <a:r>
                <a:rPr lang="en-US" sz="1000" dirty="0" err="1">
                  <a:solidFill>
                    <a:schemeClr val="accent2"/>
                  </a:solidFill>
                </a:rPr>
                <a:t>VeloCloud</a:t>
              </a:r>
              <a:br>
                <a:rPr lang="en-US" sz="1000" dirty="0">
                  <a:solidFill>
                    <a:schemeClr val="accent2"/>
                  </a:solidFill>
                </a:rPr>
              </a:br>
              <a:r>
                <a:rPr lang="en-US" sz="1000" dirty="0">
                  <a:solidFill>
                    <a:schemeClr val="accent2"/>
                  </a:solidFill>
                </a:rPr>
                <a:t>Gateways</a:t>
              </a:r>
            </a:p>
          </p:txBody>
        </p:sp>
        <p:sp>
          <p:nvSpPr>
            <p:cNvPr id="23" name="TextBox 22">
              <a:extLst/>
            </p:cNvPr>
            <p:cNvSpPr txBox="1"/>
            <p:nvPr/>
          </p:nvSpPr>
          <p:spPr>
            <a:xfrm>
              <a:off x="9285524" y="4451362"/>
              <a:ext cx="1772973" cy="369332"/>
            </a:xfrm>
            <a:prstGeom prst="rect">
              <a:avLst/>
            </a:prstGeom>
            <a:solidFill>
              <a:schemeClr val="bg1"/>
            </a:solidFill>
          </p:spPr>
          <p:txBody>
            <a:bodyPr wrap="none" lIns="0" tIns="0" rIns="0" bIns="0" rtlCol="0" anchor="t">
              <a:noAutofit/>
            </a:bodyPr>
            <a:lstStyle/>
            <a:p>
              <a:pPr algn="ctr"/>
              <a:r>
                <a:rPr lang="en-US" sz="1000" dirty="0"/>
                <a:t>Enterprise Data Center</a:t>
              </a:r>
              <a:br>
                <a:rPr lang="en-US" sz="1000" dirty="0"/>
              </a:br>
              <a:r>
                <a:rPr lang="en-US" sz="1000" dirty="0"/>
                <a:t>via Cloud Gateway</a:t>
              </a:r>
            </a:p>
          </p:txBody>
        </p:sp>
        <p:sp>
          <p:nvSpPr>
            <p:cNvPr id="5" name="Rectangle 4"/>
            <p:cNvSpPr/>
            <p:nvPr/>
          </p:nvSpPr>
          <p:spPr>
            <a:xfrm>
              <a:off x="8821882" y="5897339"/>
              <a:ext cx="1171863" cy="389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p:cNvPr>
            <p:cNvSpPr txBox="1"/>
            <p:nvPr/>
          </p:nvSpPr>
          <p:spPr>
            <a:xfrm>
              <a:off x="9144002" y="5897339"/>
              <a:ext cx="2039188" cy="369332"/>
            </a:xfrm>
            <a:prstGeom prst="rect">
              <a:avLst/>
            </a:prstGeom>
            <a:solidFill>
              <a:schemeClr val="bg1"/>
            </a:solidFill>
          </p:spPr>
          <p:txBody>
            <a:bodyPr wrap="none" lIns="0" tIns="0" rIns="0" bIns="0" rtlCol="0" anchor="t">
              <a:noAutofit/>
            </a:bodyPr>
            <a:lstStyle/>
            <a:p>
              <a:pPr algn="ctr"/>
              <a:r>
                <a:rPr lang="en-US" sz="1000" dirty="0"/>
                <a:t>Enterprise Data Center</a:t>
              </a:r>
              <a:br>
                <a:rPr lang="en-US" sz="1000" dirty="0"/>
              </a:br>
              <a:r>
                <a:rPr lang="en-US" sz="1000" dirty="0"/>
                <a:t>with On-Premise </a:t>
              </a:r>
              <a:r>
                <a:rPr lang="en-US" sz="1000" dirty="0" err="1"/>
                <a:t>VeloCloud</a:t>
              </a:r>
              <a:r>
                <a:rPr lang="en-US" sz="1000" dirty="0"/>
                <a:t> Edge</a:t>
              </a:r>
            </a:p>
          </p:txBody>
        </p:sp>
      </p:grpSp>
      <p:grpSp>
        <p:nvGrpSpPr>
          <p:cNvPr id="48" name="Group 47"/>
          <p:cNvGrpSpPr/>
          <p:nvPr/>
        </p:nvGrpSpPr>
        <p:grpSpPr>
          <a:xfrm>
            <a:off x="418924" y="1909206"/>
            <a:ext cx="1188720" cy="971215"/>
            <a:chOff x="644643" y="2140070"/>
            <a:chExt cx="1188720" cy="971215"/>
          </a:xfrm>
        </p:grpSpPr>
        <p:grpSp>
          <p:nvGrpSpPr>
            <p:cNvPr id="28" name="Group 4"/>
            <p:cNvGrpSpPr>
              <a:grpSpLocks noChangeAspect="1"/>
            </p:cNvGrpSpPr>
            <p:nvPr/>
          </p:nvGrpSpPr>
          <p:grpSpPr bwMode="auto">
            <a:xfrm>
              <a:off x="1022575" y="2140070"/>
              <a:ext cx="432857" cy="646432"/>
              <a:chOff x="3081" y="1031"/>
              <a:chExt cx="1516" cy="2264"/>
            </a:xfrm>
            <a:solidFill>
              <a:schemeClr val="accent1"/>
            </a:solidFill>
          </p:grpSpPr>
          <p:sp>
            <p:nvSpPr>
              <p:cNvPr id="29" name="Freeform 5"/>
              <p:cNvSpPr>
                <a:spLocks/>
              </p:cNvSpPr>
              <p:nvPr/>
            </p:nvSpPr>
            <p:spPr bwMode="auto">
              <a:xfrm>
                <a:off x="3083" y="1866"/>
                <a:ext cx="530" cy="530"/>
              </a:xfrm>
              <a:custGeom>
                <a:avLst/>
                <a:gdLst>
                  <a:gd name="T0" fmla="*/ 281 w 281"/>
                  <a:gd name="T1" fmla="*/ 140 h 282"/>
                  <a:gd name="T2" fmla="*/ 141 w 281"/>
                  <a:gd name="T3" fmla="*/ 281 h 282"/>
                  <a:gd name="T4" fmla="*/ 0 w 281"/>
                  <a:gd name="T5" fmla="*/ 141 h 282"/>
                  <a:gd name="T6" fmla="*/ 140 w 281"/>
                  <a:gd name="T7" fmla="*/ 0 h 282"/>
                  <a:gd name="T8" fmla="*/ 281 w 281"/>
                  <a:gd name="T9" fmla="*/ 140 h 282"/>
                </a:gdLst>
                <a:ahLst/>
                <a:cxnLst>
                  <a:cxn ang="0">
                    <a:pos x="T0" y="T1"/>
                  </a:cxn>
                  <a:cxn ang="0">
                    <a:pos x="T2" y="T3"/>
                  </a:cxn>
                  <a:cxn ang="0">
                    <a:pos x="T4" y="T5"/>
                  </a:cxn>
                  <a:cxn ang="0">
                    <a:pos x="T6" y="T7"/>
                  </a:cxn>
                  <a:cxn ang="0">
                    <a:pos x="T8" y="T9"/>
                  </a:cxn>
                </a:cxnLst>
                <a:rect l="0" t="0" r="r" b="b"/>
                <a:pathLst>
                  <a:path w="281" h="282">
                    <a:moveTo>
                      <a:pt x="281" y="140"/>
                    </a:moveTo>
                    <a:cubicBezTo>
                      <a:pt x="281" y="219"/>
                      <a:pt x="219" y="281"/>
                      <a:pt x="141" y="281"/>
                    </a:cubicBezTo>
                    <a:cubicBezTo>
                      <a:pt x="63" y="282"/>
                      <a:pt x="0" y="219"/>
                      <a:pt x="0" y="141"/>
                    </a:cubicBezTo>
                    <a:cubicBezTo>
                      <a:pt x="0" y="63"/>
                      <a:pt x="62" y="0"/>
                      <a:pt x="140" y="0"/>
                    </a:cubicBezTo>
                    <a:cubicBezTo>
                      <a:pt x="218" y="0"/>
                      <a:pt x="281" y="62"/>
                      <a:pt x="28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p:cNvSpPr>
                <a:spLocks noEditPoints="1"/>
              </p:cNvSpPr>
              <p:nvPr/>
            </p:nvSpPr>
            <p:spPr bwMode="auto">
              <a:xfrm>
                <a:off x="3081" y="2759"/>
                <a:ext cx="534" cy="536"/>
              </a:xfrm>
              <a:custGeom>
                <a:avLst/>
                <a:gdLst>
                  <a:gd name="T0" fmla="*/ 282 w 283"/>
                  <a:gd name="T1" fmla="*/ 146 h 285"/>
                  <a:gd name="T2" fmla="*/ 141 w 283"/>
                  <a:gd name="T3" fmla="*/ 284 h 285"/>
                  <a:gd name="T4" fmla="*/ 1 w 283"/>
                  <a:gd name="T5" fmla="*/ 140 h 285"/>
                  <a:gd name="T6" fmla="*/ 142 w 283"/>
                  <a:gd name="T7" fmla="*/ 1 h 285"/>
                  <a:gd name="T8" fmla="*/ 282 w 283"/>
                  <a:gd name="T9" fmla="*/ 146 h 285"/>
                  <a:gd name="T10" fmla="*/ 234 w 283"/>
                  <a:gd name="T11" fmla="*/ 140 h 285"/>
                  <a:gd name="T12" fmla="*/ 142 w 283"/>
                  <a:gd name="T13" fmla="*/ 47 h 285"/>
                  <a:gd name="T14" fmla="*/ 49 w 283"/>
                  <a:gd name="T15" fmla="*/ 140 h 285"/>
                  <a:gd name="T16" fmla="*/ 141 w 283"/>
                  <a:gd name="T17" fmla="*/ 233 h 285"/>
                  <a:gd name="T18" fmla="*/ 234 w 283"/>
                  <a:gd name="T19" fmla="*/ 14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5">
                    <a:moveTo>
                      <a:pt x="282" y="146"/>
                    </a:moveTo>
                    <a:cubicBezTo>
                      <a:pt x="281" y="222"/>
                      <a:pt x="217" y="285"/>
                      <a:pt x="141" y="284"/>
                    </a:cubicBezTo>
                    <a:cubicBezTo>
                      <a:pt x="62" y="283"/>
                      <a:pt x="0" y="219"/>
                      <a:pt x="1" y="140"/>
                    </a:cubicBezTo>
                    <a:cubicBezTo>
                      <a:pt x="2" y="63"/>
                      <a:pt x="66" y="0"/>
                      <a:pt x="142" y="1"/>
                    </a:cubicBezTo>
                    <a:cubicBezTo>
                      <a:pt x="221" y="2"/>
                      <a:pt x="283" y="66"/>
                      <a:pt x="282" y="146"/>
                    </a:cubicBezTo>
                    <a:close/>
                    <a:moveTo>
                      <a:pt x="234" y="140"/>
                    </a:moveTo>
                    <a:cubicBezTo>
                      <a:pt x="234" y="89"/>
                      <a:pt x="193" y="47"/>
                      <a:pt x="142" y="47"/>
                    </a:cubicBezTo>
                    <a:cubicBezTo>
                      <a:pt x="91" y="46"/>
                      <a:pt x="49" y="88"/>
                      <a:pt x="49" y="140"/>
                    </a:cubicBezTo>
                    <a:cubicBezTo>
                      <a:pt x="49" y="191"/>
                      <a:pt x="91" y="233"/>
                      <a:pt x="141" y="233"/>
                    </a:cubicBezTo>
                    <a:cubicBezTo>
                      <a:pt x="192" y="233"/>
                      <a:pt x="234" y="191"/>
                      <a:pt x="23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noEditPoints="1"/>
              </p:cNvSpPr>
              <p:nvPr/>
            </p:nvSpPr>
            <p:spPr bwMode="auto">
              <a:xfrm>
                <a:off x="3083" y="1031"/>
                <a:ext cx="530" cy="530"/>
              </a:xfrm>
              <a:custGeom>
                <a:avLst/>
                <a:gdLst>
                  <a:gd name="T0" fmla="*/ 281 w 281"/>
                  <a:gd name="T1" fmla="*/ 140 h 282"/>
                  <a:gd name="T2" fmla="*/ 141 w 281"/>
                  <a:gd name="T3" fmla="*/ 282 h 282"/>
                  <a:gd name="T4" fmla="*/ 0 w 281"/>
                  <a:gd name="T5" fmla="*/ 141 h 282"/>
                  <a:gd name="T6" fmla="*/ 140 w 281"/>
                  <a:gd name="T7" fmla="*/ 0 h 282"/>
                  <a:gd name="T8" fmla="*/ 281 w 281"/>
                  <a:gd name="T9" fmla="*/ 140 h 282"/>
                  <a:gd name="T10" fmla="*/ 233 w 281"/>
                  <a:gd name="T11" fmla="*/ 138 h 282"/>
                  <a:gd name="T12" fmla="*/ 141 w 281"/>
                  <a:gd name="T13" fmla="*/ 44 h 282"/>
                  <a:gd name="T14" fmla="*/ 48 w 281"/>
                  <a:gd name="T15" fmla="*/ 137 h 282"/>
                  <a:gd name="T16" fmla="*/ 141 w 281"/>
                  <a:gd name="T17" fmla="*/ 231 h 282"/>
                  <a:gd name="T18" fmla="*/ 233 w 281"/>
                  <a:gd name="T19" fmla="*/ 1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82">
                    <a:moveTo>
                      <a:pt x="281" y="140"/>
                    </a:moveTo>
                    <a:cubicBezTo>
                      <a:pt x="281" y="218"/>
                      <a:pt x="219" y="281"/>
                      <a:pt x="141" y="282"/>
                    </a:cubicBezTo>
                    <a:cubicBezTo>
                      <a:pt x="63" y="282"/>
                      <a:pt x="0" y="219"/>
                      <a:pt x="0" y="141"/>
                    </a:cubicBezTo>
                    <a:cubicBezTo>
                      <a:pt x="0" y="63"/>
                      <a:pt x="62" y="0"/>
                      <a:pt x="140" y="0"/>
                    </a:cubicBezTo>
                    <a:cubicBezTo>
                      <a:pt x="218" y="0"/>
                      <a:pt x="281" y="62"/>
                      <a:pt x="281" y="140"/>
                    </a:cubicBezTo>
                    <a:close/>
                    <a:moveTo>
                      <a:pt x="233" y="138"/>
                    </a:moveTo>
                    <a:cubicBezTo>
                      <a:pt x="233" y="87"/>
                      <a:pt x="192" y="45"/>
                      <a:pt x="141" y="44"/>
                    </a:cubicBezTo>
                    <a:cubicBezTo>
                      <a:pt x="90" y="44"/>
                      <a:pt x="48" y="86"/>
                      <a:pt x="48" y="137"/>
                    </a:cubicBezTo>
                    <a:cubicBezTo>
                      <a:pt x="48" y="189"/>
                      <a:pt x="90" y="232"/>
                      <a:pt x="141" y="231"/>
                    </a:cubicBezTo>
                    <a:cubicBezTo>
                      <a:pt x="193" y="231"/>
                      <a:pt x="233" y="190"/>
                      <a:pt x="233"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p:cNvSpPr>
              <p:nvPr/>
            </p:nvSpPr>
            <p:spPr bwMode="auto">
              <a:xfrm>
                <a:off x="3728" y="2545"/>
                <a:ext cx="515" cy="539"/>
              </a:xfrm>
              <a:custGeom>
                <a:avLst/>
                <a:gdLst>
                  <a:gd name="T0" fmla="*/ 0 w 273"/>
                  <a:gd name="T1" fmla="*/ 287 h 287"/>
                  <a:gd name="T2" fmla="*/ 0 w 273"/>
                  <a:gd name="T3" fmla="*/ 224 h 287"/>
                  <a:gd name="T4" fmla="*/ 21 w 273"/>
                  <a:gd name="T5" fmla="*/ 223 h 287"/>
                  <a:gd name="T6" fmla="*/ 167 w 273"/>
                  <a:gd name="T7" fmla="*/ 223 h 287"/>
                  <a:gd name="T8" fmla="*/ 207 w 273"/>
                  <a:gd name="T9" fmla="*/ 184 h 287"/>
                  <a:gd name="T10" fmla="*/ 207 w 273"/>
                  <a:gd name="T11" fmla="*/ 20 h 287"/>
                  <a:gd name="T12" fmla="*/ 207 w 273"/>
                  <a:gd name="T13" fmla="*/ 0 h 287"/>
                  <a:gd name="T14" fmla="*/ 271 w 273"/>
                  <a:gd name="T15" fmla="*/ 0 h 287"/>
                  <a:gd name="T16" fmla="*/ 272 w 273"/>
                  <a:gd name="T17" fmla="*/ 17 h 287"/>
                  <a:gd name="T18" fmla="*/ 272 w 273"/>
                  <a:gd name="T19" fmla="*/ 191 h 287"/>
                  <a:gd name="T20" fmla="*/ 176 w 273"/>
                  <a:gd name="T21" fmla="*/ 287 h 287"/>
                  <a:gd name="T22" fmla="*/ 0 w 273"/>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287">
                    <a:moveTo>
                      <a:pt x="0" y="287"/>
                    </a:moveTo>
                    <a:cubicBezTo>
                      <a:pt x="0" y="265"/>
                      <a:pt x="0" y="246"/>
                      <a:pt x="0" y="224"/>
                    </a:cubicBezTo>
                    <a:cubicBezTo>
                      <a:pt x="7" y="224"/>
                      <a:pt x="14" y="223"/>
                      <a:pt x="21" y="223"/>
                    </a:cubicBezTo>
                    <a:cubicBezTo>
                      <a:pt x="69" y="223"/>
                      <a:pt x="118" y="223"/>
                      <a:pt x="167" y="223"/>
                    </a:cubicBezTo>
                    <a:cubicBezTo>
                      <a:pt x="200" y="223"/>
                      <a:pt x="207" y="217"/>
                      <a:pt x="207" y="184"/>
                    </a:cubicBezTo>
                    <a:cubicBezTo>
                      <a:pt x="207" y="130"/>
                      <a:pt x="207" y="75"/>
                      <a:pt x="207" y="20"/>
                    </a:cubicBezTo>
                    <a:cubicBezTo>
                      <a:pt x="207" y="14"/>
                      <a:pt x="207" y="7"/>
                      <a:pt x="207" y="0"/>
                    </a:cubicBezTo>
                    <a:cubicBezTo>
                      <a:pt x="229" y="0"/>
                      <a:pt x="249" y="0"/>
                      <a:pt x="271" y="0"/>
                    </a:cubicBezTo>
                    <a:cubicBezTo>
                      <a:pt x="271" y="6"/>
                      <a:pt x="272" y="11"/>
                      <a:pt x="272" y="17"/>
                    </a:cubicBezTo>
                    <a:cubicBezTo>
                      <a:pt x="272" y="75"/>
                      <a:pt x="273" y="133"/>
                      <a:pt x="272" y="191"/>
                    </a:cubicBezTo>
                    <a:cubicBezTo>
                      <a:pt x="272" y="250"/>
                      <a:pt x="234" y="287"/>
                      <a:pt x="176" y="287"/>
                    </a:cubicBezTo>
                    <a:cubicBezTo>
                      <a:pt x="118" y="287"/>
                      <a:pt x="60" y="287"/>
                      <a:pt x="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p:cNvSpPr>
                <a:spLocks/>
              </p:cNvSpPr>
              <p:nvPr/>
            </p:nvSpPr>
            <p:spPr bwMode="auto">
              <a:xfrm>
                <a:off x="3728" y="1230"/>
                <a:ext cx="515" cy="480"/>
              </a:xfrm>
              <a:custGeom>
                <a:avLst/>
                <a:gdLst>
                  <a:gd name="T0" fmla="*/ 0 w 273"/>
                  <a:gd name="T1" fmla="*/ 65 h 255"/>
                  <a:gd name="T2" fmla="*/ 0 w 273"/>
                  <a:gd name="T3" fmla="*/ 5 h 255"/>
                  <a:gd name="T4" fmla="*/ 3 w 273"/>
                  <a:gd name="T5" fmla="*/ 3 h 255"/>
                  <a:gd name="T6" fmla="*/ 190 w 273"/>
                  <a:gd name="T7" fmla="*/ 3 h 255"/>
                  <a:gd name="T8" fmla="*/ 271 w 273"/>
                  <a:gd name="T9" fmla="*/ 86 h 255"/>
                  <a:gd name="T10" fmla="*/ 272 w 273"/>
                  <a:gd name="T11" fmla="*/ 255 h 255"/>
                  <a:gd name="T12" fmla="*/ 207 w 273"/>
                  <a:gd name="T13" fmla="*/ 255 h 255"/>
                  <a:gd name="T14" fmla="*/ 207 w 273"/>
                  <a:gd name="T15" fmla="*/ 236 h 255"/>
                  <a:gd name="T16" fmla="*/ 206 w 273"/>
                  <a:gd name="T17" fmla="*/ 98 h 255"/>
                  <a:gd name="T18" fmla="*/ 174 w 273"/>
                  <a:gd name="T19" fmla="*/ 65 h 255"/>
                  <a:gd name="T20" fmla="*/ 0 w 273"/>
                  <a:gd name="T21" fmla="*/ 6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255">
                    <a:moveTo>
                      <a:pt x="0" y="65"/>
                    </a:moveTo>
                    <a:cubicBezTo>
                      <a:pt x="0" y="44"/>
                      <a:pt x="0" y="24"/>
                      <a:pt x="0" y="5"/>
                    </a:cubicBezTo>
                    <a:cubicBezTo>
                      <a:pt x="1" y="4"/>
                      <a:pt x="2" y="3"/>
                      <a:pt x="3" y="3"/>
                    </a:cubicBezTo>
                    <a:cubicBezTo>
                      <a:pt x="65" y="2"/>
                      <a:pt x="128" y="0"/>
                      <a:pt x="190" y="3"/>
                    </a:cubicBezTo>
                    <a:cubicBezTo>
                      <a:pt x="236" y="5"/>
                      <a:pt x="270" y="41"/>
                      <a:pt x="271" y="86"/>
                    </a:cubicBezTo>
                    <a:cubicBezTo>
                      <a:pt x="273" y="142"/>
                      <a:pt x="272" y="198"/>
                      <a:pt x="272" y="255"/>
                    </a:cubicBezTo>
                    <a:cubicBezTo>
                      <a:pt x="250" y="255"/>
                      <a:pt x="230" y="255"/>
                      <a:pt x="207" y="255"/>
                    </a:cubicBezTo>
                    <a:cubicBezTo>
                      <a:pt x="207" y="249"/>
                      <a:pt x="207" y="243"/>
                      <a:pt x="207" y="236"/>
                    </a:cubicBezTo>
                    <a:cubicBezTo>
                      <a:pt x="207" y="190"/>
                      <a:pt x="207" y="144"/>
                      <a:pt x="206" y="98"/>
                    </a:cubicBezTo>
                    <a:cubicBezTo>
                      <a:pt x="206" y="74"/>
                      <a:pt x="198" y="65"/>
                      <a:pt x="174" y="65"/>
                    </a:cubicBezTo>
                    <a:cubicBezTo>
                      <a:pt x="117" y="65"/>
                      <a:pt x="60"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p:cNvSpPr>
                <a:spLocks/>
              </p:cNvSpPr>
              <p:nvPr/>
            </p:nvSpPr>
            <p:spPr bwMode="auto">
              <a:xfrm>
                <a:off x="3824" y="1806"/>
                <a:ext cx="773" cy="669"/>
              </a:xfrm>
              <a:custGeom>
                <a:avLst/>
                <a:gdLst>
                  <a:gd name="T0" fmla="*/ 198 w 410"/>
                  <a:gd name="T1" fmla="*/ 5 h 356"/>
                  <a:gd name="T2" fmla="*/ 179 w 410"/>
                  <a:gd name="T3" fmla="*/ 29 h 356"/>
                  <a:gd name="T4" fmla="*/ 37 w 410"/>
                  <a:gd name="T5" fmla="*/ 146 h 356"/>
                  <a:gd name="T6" fmla="*/ 148 w 410"/>
                  <a:gd name="T7" fmla="*/ 320 h 356"/>
                  <a:gd name="T8" fmla="*/ 327 w 410"/>
                  <a:gd name="T9" fmla="*/ 205 h 356"/>
                  <a:gd name="T10" fmla="*/ 327 w 410"/>
                  <a:gd name="T11" fmla="*/ 191 h 356"/>
                  <a:gd name="T12" fmla="*/ 270 w 410"/>
                  <a:gd name="T13" fmla="*/ 244 h 356"/>
                  <a:gd name="T14" fmla="*/ 257 w 410"/>
                  <a:gd name="T15" fmla="*/ 229 h 356"/>
                  <a:gd name="T16" fmla="*/ 338 w 410"/>
                  <a:gd name="T17" fmla="*/ 145 h 356"/>
                  <a:gd name="T18" fmla="*/ 407 w 410"/>
                  <a:gd name="T19" fmla="*/ 232 h 356"/>
                  <a:gd name="T20" fmla="*/ 407 w 410"/>
                  <a:gd name="T21" fmla="*/ 249 h 356"/>
                  <a:gd name="T22" fmla="*/ 401 w 410"/>
                  <a:gd name="T23" fmla="*/ 249 h 356"/>
                  <a:gd name="T24" fmla="*/ 357 w 410"/>
                  <a:gd name="T25" fmla="*/ 198 h 356"/>
                  <a:gd name="T26" fmla="*/ 280 w 410"/>
                  <a:gd name="T27" fmla="*/ 321 h 356"/>
                  <a:gd name="T28" fmla="*/ 141 w 410"/>
                  <a:gd name="T29" fmla="*/ 344 h 356"/>
                  <a:gd name="T30" fmla="*/ 16 w 410"/>
                  <a:gd name="T31" fmla="*/ 144 h 356"/>
                  <a:gd name="T32" fmla="*/ 198 w 410"/>
                  <a:gd name="T33" fmla="*/ 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356">
                    <a:moveTo>
                      <a:pt x="198" y="5"/>
                    </a:moveTo>
                    <a:cubicBezTo>
                      <a:pt x="203" y="23"/>
                      <a:pt x="196" y="28"/>
                      <a:pt x="179" y="29"/>
                    </a:cubicBezTo>
                    <a:cubicBezTo>
                      <a:pt x="103" y="34"/>
                      <a:pt x="53" y="77"/>
                      <a:pt x="37" y="146"/>
                    </a:cubicBezTo>
                    <a:cubicBezTo>
                      <a:pt x="20" y="223"/>
                      <a:pt x="73" y="305"/>
                      <a:pt x="148" y="320"/>
                    </a:cubicBezTo>
                    <a:cubicBezTo>
                      <a:pt x="234" y="336"/>
                      <a:pt x="312" y="287"/>
                      <a:pt x="327" y="205"/>
                    </a:cubicBezTo>
                    <a:cubicBezTo>
                      <a:pt x="328" y="202"/>
                      <a:pt x="327" y="198"/>
                      <a:pt x="327" y="191"/>
                    </a:cubicBezTo>
                    <a:cubicBezTo>
                      <a:pt x="307" y="209"/>
                      <a:pt x="289" y="226"/>
                      <a:pt x="270" y="244"/>
                    </a:cubicBezTo>
                    <a:cubicBezTo>
                      <a:pt x="266" y="239"/>
                      <a:pt x="262" y="235"/>
                      <a:pt x="257" y="229"/>
                    </a:cubicBezTo>
                    <a:cubicBezTo>
                      <a:pt x="284" y="202"/>
                      <a:pt x="310" y="175"/>
                      <a:pt x="338" y="145"/>
                    </a:cubicBezTo>
                    <a:cubicBezTo>
                      <a:pt x="364" y="177"/>
                      <a:pt x="386" y="204"/>
                      <a:pt x="407" y="232"/>
                    </a:cubicBezTo>
                    <a:cubicBezTo>
                      <a:pt x="410" y="235"/>
                      <a:pt x="407" y="243"/>
                      <a:pt x="407" y="249"/>
                    </a:cubicBezTo>
                    <a:cubicBezTo>
                      <a:pt x="405" y="249"/>
                      <a:pt x="403" y="249"/>
                      <a:pt x="401" y="249"/>
                    </a:cubicBezTo>
                    <a:cubicBezTo>
                      <a:pt x="387" y="233"/>
                      <a:pt x="373" y="217"/>
                      <a:pt x="357" y="198"/>
                    </a:cubicBezTo>
                    <a:cubicBezTo>
                      <a:pt x="349" y="252"/>
                      <a:pt x="324" y="292"/>
                      <a:pt x="280" y="321"/>
                    </a:cubicBezTo>
                    <a:cubicBezTo>
                      <a:pt x="237" y="349"/>
                      <a:pt x="191" y="356"/>
                      <a:pt x="141" y="344"/>
                    </a:cubicBezTo>
                    <a:cubicBezTo>
                      <a:pt x="54" y="322"/>
                      <a:pt x="0" y="237"/>
                      <a:pt x="16" y="144"/>
                    </a:cubicBezTo>
                    <a:cubicBezTo>
                      <a:pt x="30" y="62"/>
                      <a:pt x="110" y="0"/>
                      <a:pt x="19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p:cNvSpPr>
              <p:nvPr/>
            </p:nvSpPr>
            <p:spPr bwMode="auto">
              <a:xfrm>
                <a:off x="4062" y="2029"/>
                <a:ext cx="226" cy="226"/>
              </a:xfrm>
              <a:custGeom>
                <a:avLst/>
                <a:gdLst>
                  <a:gd name="T0" fmla="*/ 59 w 120"/>
                  <a:gd name="T1" fmla="*/ 0 h 120"/>
                  <a:gd name="T2" fmla="*/ 119 w 120"/>
                  <a:gd name="T3" fmla="*/ 58 h 120"/>
                  <a:gd name="T4" fmla="*/ 59 w 120"/>
                  <a:gd name="T5" fmla="*/ 120 h 120"/>
                  <a:gd name="T6" fmla="*/ 0 w 120"/>
                  <a:gd name="T7" fmla="*/ 60 h 120"/>
                  <a:gd name="T8" fmla="*/ 59 w 120"/>
                  <a:gd name="T9" fmla="*/ 0 h 120"/>
                </a:gdLst>
                <a:ahLst/>
                <a:cxnLst>
                  <a:cxn ang="0">
                    <a:pos x="T0" y="T1"/>
                  </a:cxn>
                  <a:cxn ang="0">
                    <a:pos x="T2" y="T3"/>
                  </a:cxn>
                  <a:cxn ang="0">
                    <a:pos x="T4" y="T5"/>
                  </a:cxn>
                  <a:cxn ang="0">
                    <a:pos x="T6" y="T7"/>
                  </a:cxn>
                  <a:cxn ang="0">
                    <a:pos x="T8" y="T9"/>
                  </a:cxn>
                </a:cxnLst>
                <a:rect l="0" t="0" r="r" b="b"/>
                <a:pathLst>
                  <a:path w="120" h="120">
                    <a:moveTo>
                      <a:pt x="59" y="0"/>
                    </a:moveTo>
                    <a:cubicBezTo>
                      <a:pt x="92" y="0"/>
                      <a:pt x="118" y="25"/>
                      <a:pt x="119" y="58"/>
                    </a:cubicBezTo>
                    <a:cubicBezTo>
                      <a:pt x="120" y="92"/>
                      <a:pt x="93" y="120"/>
                      <a:pt x="59" y="120"/>
                    </a:cubicBezTo>
                    <a:cubicBezTo>
                      <a:pt x="27" y="120"/>
                      <a:pt x="0" y="93"/>
                      <a:pt x="0" y="60"/>
                    </a:cubicBezTo>
                    <a:cubicBezTo>
                      <a:pt x="0" y="27"/>
                      <a:pt x="25" y="1"/>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TextBox 40">
              <a:extLst/>
            </p:cNvPr>
            <p:cNvSpPr txBox="1"/>
            <p:nvPr/>
          </p:nvSpPr>
          <p:spPr>
            <a:xfrm>
              <a:off x="644643" y="2882685"/>
              <a:ext cx="1188720" cy="228600"/>
            </a:xfrm>
            <a:prstGeom prst="rect">
              <a:avLst/>
            </a:prstGeom>
            <a:noFill/>
          </p:spPr>
          <p:txBody>
            <a:bodyPr wrap="none" lIns="0" tIns="0" rIns="0" bIns="0" rtlCol="0" anchor="t" anchorCtr="0">
              <a:noAutofit/>
            </a:bodyPr>
            <a:lstStyle/>
            <a:p>
              <a:pPr algn="ctr"/>
              <a:r>
                <a:rPr lang="en-US" sz="1400" dirty="0"/>
                <a:t>Orchestrator</a:t>
              </a:r>
            </a:p>
          </p:txBody>
        </p:sp>
      </p:grpSp>
      <p:cxnSp>
        <p:nvCxnSpPr>
          <p:cNvPr id="44" name="Straight Connector 43">
            <a:extLst/>
          </p:cNvPr>
          <p:cNvCxnSpPr>
            <a:cxnSpLocks/>
          </p:cNvCxnSpPr>
          <p:nvPr/>
        </p:nvCxnSpPr>
        <p:spPr>
          <a:xfrm>
            <a:off x="1984661" y="1527464"/>
            <a:ext cx="0" cy="476360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8924" y="3128407"/>
            <a:ext cx="118872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18924" y="4752664"/>
            <a:ext cx="118872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4"/>
          <a:stretch>
            <a:fillRect/>
          </a:stretch>
        </p:blipFill>
        <p:spPr>
          <a:xfrm>
            <a:off x="602753" y="4688876"/>
            <a:ext cx="952500" cy="952500"/>
          </a:xfrm>
          <a:prstGeom prst="rect">
            <a:avLst/>
          </a:prstGeom>
        </p:spPr>
      </p:pic>
      <p:sp>
        <p:nvSpPr>
          <p:cNvPr id="8" name="Rectangle 7"/>
          <p:cNvSpPr/>
          <p:nvPr/>
        </p:nvSpPr>
        <p:spPr>
          <a:xfrm>
            <a:off x="438919" y="5739429"/>
            <a:ext cx="1409360" cy="307777"/>
          </a:xfrm>
          <a:prstGeom prst="rect">
            <a:avLst/>
          </a:prstGeom>
        </p:spPr>
        <p:txBody>
          <a:bodyPr wrap="none">
            <a:spAutoFit/>
          </a:bodyPr>
          <a:lstStyle/>
          <a:p>
            <a:pPr algn="ctr"/>
            <a:r>
              <a:rPr lang="en-US" sz="1400" dirty="0"/>
              <a:t>Cloud Gateway</a:t>
            </a:r>
          </a:p>
        </p:txBody>
      </p:sp>
      <p:sp>
        <p:nvSpPr>
          <p:cNvPr id="49" name="Oval 48"/>
          <p:cNvSpPr>
            <a:spLocks noChangeAspect="1"/>
          </p:cNvSpPr>
          <p:nvPr/>
        </p:nvSpPr>
        <p:spPr>
          <a:xfrm>
            <a:off x="179968" y="2624388"/>
            <a:ext cx="284979" cy="283464"/>
          </a:xfrm>
          <a:prstGeom prst="ellipse">
            <a:avLst/>
          </a:prstGeom>
          <a:solidFill>
            <a:srgbClr val="00ADEE"/>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1</a:t>
            </a:r>
          </a:p>
        </p:txBody>
      </p:sp>
      <p:sp>
        <p:nvSpPr>
          <p:cNvPr id="51" name="Oval 50"/>
          <p:cNvSpPr>
            <a:spLocks noChangeAspect="1"/>
          </p:cNvSpPr>
          <p:nvPr/>
        </p:nvSpPr>
        <p:spPr>
          <a:xfrm>
            <a:off x="204433" y="5751584"/>
            <a:ext cx="284979" cy="283464"/>
          </a:xfrm>
          <a:prstGeom prst="ellipse">
            <a:avLst/>
          </a:prstGeom>
          <a:solidFill>
            <a:schemeClr val="accent2"/>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3</a:t>
            </a:r>
          </a:p>
        </p:txBody>
      </p:sp>
      <p:pic>
        <p:nvPicPr>
          <p:cNvPr id="54" name="Picture 53"/>
          <p:cNvPicPr>
            <a:picLocks noChangeAspect="1"/>
          </p:cNvPicPr>
          <p:nvPr/>
        </p:nvPicPr>
        <p:blipFill>
          <a:blip r:embed="rId5"/>
          <a:stretch>
            <a:fillRect/>
          </a:stretch>
        </p:blipFill>
        <p:spPr>
          <a:xfrm>
            <a:off x="542995" y="2866658"/>
            <a:ext cx="952500" cy="952500"/>
          </a:xfrm>
          <a:prstGeom prst="rect">
            <a:avLst/>
          </a:prstGeom>
        </p:spPr>
      </p:pic>
      <p:sp>
        <p:nvSpPr>
          <p:cNvPr id="11" name="Rectangle 10"/>
          <p:cNvSpPr/>
          <p:nvPr/>
        </p:nvSpPr>
        <p:spPr>
          <a:xfrm>
            <a:off x="519965" y="3936041"/>
            <a:ext cx="998559" cy="338554"/>
          </a:xfrm>
          <a:prstGeom prst="rect">
            <a:avLst/>
          </a:prstGeom>
        </p:spPr>
        <p:txBody>
          <a:bodyPr wrap="square">
            <a:spAutoFit/>
          </a:bodyPr>
          <a:lstStyle/>
          <a:p>
            <a:pPr algn="ctr"/>
            <a:r>
              <a:rPr lang="en-US" sz="1600" dirty="0"/>
              <a:t>Edge</a:t>
            </a:r>
          </a:p>
        </p:txBody>
      </p:sp>
      <p:sp>
        <p:nvSpPr>
          <p:cNvPr id="55" name="Oval 54"/>
          <p:cNvSpPr>
            <a:spLocks noChangeAspect="1"/>
          </p:cNvSpPr>
          <p:nvPr/>
        </p:nvSpPr>
        <p:spPr>
          <a:xfrm>
            <a:off x="204433" y="3894757"/>
            <a:ext cx="284979" cy="283464"/>
          </a:xfrm>
          <a:prstGeom prst="ellipse">
            <a:avLst/>
          </a:prstGeom>
          <a:solidFill>
            <a:schemeClr val="accent3"/>
          </a:solidFill>
          <a:ln w="25400" cap="flat" cmpd="sng" algn="ctr">
            <a:noFill/>
            <a:prstDash val="solid"/>
          </a:ln>
          <a:effectLst/>
        </p:spPr>
        <p:txBody>
          <a:bodyPr lIns="0" tIns="0" rIns="0" bIns="0" rtlCol="0" anchor="ctr"/>
          <a:lstStyle/>
          <a:p>
            <a:pPr algn="ctr" defTabSz="914377" eaLnBrk="1" fontAlgn="auto" hangingPunct="1">
              <a:spcBef>
                <a:spcPts val="0"/>
              </a:spcBef>
              <a:spcAft>
                <a:spcPts val="0"/>
              </a:spcAft>
              <a:defRPr/>
            </a:pPr>
            <a:r>
              <a:rPr lang="en-US" sz="1400" b="1" kern="0" dirty="0">
                <a:solidFill>
                  <a:prstClr val="white"/>
                </a:solidFill>
                <a:latin typeface="+mj-lt"/>
              </a:rPr>
              <a:t>2</a:t>
            </a:r>
          </a:p>
        </p:txBody>
      </p:sp>
    </p:spTree>
    <p:extLst>
      <p:ext uri="{BB962C8B-B14F-4D97-AF65-F5344CB8AC3E}">
        <p14:creationId xmlns:p14="http://schemas.microsoft.com/office/powerpoint/2010/main" val="311080742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hape 170"/>
          <p:cNvSpPr>
            <a:spLocks noGrp="1"/>
          </p:cNvSpPr>
          <p:nvPr>
            <p:ph type="title"/>
          </p:nvPr>
        </p:nvSpPr>
        <p:spPr>
          <a:xfrm>
            <a:off x="668867" y="241300"/>
            <a:ext cx="9687984" cy="518584"/>
          </a:xfrm>
        </p:spPr>
        <p:txBody>
          <a:bodyPr vert="horz" wrap="square" lIns="0" tIns="0" rIns="0" bIns="0" numCol="1" anchor="ctr" anchorCtr="0" compatLnSpc="1">
            <a:prstTxWarp prst="textNoShape">
              <a:avLst/>
            </a:prstTxWarp>
          </a:bodyPr>
          <a:lstStyle/>
          <a:p>
            <a:pPr>
              <a:spcBef>
                <a:spcPct val="0"/>
              </a:spcBef>
              <a:buClr>
                <a:srgbClr val="000000"/>
              </a:buClr>
              <a:buSzPct val="25000"/>
            </a:pPr>
            <a:r>
              <a:rPr lang="en-US" altLang="en-US">
                <a:solidFill>
                  <a:srgbClr val="000000"/>
                </a:solidFill>
              </a:rPr>
              <a:t>All-in-One SD-WAN Orchestration </a:t>
            </a:r>
          </a:p>
        </p:txBody>
      </p:sp>
      <p:pic>
        <p:nvPicPr>
          <p:cNvPr id="23554" name="Shape 17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3996" t="12257" r="11465" b="29884"/>
          <a:stretch>
            <a:fillRect/>
          </a:stretch>
        </p:blipFill>
        <p:spPr bwMode="auto">
          <a:xfrm>
            <a:off x="86785" y="1346201"/>
            <a:ext cx="5659967" cy="275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Shape 17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051" y="3469218"/>
            <a:ext cx="4978400" cy="296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Shape 17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r="10764" b="27391"/>
          <a:stretch>
            <a:fillRect/>
          </a:stretch>
        </p:blipFill>
        <p:spPr bwMode="auto">
          <a:xfrm>
            <a:off x="7059085" y="986367"/>
            <a:ext cx="48641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Shape 174"/>
          <p:cNvSpPr>
            <a:spLocks noChangeArrowheads="1"/>
          </p:cNvSpPr>
          <p:nvPr/>
        </p:nvSpPr>
        <p:spPr bwMode="auto">
          <a:xfrm>
            <a:off x="0" y="986368"/>
            <a:ext cx="12192000" cy="42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lgn="ctr">
              <a:buSzPct val="25000"/>
              <a:buFontTx/>
              <a:buNone/>
            </a:pPr>
            <a:endParaRPr lang="en-US" altLang="en-US" sz="2133">
              <a:solidFill>
                <a:srgbClr val="256396"/>
              </a:solidFill>
              <a:sym typeface="Arial" panose="020B0604020202020204" pitchFamily="34" charset="0"/>
            </a:endParaRPr>
          </a:p>
        </p:txBody>
      </p:sp>
      <p:sp>
        <p:nvSpPr>
          <p:cNvPr id="23558" name="Shape 176"/>
          <p:cNvSpPr>
            <a:spLocks noChangeArrowheads="1"/>
          </p:cNvSpPr>
          <p:nvPr/>
        </p:nvSpPr>
        <p:spPr bwMode="auto">
          <a:xfrm>
            <a:off x="501651" y="4849285"/>
            <a:ext cx="2226733" cy="147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60951" rIns="121900" bIns="60951"/>
          <a:lstStyle>
            <a:lvl1pPr>
              <a:buFont typeface="Arial" charset="0"/>
              <a:buChar char="•"/>
              <a:defRPr sz="2400">
                <a:solidFill>
                  <a:schemeClr val="accent1"/>
                </a:solidFill>
                <a:latin typeface="Arial" charset="0"/>
                <a:ea typeface="ＭＳ Ｐゴシック" charset="-128"/>
                <a:cs typeface="ＭＳ Ｐゴシック" charset="-128"/>
              </a:defRPr>
            </a:lvl1pPr>
            <a:lvl2pPr marL="742950" indent="-285750">
              <a:buFont typeface="Arial" charset="0"/>
              <a:buChar char="–"/>
              <a:defRPr sz="2400">
                <a:solidFill>
                  <a:schemeClr val="accent1"/>
                </a:solidFill>
                <a:latin typeface="Arial" charset="0"/>
                <a:ea typeface="ＭＳ Ｐゴシック" charset="-128"/>
                <a:cs typeface="ＭＳ Ｐゴシック" charset="-128"/>
              </a:defRPr>
            </a:lvl2pPr>
            <a:lvl3pPr marL="1143000" indent="-228600">
              <a:buFont typeface="Arial" charset="0"/>
              <a:buChar char="•"/>
              <a:defRPr sz="2000">
                <a:solidFill>
                  <a:schemeClr val="accent1"/>
                </a:solidFill>
                <a:latin typeface="Arial" charset="0"/>
                <a:ea typeface="ＭＳ Ｐゴシック" charset="-128"/>
                <a:cs typeface="ＭＳ Ｐゴシック" charset="-128"/>
              </a:defRPr>
            </a:lvl3pPr>
            <a:lvl4pPr marL="1600200" indent="-228600">
              <a:buFont typeface="Arial" charset="0"/>
              <a:buChar char="–"/>
              <a:defRPr sz="2000">
                <a:solidFill>
                  <a:schemeClr val="accent1"/>
                </a:solidFill>
                <a:latin typeface="Arial" charset="0"/>
                <a:ea typeface="ＭＳ Ｐゴシック" charset="-128"/>
                <a:cs typeface="ＭＳ Ｐゴシック" charset="-128"/>
              </a:defRPr>
            </a:lvl4pPr>
            <a:lvl5pPr marL="2057400" indent="-228600">
              <a:buFont typeface="Arial" charset="0"/>
              <a:buChar char="»"/>
              <a:defRPr sz="2000">
                <a:solidFill>
                  <a:schemeClr val="accent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buFont typeface="Arial" charset="0"/>
              <a:buChar char="»"/>
              <a:defRPr sz="2000">
                <a:solidFill>
                  <a:schemeClr val="accent1"/>
                </a:solidFill>
                <a:latin typeface="Arial" charset="0"/>
                <a:ea typeface="ＭＳ Ｐゴシック" charset="-128"/>
                <a:cs typeface="ＭＳ Ｐゴシック" charset="-128"/>
              </a:defRPr>
            </a:lvl9pPr>
          </a:lstStyle>
          <a:p>
            <a:pPr algn="ctr">
              <a:buSzPct val="25000"/>
              <a:buFontTx/>
              <a:buNone/>
              <a:defRPr/>
            </a:pPr>
            <a:r>
              <a:rPr lang="en-US" altLang="x-none" sz="8800" b="1" dirty="0">
                <a:solidFill>
                  <a:schemeClr val="accent6">
                    <a:lumMod val="75000"/>
                  </a:schemeClr>
                </a:solidFill>
                <a:sym typeface="Arial" charset="0"/>
              </a:rPr>
              <a:t>CLI</a:t>
            </a:r>
          </a:p>
        </p:txBody>
      </p:sp>
      <p:sp>
        <p:nvSpPr>
          <p:cNvPr id="177" name="Shape 177"/>
          <p:cNvSpPr>
            <a:spLocks/>
          </p:cNvSpPr>
          <p:nvPr/>
        </p:nvSpPr>
        <p:spPr bwMode="auto">
          <a:xfrm>
            <a:off x="1039284" y="4950885"/>
            <a:ext cx="1329267" cy="1274233"/>
          </a:xfrm>
          <a:custGeom>
            <a:avLst/>
            <a:gdLst>
              <a:gd name="T0" fmla="*/ 0 w 996653"/>
              <a:gd name="T1" fmla="*/ 478462 h 955260"/>
              <a:gd name="T2" fmla="*/ 498923 w 996653"/>
              <a:gd name="T3" fmla="*/ 0 h 955260"/>
              <a:gd name="T4" fmla="*/ 997842 w 996653"/>
              <a:gd name="T5" fmla="*/ 478462 h 955260"/>
              <a:gd name="T6" fmla="*/ 498923 w 996653"/>
              <a:gd name="T7" fmla="*/ 956921 h 955260"/>
              <a:gd name="T8" fmla="*/ 0 w 996653"/>
              <a:gd name="T9" fmla="*/ 478462 h 955260"/>
              <a:gd name="T10" fmla="*/ 805147 w 996653"/>
              <a:gd name="T11" fmla="*/ 689155 h 955260"/>
              <a:gd name="T12" fmla="*/ 753177 w 996653"/>
              <a:gd name="T13" fmla="*/ 213040 h 955260"/>
              <a:gd name="T14" fmla="*/ 279510 w 996653"/>
              <a:gd name="T15" fmla="*/ 186548 h 955260"/>
              <a:gd name="T16" fmla="*/ 805147 w 996653"/>
              <a:gd name="T17" fmla="*/ 689155 h 955260"/>
              <a:gd name="T18" fmla="*/ 192694 w 996653"/>
              <a:gd name="T19" fmla="*/ 267765 h 955260"/>
              <a:gd name="T20" fmla="*/ 244664 w 996653"/>
              <a:gd name="T21" fmla="*/ 743881 h 955260"/>
              <a:gd name="T22" fmla="*/ 718331 w 996653"/>
              <a:gd name="T23" fmla="*/ 770373 h 955260"/>
              <a:gd name="T24" fmla="*/ 192694 w 996653"/>
              <a:gd name="T25" fmla="*/ 267765 h 955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6653" h="955260">
                <a:moveTo>
                  <a:pt x="0" y="477630"/>
                </a:moveTo>
                <a:cubicBezTo>
                  <a:pt x="0" y="213842"/>
                  <a:pt x="223109" y="0"/>
                  <a:pt x="498327" y="0"/>
                </a:cubicBezTo>
                <a:cubicBezTo>
                  <a:pt x="773545" y="0"/>
                  <a:pt x="996654" y="213842"/>
                  <a:pt x="996654" y="477630"/>
                </a:cubicBezTo>
                <a:cubicBezTo>
                  <a:pt x="996654" y="741418"/>
                  <a:pt x="773545" y="955260"/>
                  <a:pt x="498327" y="955260"/>
                </a:cubicBezTo>
                <a:cubicBezTo>
                  <a:pt x="223109" y="955260"/>
                  <a:pt x="0" y="741418"/>
                  <a:pt x="0" y="477630"/>
                </a:cubicBezTo>
                <a:close/>
                <a:moveTo>
                  <a:pt x="804187" y="687959"/>
                </a:moveTo>
                <a:cubicBezTo>
                  <a:pt x="917857" y="540255"/>
                  <a:pt x="895475" y="335309"/>
                  <a:pt x="752281" y="212671"/>
                </a:cubicBezTo>
                <a:cubicBezTo>
                  <a:pt x="620696" y="99976"/>
                  <a:pt x="423897" y="88975"/>
                  <a:pt x="279178" y="186224"/>
                </a:cubicBezTo>
                <a:lnTo>
                  <a:pt x="804187" y="687959"/>
                </a:lnTo>
                <a:close/>
                <a:moveTo>
                  <a:pt x="192466" y="267301"/>
                </a:moveTo>
                <a:cubicBezTo>
                  <a:pt x="78796" y="415005"/>
                  <a:pt x="101178" y="619951"/>
                  <a:pt x="244372" y="742589"/>
                </a:cubicBezTo>
                <a:cubicBezTo>
                  <a:pt x="375957" y="855284"/>
                  <a:pt x="572756" y="866285"/>
                  <a:pt x="717475" y="769036"/>
                </a:cubicBezTo>
                <a:lnTo>
                  <a:pt x="192466" y="267301"/>
                </a:lnTo>
                <a:close/>
              </a:path>
            </a:pathLst>
          </a:custGeom>
          <a:solidFill>
            <a:srgbClr val="FF0000">
              <a:alpha val="94116"/>
            </a:srgbClr>
          </a:solidFill>
          <a:ln>
            <a:noFill/>
          </a:ln>
          <a:effectLst>
            <a:outerShdw blurRad="39999" dist="23000" dir="5400000" rotWithShape="0">
              <a:srgbClr val="000000">
                <a:alpha val="34900"/>
              </a:srgbClr>
            </a:outerShdw>
          </a:effectLst>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AU"/>
          </a:p>
        </p:txBody>
      </p:sp>
      <p:sp>
        <p:nvSpPr>
          <p:cNvPr id="23560" name="Shape 178"/>
          <p:cNvSpPr txBox="1">
            <a:spLocks noChangeArrowheads="1"/>
          </p:cNvSpPr>
          <p:nvPr/>
        </p:nvSpPr>
        <p:spPr bwMode="auto">
          <a:xfrm>
            <a:off x="8485717" y="4749801"/>
            <a:ext cx="3437467" cy="9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marL="114300" indent="-11430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1pPr>
            <a:lvl2pPr marL="742950" indent="-285750">
              <a:buFont typeface="Arial" panose="020B0604020202020204" pitchFamily="34" charset="0"/>
              <a:buChar char="–"/>
              <a:defRPr sz="2400">
                <a:solidFill>
                  <a:schemeClr val="accent1"/>
                </a:solidFill>
                <a:latin typeface="Arial" panose="020B0604020202020204" pitchFamily="34" charset="0"/>
                <a:ea typeface="ＭＳ Ｐゴシック" panose="020B0600070205080204" pitchFamily="34" charset="-128"/>
              </a:defRPr>
            </a:lvl2pPr>
            <a:lvl3pPr marL="11430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3pPr>
            <a:lvl4pPr marL="16002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4pPr>
            <a:lvl5pPr marL="2057400" indent="-228600">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Font typeface="Arial" panose="020B0604020202020204" pitchFamily="34" charset="0"/>
              <a:buChar char="»"/>
              <a:defRPr sz="2000">
                <a:solidFill>
                  <a:schemeClr val="accent1"/>
                </a:solidFill>
                <a:latin typeface="Arial" panose="020B0604020202020204" pitchFamily="34" charset="0"/>
                <a:ea typeface="ＭＳ Ｐゴシック" panose="020B0600070205080204" pitchFamily="34" charset="-128"/>
              </a:defRPr>
            </a:lvl9pPr>
          </a:lstStyle>
          <a:p>
            <a:pPr>
              <a:buClr>
                <a:srgbClr val="000000"/>
              </a:buClr>
              <a:buSzPct val="98000"/>
            </a:pPr>
            <a:r>
              <a:rPr lang="en-US" altLang="en-US" sz="1867">
                <a:solidFill>
                  <a:srgbClr val="000000"/>
                </a:solidFill>
                <a:sym typeface="Arial" panose="020B0604020202020204" pitchFamily="34" charset="0"/>
              </a:rPr>
              <a:t>Zero touch provisioning</a:t>
            </a:r>
          </a:p>
          <a:p>
            <a:pPr>
              <a:buClr>
                <a:srgbClr val="000000"/>
              </a:buClr>
              <a:buSzPct val="98000"/>
            </a:pPr>
            <a:r>
              <a:rPr lang="en-US" altLang="en-US" sz="1867">
                <a:solidFill>
                  <a:srgbClr val="000000"/>
                </a:solidFill>
                <a:sym typeface="Arial" panose="020B0604020202020204" pitchFamily="34" charset="0"/>
              </a:rPr>
              <a:t>Group business level policies</a:t>
            </a:r>
          </a:p>
          <a:p>
            <a:pPr>
              <a:buClr>
                <a:srgbClr val="000000"/>
              </a:buClr>
              <a:buSzPct val="98000"/>
            </a:pPr>
            <a:r>
              <a:rPr lang="en-US" altLang="en-US" sz="1867">
                <a:solidFill>
                  <a:srgbClr val="000000"/>
                </a:solidFill>
                <a:sym typeface="Arial" panose="020B0604020202020204" pitchFamily="34" charset="0"/>
              </a:rPr>
              <a:t>Automatic link profiling</a:t>
            </a:r>
          </a:p>
        </p:txBody>
      </p:sp>
    </p:spTree>
    <p:extLst>
      <p:ext uri="{BB962C8B-B14F-4D97-AF65-F5344CB8AC3E}">
        <p14:creationId xmlns:p14="http://schemas.microsoft.com/office/powerpoint/2010/main" val="2562975017"/>
      </p:ext>
    </p:extLst>
  </p:cSld>
  <p:clrMapOvr>
    <a:masterClrMapping/>
  </p:clrMapOvr>
  <mc:AlternateContent xmlns:mc="http://schemas.openxmlformats.org/markup-compatibility/2006" xmlns:p14="http://schemas.microsoft.com/office/powerpoint/2010/main">
    <mc:Choice Requires="p14">
      <p:transition spd="slow" p14:dur="15000" advClick="0"/>
    </mc:Choice>
    <mc:Fallback xmlns="">
      <p:transition spd="slow" advClick="0"/>
    </mc:Fallback>
  </mc:AlternateContent>
</p:sld>
</file>

<file path=ppt/theme/theme1.xml><?xml version="1.0" encoding="utf-8"?>
<a:theme xmlns:a="http://schemas.openxmlformats.org/drawingml/2006/main" name="Office Theme">
  <a:themeElements>
    <a:clrScheme name="VeloCloud Palette">
      <a:dk1>
        <a:srgbClr val="000000"/>
      </a:dk1>
      <a:lt1>
        <a:srgbClr val="FFFFFF"/>
      </a:lt1>
      <a:dk2>
        <a:srgbClr val="3C8099"/>
      </a:dk2>
      <a:lt2>
        <a:srgbClr val="A3A9AD"/>
      </a:lt2>
      <a:accent1>
        <a:srgbClr val="00AEEE"/>
      </a:accent1>
      <a:accent2>
        <a:srgbClr val="FF8500"/>
      </a:accent2>
      <a:accent3>
        <a:srgbClr val="20AA0D"/>
      </a:accent3>
      <a:accent4>
        <a:srgbClr val="CC3E14"/>
      </a:accent4>
      <a:accent5>
        <a:srgbClr val="3C8099"/>
      </a:accent5>
      <a:accent6>
        <a:srgbClr val="808080"/>
      </a:accent6>
      <a:hlink>
        <a:srgbClr val="2C7CEF"/>
      </a:hlink>
      <a:folHlink>
        <a:srgbClr val="2667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loCloud_PresentationTemplate_LIGHT_Aug2017" id="{1D43E10A-128D-FE49-84E9-D5A3D8673B7C}" vid="{37C0D903-8805-C14C-BE8D-AB3D04077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22140</TotalTime>
  <Words>3991</Words>
  <Application>Microsoft Office PowerPoint</Application>
  <PresentationFormat>Widescreen</PresentationFormat>
  <Paragraphs>790</Paragraphs>
  <Slides>54</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ＭＳ Ｐゴシック</vt:lpstr>
      <vt:lpstr>Arial</vt:lpstr>
      <vt:lpstr>Arial Narrow</vt:lpstr>
      <vt:lpstr>Calibri</vt:lpstr>
      <vt:lpstr>Open Sans</vt:lpstr>
      <vt:lpstr>Open Sans Light</vt:lpstr>
      <vt:lpstr>Optima</vt:lpstr>
      <vt:lpstr>Wingdings</vt:lpstr>
      <vt:lpstr>Office Theme</vt:lpstr>
      <vt:lpstr>PowerPoint Presentation</vt:lpstr>
      <vt:lpstr>Agenda</vt:lpstr>
      <vt:lpstr>SD-WAN Leaders – Q1 &amp; Q2 2017 Revenues</vt:lpstr>
      <vt:lpstr>THE NETWORK MOVES TO THE CLOUD</vt:lpstr>
      <vt:lpstr>PowerPoint Presentation</vt:lpstr>
      <vt:lpstr>And the Branch Network? Before… </vt:lpstr>
      <vt:lpstr>Now… With SD-WAN - the Cloud is the Network</vt:lpstr>
      <vt:lpstr>VeloCloud Cloud-Delivered SD-WAN</vt:lpstr>
      <vt:lpstr>All-in-One SD-WAN Orchestration </vt:lpstr>
      <vt:lpstr>PowerPoint Presentation</vt:lpstr>
      <vt:lpstr>PowerPoint Presentation</vt:lpstr>
      <vt:lpstr>Dynamic Multi-Path Optimization </vt:lpstr>
      <vt:lpstr>Enhance User Experience</vt:lpstr>
      <vt:lpstr>Link Bonding for TCP Applications</vt:lpstr>
      <vt:lpstr>PowerPoint Presentation</vt:lpstr>
      <vt:lpstr>VeloCloud Hosted (Over the Top/OTT)</vt:lpstr>
      <vt:lpstr>VeloCloud Gateway PoPs</vt:lpstr>
      <vt:lpstr>Service Provider Operated (SP)</vt:lpstr>
      <vt:lpstr>PowerPoint Presentation</vt:lpstr>
      <vt:lpstr>VeloCloud “Segmentation”: VPN Overlay VRFs</vt:lpstr>
      <vt:lpstr>Cloud Security Integration</vt:lpstr>
      <vt:lpstr>VeloCloud - Virtual Services Platform (Roadmap)</vt:lpstr>
      <vt:lpstr>Dynamic Traffic Engineering</vt:lpstr>
      <vt:lpstr>PowerPoint Presentation</vt:lpstr>
      <vt:lpstr>High Performance Networking</vt:lpstr>
      <vt:lpstr>Edge Models and Throughput License Supported</vt:lpstr>
      <vt:lpstr>Edge 510</vt:lpstr>
      <vt:lpstr>Edge 520 and 540</vt:lpstr>
      <vt:lpstr>Edge 520 with 4GX Dongle</vt:lpstr>
      <vt:lpstr>HA Example – 2x Edge 540</vt:lpstr>
      <vt:lpstr>SD-WAN Virtual Services Delivery</vt:lpstr>
      <vt:lpstr>PowerPoint Presentation</vt:lpstr>
      <vt:lpstr>Identify Success Criteria</vt:lpstr>
      <vt:lpstr>Subscription Offerings</vt:lpstr>
      <vt:lpstr>Enterprise Subscription</vt:lpstr>
      <vt:lpstr>Premium Subscription</vt:lpstr>
      <vt:lpstr>Cloud VPN Connect Subscription</vt:lpstr>
      <vt:lpstr>Edge Models and Throughput License Supported</vt:lpstr>
      <vt:lpstr>Definition of WAN Aggregate Throughput</vt:lpstr>
      <vt:lpstr>VeloCloud Edge Quick Sizing Tool</vt:lpstr>
      <vt:lpstr>Sizing FAQ</vt:lpstr>
      <vt:lpstr>PoC Best Practise</vt:lpstr>
      <vt:lpstr>PoC Schedule </vt:lpstr>
      <vt:lpstr>Success Criteria Exmple</vt:lpstr>
      <vt:lpstr>PowerPoint Presentation</vt:lpstr>
      <vt:lpstr>PowerPoint Presentation</vt:lpstr>
      <vt:lpstr>Retail – Next-Generation Store Experience</vt:lpstr>
      <vt:lpstr>Retail Store - WAN Is The Bottleneck</vt:lpstr>
      <vt:lpstr>PowerPoint Presentation</vt:lpstr>
      <vt:lpstr>PowerPoint Presentation</vt:lpstr>
      <vt:lpstr>VeloCloud Deployment Options</vt:lpstr>
      <vt:lpstr>SDWAN Routing Control</vt:lpstr>
      <vt:lpstr>Example: Offload Legacy Site Traffic to MPLS</vt:lpstr>
      <vt:lpstr>Datacenter Scalability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 Lear</dc:creator>
  <cp:lastModifiedBy>Matt Berry</cp:lastModifiedBy>
  <cp:revision>37</cp:revision>
  <dcterms:created xsi:type="dcterms:W3CDTF">2017-08-25T15:41:54Z</dcterms:created>
  <dcterms:modified xsi:type="dcterms:W3CDTF">2017-11-14T22:41:33Z</dcterms:modified>
</cp:coreProperties>
</file>